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Manrope"/>
      <p:regular r:id="rIdFont0"/>
      <p:bold r:id="rIdFont1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день. Меня зовут Мария Гольцева, я специалист по закупкам. С 2016 по 2022 год работала в закупках, затем три года был плановый перерыв по уходу за ребёнком — и сейчас я возвращаюсь в профессию. Ищу позицию на полный день в гибридном формате в Москве и готова выйти в ближайший месяц. Дальше коротко расскажу, что было до перерыва, чем я занималась эти три года и что уже сделала в 2026-м.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Сразу обозначу, что ищу: специалист или ведущий специалист по закупкам в производственной или FMCG-компании. Перерыв 2022–2025 был плановым — уход за ребёнком, и в 2025 году он завершился. С начала 2026 года я в поиске и готова к полной занятости. Дальше покажу, что стоит за этими годами и почему пробел в опыте закрыт.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 перерыва я восемь лет работала в закупках — с 2016 по 2022 год. Начинала в «ПродЛогистик» с упаковки и ингредиентов, а с 2019 года в «ТехноПром» отвечала уже за сырьё и МТО. Зона ответственности выросла до портфеля в 120 поставщиков и годового объёма закупок до 480 миллионов рублей. Это не разовые сделки, а постоянная работа с договорами, сроками и переторжками. Именно на этой базе построены результаты, о которых скажу дальше.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шесть лет работы в закупках у меня три цифры, которыми я измеряю результат. Первая — срок поставки: мы сократили его с 21 до 14 дней, то есть на треть. Вторая — доля просроченных заявок: снизили с 12% до 3%, это была системная работа с поставщиками и планированием. Третья — экономия по итогам переторжек: 32,6 миллиона рублей за 2021 год, это 6,8% годового объёма закупок. Эти цифры я привожу один раз и дальше на них опираюсь.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Хочу сразу снять главный вопрос — что происходило эти три года. Перерыв был плановым: в 2022 году я ушла в отпуск по уходу за ребёнком. Но из профессии не выпадала: с 2022 по 2025 год вела закупки в семейном бизнесе — небольшом мебельном производстве — на частичной занятости, в работе было около 30 поставщиков. В 2025 году прошла курс по управлению запасами и получила сертификат. С 2026 года готова выйти на полную занятость в ближайший месяц.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три года перерыва профессия заметно ушла в цифру, и я закрывала этот разрыв целенаправленно. По ЭДО я настроила обмен с поставщиками и подписываю УПД электронной подписью — документ закрывается в день отгрузки, а не через неделю. По маркетплейсам научилась отбирать поставщиков по цене и срокам прямо в кабинете, там же заказ и документы. Обновлённую 1С:УТ 11.5 освоила на закупках семейного бизнеса: веду заказы, поступление и запасы, отчёты формирую сама. Всё это не курсы ради галочки — каждое направление я пробовала на реальных закупках.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я собрала навыки на начало 2026 года и сразу указала, где каждый применялся. Управление категориями и тендеры с переторжками — продвинутый уровень: это шесть лет промышленных закупок с 2016 по 2022 год. 1С:УТ и Excel со сводными таблицами — уверенный уровень, на них держится вся аналитика по ценам и поставщикам. ЭДО я освоила уже в семейном бизнесе в 2022–2025 годах, а B2B-маркетплейсы — базовый уровень, 2026 год, сейчас продолжаю набирать практику. Важно, что за каждым уровнем стоит конкретный период и конкретная задача, а не просто слово в резюме.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Это мой самый свежий кейс, 2026 год. Небольшому производству нужна была гофроупаковка, и я взяла подбор поставщика на себя: собрала требования по типоразмерам и объёму, просчитала трёх поставщиков и провела переторжку. В результате цена за короб снизилась с 45 до 39,6 рубля — это минус 12 процентов. Первую поставку получили за 10 рабочих дней, а в договор заложила фиксацию цены на квартал, чтобы не зависеть от скачков. Дальше покажу, что планирую делать в первые 90 дней на новом месте.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Первые 90 дней я разбиваю на три равных этапа, чтобы результат был виден уже к концу квартала. В первый месяц провожу аудит действующих поставщиков и договоров, составляю карту категорий и рисков — без этого любые переторжки вслепую. Во второй месяц выхожу на переторжки по двум-трём категориям и параллельно настраиваю контроль сроков поставки. К третьему месяцу формирую план экономии на квартал и регламент работы с поставщиками, чтобы результат не зависел от одного человека. Дальше — формат работы и контакты.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всё — спасибо за внимание. Коротко о формате: я готова работать полный день в гибридном графике, три дня в офисе и два удалённо, и могу выезжать в командировки до пяти дней в месяц. Со мной удобно связаться по телефону, почте или в Telegram — любой канал подойдёт. Следующий шаг с моей стороны простой: готова прийти на интервью или выполнить тестовое задание в удобную для вас дату. Буду рада обсудить, чем могу быть полезна вашей команде закупок.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d283b312729c22d7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84d87c2120ab1a44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7885c9ec1365d3c3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fb08b7a69e9756c5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39f4c9281f69d9dd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b4edf107ece8fe31.png"/><Relationship Id="rId4" Type="http://schemas.openxmlformats.org/officeDocument/2006/relationships/image" Target="../media/mc59aeab838fcbb84.png"/><Relationship Id="rId5" Type="http://schemas.openxmlformats.org/officeDocument/2006/relationships/image" Target="../media/mbbcaad1fa6a76708.sv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eb834667405c0dd6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048d95b87b5921e3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e62327c839776e13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b4edf107ece8f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55700" y="625475"/>
            <a:ext cx="182562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15171C"/>
                </a:solidFill>
                <a:latin typeface="Manrope"/>
              </a:rPr>
              <a:t>Мария Гольцева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016820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5FA8"/>
                </a:solidFill>
                <a:latin typeface="Manrope"/>
              </a:rPr>
              <a:t>Резюме соискателя · Закупки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289870"/>
            <a:ext cx="9423400" cy="14527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15171C"/>
                </a:solidFill>
                <a:latin typeface="Manrope"/>
              </a:rPr>
              <a:t>Мария Гольцева — специалист по закупкам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837880"/>
            <a:ext cx="70104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36569"/>
                </a:solidFill>
                <a:latin typeface="Manrope"/>
              </a:rPr>
              <a:t>Полный день, гибрид, Москва. Опыт закупок 2016–2022, плановый перерыв 2022–2025 завершён — готова выйти в ближайший месяц.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5848350"/>
            <a:ext cx="1719675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Автор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057900"/>
            <a:ext cx="159877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Мария Гольцева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500709" y="5848350"/>
            <a:ext cx="257121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Роль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500709" y="6057900"/>
            <a:ext cx="2450306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Специалист по закупкам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949031" y="5848350"/>
            <a:ext cx="2857437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Опыт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949031" y="6057900"/>
            <a:ext cx="2736533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6 лет в закупках: 2016–2022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17600" y="1301552"/>
            <a:ext cx="1168146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A8"/>
                </a:solidFill>
                <a:latin typeface="Manrope"/>
              </a:rPr>
              <a:t>Ситуация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643757"/>
            <a:ext cx="10693400" cy="17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20"/>
              </a:lnSpc>
            </a:pPr>
            <a:r>
              <a:rPr lang="ru-RU" sz="4400" b="1" spc="-87">
                <a:solidFill>
                  <a:srgbClr val="15171C"/>
                </a:solidFill>
                <a:latin typeface="Manrope"/>
              </a:rPr>
              <a:t>Ищу позицию специалиста по закупкам в производственной или FMCG-компании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4086423"/>
            <a:ext cx="8915400" cy="1460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850"/>
              </a:lnSpc>
            </a:pPr>
            <a:r>
              <a:rPr lang="ru-RU" sz="1900">
                <a:solidFill>
                  <a:srgbClr val="636569"/>
                </a:solidFill>
                <a:latin typeface="Manrope"/>
              </a:rPr>
              <a:t>Рассматриваю роль специалиста или ведущего специалиста по закупкам в производственной или FMCG-компании. Перерыв в карьере 2022–2025 был плановым — уход за ребёнком, и он завершён в 2025 году. С начала 2026 года я в активном поиске и готова к полноценной занятости.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308100" y="742950"/>
            <a:ext cx="1881211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A8"/>
                </a:solidFill>
                <a:latin typeface="Manrope"/>
              </a:rPr>
              <a:t>опыт · 2016–2022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952500" y="831155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Опыт до перерыва: 2016–2022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952500" y="2905323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5FA8"/>
                </a:solidFill>
                <a:latin typeface="Manrope"/>
              </a:rPr>
              <a:t>2019 — 2022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2476500" y="2905323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АО «ТехноПром» — ведущий специалист по закупкам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2476500" y="3211711"/>
            <a:ext cx="7391400" cy="4127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36569"/>
                </a:solidFill>
                <a:latin typeface="Manrope"/>
              </a:rPr>
              <a:t>Закупки сырья и МТО для производственных площадок: портфель до 120 поставщиков, объём годовых закупок до 480 млн ₽.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52500" y="3978473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5FA8"/>
                </a:solidFill>
                <a:latin typeface="Manrope"/>
              </a:rPr>
              <a:t>2016 — 2019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2476500" y="3978473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ООО «ПродЛогистик» — специалист по закупкам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476500" y="4284861"/>
            <a:ext cx="7391400" cy="4127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36569"/>
                </a:solidFill>
                <a:latin typeface="Manrope"/>
              </a:rPr>
              <a:t>Закупки упаковки и ингредиентов: ведение договоров, контроль сроков поставки, работа с базой поставщиков и переторжками.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17600" y="1602581"/>
            <a:ext cx="2417945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A8"/>
                </a:solidFill>
                <a:latin typeface="Manrope"/>
              </a:rPr>
              <a:t>Результаты 2016–2022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957487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15171C"/>
                </a:solidFill>
                <a:latin typeface="Manrope"/>
              </a:rPr>
              <a:t>Измеримые итоги за период работы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092200" y="2634357"/>
            <a:ext cx="3454400" cy="762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05"/>
              </a:lnSpc>
            </a:pPr>
            <a:r>
              <a:rPr lang="ru-RU" sz="5900" b="1" spc="-176">
                <a:solidFill>
                  <a:srgbClr val="1F5FA8"/>
                </a:solidFill>
                <a:latin typeface="Manrope"/>
              </a:rPr>
              <a:t>14 дней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92200" y="3555702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Срок поставки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92200" y="3879552"/>
            <a:ext cx="338328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Сокращён с 21 до 14 дней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4699000" y="2589907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1F5FA8"/>
                </a:solidFill>
                <a:latin typeface="Manrope"/>
              </a:rPr>
              <a:t>3%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699000" y="3748782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Доля просроченных заявок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699000" y="4072632"/>
            <a:ext cx="338328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Снижена с 12% до 3%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305800" y="2666107"/>
            <a:ext cx="2844800" cy="1170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559"/>
              </a:lnSpc>
            </a:pPr>
            <a:r>
              <a:rPr lang="ru-RU" sz="4800" b="1" spc="-143">
                <a:solidFill>
                  <a:srgbClr val="1F5FA8"/>
                </a:solidFill>
                <a:latin typeface="Manrope"/>
              </a:rPr>
              <a:t>32,6 млн ₽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305800" y="4001988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Экономия по переторжкам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05800" y="4325838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6,8% годового объёма закупок, 2021 год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500767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Все показатели — по итогам работы в двух компаниях за 2016–2022 годы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Данные соискателя за 2016–2022 годы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17600" y="1739602"/>
            <a:ext cx="1431869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A8"/>
                </a:solidFill>
                <a:latin typeface="Manrope"/>
              </a:rPr>
              <a:t>Хронология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827808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Перерыв 2022–2025: что было на самом деле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889448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1F5FA8"/>
                </a:solidFill>
                <a:latin typeface="Manrope"/>
              </a:rPr>
              <a:t>2022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575248"/>
            <a:ext cx="29260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Начало перерыва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921323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Плановый уход с рынка труда по уходу за ребёнком; профессиональная форма сохраняется.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3505200" y="2889448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1F5FA8"/>
                </a:solidFill>
                <a:latin typeface="Manrope"/>
              </a:rPr>
              <a:t>2022–2025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3505200" y="3575248"/>
            <a:ext cx="24638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Закупки в семейном бизнесе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3505200" y="4181673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Производство мебели, частичная занятость: 30 поставщиков в работе, полный цикл закупок.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248400" y="2889448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1F5FA8"/>
                </a:solidFill>
                <a:latin typeface="Manrope"/>
              </a:rPr>
              <a:t>2025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248400" y="3575248"/>
            <a:ext cx="24638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Курс «Управление запасами»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248400" y="4181673"/>
            <a:ext cx="24638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Профильное обучение по управлению запасами, получен сертификат.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991600" y="2889448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2026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991600" y="3575248"/>
            <a:ext cx="29260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636569"/>
                </a:solidFill>
                <a:latin typeface="Manrope"/>
              </a:rPr>
              <a:t>Выход из перерыва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991600" y="3921323"/>
            <a:ext cx="24638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Возвращение к работе на полную занятость, готовность выйти в ближайший месяц.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698500"/>
            <a:ext cx="794345" cy="330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5171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887214" cy="33020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939800" y="777875"/>
            <a:ext cx="72830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636569"/>
                </a:solidFill>
                <a:latin typeface="Manrope"/>
              </a:rPr>
              <a:t>Было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263650"/>
            <a:ext cx="5334000" cy="361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636569"/>
                </a:solidFill>
                <a:latin typeface="Manrope"/>
              </a:rPr>
              <a:t>Бумага, звонки, старая 1С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1958340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53108" y="1958975"/>
            <a:ext cx="4433292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Документы на бумаге: УПД и счета возили курьером, подпись — неделями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2669540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53108" y="2670175"/>
            <a:ext cx="4433292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Поиск поставщиков через звонки и прайсы по почте, сравнение вручную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3380740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—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53108" y="3381375"/>
            <a:ext cx="4433292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1С:УПП старой версии, отчёты по закупкам собирала в Excel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908800" y="777875"/>
            <a:ext cx="821174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FFFFF"/>
                </a:solidFill>
                <a:latin typeface="Manrope"/>
              </a:rPr>
              <a:t>Стало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31000" y="12636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FFFFFF"/>
                </a:solidFill>
                <a:latin typeface="Manrope"/>
              </a:rPr>
              <a:t>ЭДО, маркетплейсы, 1С:УТ 11.5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2307590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1F5FA8"/>
                </a:solidFill>
                <a:latin typeface="Manrope"/>
              </a:rPr>
              <a:t>+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85992" y="2308225"/>
            <a:ext cx="4469408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Manrope"/>
              </a:rPr>
              <a:t>ЭДО: настроила обмен с поставщиками, УПД подписываю электронной подписью — документ закрывается в день отгрузки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3266440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1F5FA8"/>
                </a:solidFill>
                <a:latin typeface="Manrope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85992" y="3267075"/>
            <a:ext cx="446940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Manrope"/>
              </a:rPr>
              <a:t>B2B-маркетплейсы: отбираю поставщиков по цене и срокам, заказ и документы — в одном кабинете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3977640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1F5FA8"/>
                </a:solidFill>
                <a:latin typeface="Manrope"/>
              </a:rPr>
              <a:t>+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985992" y="3978275"/>
            <a:ext cx="446940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Manrope"/>
              </a:rPr>
              <a:t>1С:УТ 11.5: веду заказы, поступление и запасы в системе, отчёты по закупкам формирую сама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2540198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E4E7E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52500" y="2540198"/>
            <a:ext cx="5026124" cy="8890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952500" y="3079948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E4E7E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952500" y="3079948"/>
            <a:ext cx="4746923" cy="8890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952500" y="3619698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E4E7EC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952500" y="3619698"/>
            <a:ext cx="4188420" cy="8890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952500" y="4159448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E4E7EC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952500" y="4159448"/>
            <a:ext cx="4188420" cy="8890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952500" y="4699198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E4E7EC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952500" y="4699198"/>
            <a:ext cx="3909219" cy="8890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13" name="card13"/>
          <p:cNvSpPr/>
          <p:nvPr/>
        </p:nvSpPr>
        <p:spPr>
          <a:xfrm>
            <a:off x="952500" y="5238948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E4E7EC"/>
          </a:solidFill>
          <a:ln>
            <a:noFill/>
          </a:ln>
        </p:spPr>
      </p:sp>
      <p:sp>
        <p:nvSpPr>
          <p:cNvPr id="14" name="card14"/>
          <p:cNvSpPr/>
          <p:nvPr/>
        </p:nvSpPr>
        <p:spPr>
          <a:xfrm>
            <a:off x="952500" y="5238948"/>
            <a:ext cx="2233811" cy="8890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15" name="card15"/>
          <p:cNvSpPr/>
          <p:nvPr/>
        </p:nvSpPr>
        <p:spPr>
          <a:xfrm>
            <a:off x="7222927" y="3600648"/>
            <a:ext cx="640854" cy="3111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16" name="card16"/>
          <p:cNvSpPr/>
          <p:nvPr/>
        </p:nvSpPr>
        <p:spPr>
          <a:xfrm>
            <a:off x="7939980" y="3600648"/>
            <a:ext cx="1842591" cy="3111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17" name="card17"/>
          <p:cNvSpPr/>
          <p:nvPr/>
        </p:nvSpPr>
        <p:spPr>
          <a:xfrm>
            <a:off x="7222927" y="3987998"/>
            <a:ext cx="1489174" cy="3111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18" name="card18"/>
          <p:cNvSpPr/>
          <p:nvPr/>
        </p:nvSpPr>
        <p:spPr>
          <a:xfrm>
            <a:off x="8788301" y="3987998"/>
            <a:ext cx="1634430" cy="3111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308100" y="742950"/>
            <a:ext cx="1583198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A8"/>
                </a:solidFill>
                <a:latin typeface="Manrope"/>
              </a:rPr>
              <a:t>Навыки · 2026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52500" y="831155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Навыки на начало 2026 года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52500" y="2267148"/>
            <a:ext cx="2284452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Управление категориями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685830" y="2267148"/>
            <a:ext cx="1021556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5FA8"/>
                </a:solidFill>
                <a:latin typeface="Manrope"/>
              </a:rPr>
              <a:t>продвинутый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52500" y="2806898"/>
            <a:ext cx="2054781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Тендеры и переторжки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5685830" y="2806898"/>
            <a:ext cx="1021556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5FA8"/>
                </a:solidFill>
                <a:latin typeface="Manrope"/>
              </a:rPr>
              <a:t>продвинутый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52500" y="3346648"/>
            <a:ext cx="54550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1С:УТ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5834658" y="3346648"/>
            <a:ext cx="84296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5FA8"/>
                </a:solidFill>
                <a:latin typeface="Manrope"/>
              </a:rPr>
              <a:t>уверенный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52500" y="3886398"/>
            <a:ext cx="2140506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Excel, сводные таблицы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5834658" y="3886398"/>
            <a:ext cx="84296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5FA8"/>
                </a:solidFill>
                <a:latin typeface="Manrope"/>
              </a:rPr>
              <a:t>уверенный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952500" y="4426148"/>
            <a:ext cx="459581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ЭДО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5834658" y="4426148"/>
            <a:ext cx="84296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5FA8"/>
                </a:solidFill>
                <a:latin typeface="Manrope"/>
              </a:rPr>
              <a:t>уверенный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952500" y="4965898"/>
            <a:ext cx="1723787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B2B-маркетплейсы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6001246" y="4965898"/>
            <a:ext cx="66288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5FA8"/>
                </a:solidFill>
                <a:latin typeface="Manrope"/>
              </a:rPr>
              <a:t>базовый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7222927" y="3295848"/>
            <a:ext cx="4372074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b="1" cap="all" spc="108">
                <a:solidFill>
                  <a:srgbClr val="9D9EA0"/>
                </a:solidFill>
                <a:latin typeface="Manrope"/>
              </a:rPr>
              <a:t>Инструменты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7362627" y="3670498"/>
            <a:ext cx="488454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2A3140"/>
                </a:solidFill>
                <a:latin typeface="Manrope"/>
              </a:rPr>
              <a:t>1С:УТ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8079680" y="3670498"/>
            <a:ext cx="187583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2A3140"/>
                </a:solidFill>
                <a:latin typeface="Manrope"/>
              </a:rPr>
              <a:t>Excel и сводные таблицы</a:t>
            </a:r>
          </a:p>
        </p:txBody>
      </p:sp>
      <p:sp>
        <p:nvSpPr>
          <p:cNvPr id="36" name="text36"/>
          <p:cNvSpPr>
            <a:spLocks noChangeArrowheads="1"/>
          </p:cNvSpPr>
          <p:nvPr/>
        </p:nvSpPr>
        <p:spPr>
          <a:xfrm>
            <a:off x="7362627" y="4057848"/>
            <a:ext cx="1451729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2A3140"/>
                </a:solidFill>
                <a:latin typeface="Manrope"/>
              </a:rPr>
              <a:t>B2B-маркетплейсы</a:t>
            </a:r>
          </a:p>
        </p:txBody>
      </p:sp>
      <p:sp>
        <p:nvSpPr>
          <p:cNvPr id="37" name="text37"/>
          <p:cNvSpPr>
            <a:spLocks noChangeArrowheads="1"/>
          </p:cNvSpPr>
          <p:nvPr/>
        </p:nvSpPr>
        <p:spPr>
          <a:xfrm>
            <a:off x="8928001" y="4057848"/>
            <a:ext cx="1626037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2A3140"/>
                </a:solidFill>
                <a:latin typeface="Manrope"/>
              </a:rPr>
              <a:t>тендерные площадки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1626096"/>
            <a:ext cx="3327400" cy="4342904"/>
          </a:xfrm>
          <a:prstGeom prst="roundRect">
            <a:avLst>
              <a:gd name="adj" fmla="val 6870"/>
            </a:avLst>
          </a:prstGeom>
          <a:solidFill>
            <a:srgbClr val="1F5FA8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4432300" y="1626096"/>
            <a:ext cx="3327400" cy="4342904"/>
          </a:xfrm>
          <a:prstGeom prst="roundRect">
            <a:avLst>
              <a:gd name="adj" fmla="val 6870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912100" y="1626096"/>
            <a:ext cx="3327400" cy="4342904"/>
          </a:xfrm>
          <a:prstGeom prst="roundRect">
            <a:avLst>
              <a:gd name="adj" fmla="val 6870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308100" y="742950"/>
            <a:ext cx="1184219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A8"/>
                </a:solidFill>
                <a:latin typeface="Manrope"/>
              </a:rPr>
              <a:t>Кейс 2026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952500" y="831155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Подбор поставщика упаковки для производства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231900" y="3100288"/>
            <a:ext cx="3322320" cy="673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80"/>
              </a:lnSpc>
            </a:pPr>
            <a:r>
              <a:rPr lang="ru-RU" sz="5200" b="1">
                <a:solidFill>
                  <a:srgbClr val="FFFFFF"/>
                </a:solidFill>
                <a:latin typeface="Manrope"/>
              </a:rPr>
              <a:t>−12%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231900" y="3954959"/>
            <a:ext cx="27940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100" b="1">
                <a:solidFill>
                  <a:srgbClr val="FFFFFF"/>
                </a:solidFill>
                <a:latin typeface="Manrope"/>
              </a:rPr>
              <a:t>Снижение цены за короб (с 45 до 39,6 ₽)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711700" y="3361333"/>
            <a:ext cx="332232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970"/>
              </a:lnSpc>
            </a:pPr>
            <a:r>
              <a:rPr lang="ru-RU" sz="3300" b="1">
                <a:solidFill>
                  <a:srgbClr val="1F5FA8"/>
                </a:solidFill>
                <a:latin typeface="Manrope"/>
              </a:rPr>
              <a:t>10 дней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711700" y="3941663"/>
            <a:ext cx="33223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636569"/>
                </a:solidFill>
                <a:latin typeface="Manrope"/>
              </a:rPr>
              <a:t>Срок первой поставки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91500" y="3195538"/>
            <a:ext cx="3322320" cy="673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80"/>
              </a:lnSpc>
            </a:pPr>
            <a:r>
              <a:rPr lang="ru-RU" sz="5200" b="1">
                <a:solidFill>
                  <a:srgbClr val="1F5FA8"/>
                </a:solidFill>
                <a:latin typeface="Manrope"/>
              </a:rPr>
              <a:t>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91500" y="4050209"/>
            <a:ext cx="33223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636569"/>
                </a:solidFill>
                <a:latin typeface="Manrope"/>
              </a:rPr>
              <a:t>Поставщиков отобрано и просчитано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Кейс соискателя,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75296"/>
            <a:ext cx="3454400" cy="4393704"/>
          </a:xfrm>
          <a:prstGeom prst="roundRect">
            <a:avLst>
              <a:gd name="adj" fmla="val 6617"/>
            </a:avLst>
          </a:prstGeom>
          <a:solidFill>
            <a:srgbClr val="E1EAF5"/>
          </a:solidFill>
          <a:ln w="12700" cap="flat">
            <a:solidFill>
              <a:srgbClr val="1F5FA8"/>
            </a:solidFill>
          </a:ln>
        </p:spPr>
      </p:sp>
      <p:sp>
        <p:nvSpPr>
          <p:cNvPr id="4" name="card4"/>
          <p:cNvSpPr/>
          <p:nvPr/>
        </p:nvSpPr>
        <p:spPr>
          <a:xfrm>
            <a:off x="977900" y="2203946"/>
            <a:ext cx="3022600" cy="685800"/>
          </a:xfrm>
          <a:prstGeom prst="roundRect">
            <a:avLst>
              <a:gd name="adj" fmla="val 1944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977900" y="3004046"/>
            <a:ext cx="3022600" cy="685800"/>
          </a:xfrm>
          <a:prstGeom prst="roundRect">
            <a:avLst>
              <a:gd name="adj" fmla="val 1944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368800" y="1575296"/>
            <a:ext cx="3454400" cy="4393704"/>
          </a:xfrm>
          <a:prstGeom prst="roundRect">
            <a:avLst>
              <a:gd name="adj" fmla="val 6617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4572000" y="2191246"/>
            <a:ext cx="3048000" cy="482600"/>
          </a:xfrm>
          <a:prstGeom prst="roundRect">
            <a:avLst>
              <a:gd name="adj" fmla="val 2763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4572000" y="2788146"/>
            <a:ext cx="3048000" cy="685800"/>
          </a:xfrm>
          <a:prstGeom prst="roundRect">
            <a:avLst>
              <a:gd name="adj" fmla="val 1944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975600" y="1575296"/>
            <a:ext cx="3454400" cy="4393704"/>
          </a:xfrm>
          <a:prstGeom prst="roundRect">
            <a:avLst>
              <a:gd name="adj" fmla="val 6617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8178800" y="2191246"/>
            <a:ext cx="3048000" cy="482600"/>
          </a:xfrm>
          <a:prstGeom prst="roundRect">
            <a:avLst>
              <a:gd name="adj" fmla="val 2763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8178800" y="2788146"/>
            <a:ext cx="3048000" cy="482600"/>
          </a:xfrm>
          <a:prstGeom prst="roundRect">
            <a:avLst>
              <a:gd name="adj" fmla="val 2763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117600" y="615950"/>
            <a:ext cx="730056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A8"/>
                </a:solidFill>
                <a:latin typeface="Manrope"/>
              </a:rPr>
              <a:t>План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704155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Первые 90 дней на новом месте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77900" y="1816596"/>
            <a:ext cx="696317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1F5FA8"/>
                </a:solidFill>
                <a:latin typeface="Manrope"/>
              </a:rPr>
              <a:t>Месяц 1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3526433" y="1873746"/>
            <a:ext cx="698603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1F5FA8"/>
                </a:solidFill>
                <a:latin typeface="Manrope"/>
              </a:rPr>
              <a:t>Сейчас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143000" y="2343646"/>
            <a:ext cx="27178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Аудит действующих поставщиков и договоров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143000" y="3143746"/>
            <a:ext cx="27178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карта категорий и рисков по каждой позиции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572000" y="1803896"/>
            <a:ext cx="723702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Месяц 2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295952" y="1861046"/>
            <a:ext cx="548584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636569"/>
                </a:solidFill>
                <a:latin typeface="Manrope"/>
              </a:rPr>
              <a:t>План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4737100" y="2330946"/>
            <a:ext cx="326136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Переторжки по 2–3 категориям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4737100" y="2927846"/>
            <a:ext cx="27432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настройка контроля сроков поставки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8178800" y="1803896"/>
            <a:ext cx="721122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Месяц 3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902752" y="1861046"/>
            <a:ext cx="548584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636569"/>
                </a:solidFill>
                <a:latin typeface="Manrope"/>
              </a:rPr>
              <a:t>План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8343900" y="2330946"/>
            <a:ext cx="326136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План экономии на квартал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8343900" y="2927846"/>
            <a:ext cx="326136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регламент работы с поставщиками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298950"/>
            <a:ext cx="3073400" cy="933450"/>
          </a:xfrm>
          <a:prstGeom prst="roundRect">
            <a:avLst>
              <a:gd name="adj" fmla="val 24489"/>
            </a:avLst>
          </a:prstGeom>
          <a:noFill/>
          <a:ln w="6350" cap="flat">
            <a:solidFill>
              <a:srgbClr val="E1EAF5"/>
            </a:solidFill>
          </a:ln>
        </p:spPr>
      </p:sp>
      <p:sp>
        <p:nvSpPr>
          <p:cNvPr id="4" name="card4"/>
          <p:cNvSpPr/>
          <p:nvPr/>
        </p:nvSpPr>
        <p:spPr>
          <a:xfrm>
            <a:off x="3987800" y="4298950"/>
            <a:ext cx="3073400" cy="933450"/>
          </a:xfrm>
          <a:prstGeom prst="roundRect">
            <a:avLst>
              <a:gd name="adj" fmla="val 24489"/>
            </a:avLst>
          </a:prstGeom>
          <a:noFill/>
          <a:ln w="6350" cap="flat">
            <a:solidFill>
              <a:srgbClr val="E1EAF5"/>
            </a:solidFill>
          </a:ln>
        </p:spPr>
      </p:sp>
      <p:sp>
        <p:nvSpPr>
          <p:cNvPr id="5" name="card5"/>
          <p:cNvSpPr/>
          <p:nvPr/>
        </p:nvSpPr>
        <p:spPr>
          <a:xfrm>
            <a:off x="7213600" y="4298950"/>
            <a:ext cx="3073400" cy="933450"/>
          </a:xfrm>
          <a:prstGeom prst="roundRect">
            <a:avLst>
              <a:gd name="adj" fmla="val 24489"/>
            </a:avLst>
          </a:prstGeom>
          <a:noFill/>
          <a:ln w="6350" cap="flat">
            <a:solidFill>
              <a:srgbClr val="E1EAF5"/>
            </a:solidFill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6256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5FA8"/>
                </a:solidFill>
                <a:latin typeface="Manrope"/>
              </a:rPr>
              <a:t>Финал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854200"/>
            <a:ext cx="11303000" cy="901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rgbClr val="15171C"/>
                </a:solidFill>
                <a:latin typeface="Manrope"/>
              </a:rPr>
              <a:t>Спасибо!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908300"/>
            <a:ext cx="6375400" cy="869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636569"/>
                </a:solidFill>
                <a:latin typeface="Manrope"/>
              </a:rPr>
              <a:t>Готова к интервью или тестовому заданию в удобную для вас дату. Формат — полный день, гибрид: 3 дня в офисе, 2 удалённо; командировки до 5 дней в месяц.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22350" y="4533900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Телефон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22350" y="4762500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+7 900 000-00-00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248150" y="4533900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Email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248150" y="4762500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goltseva@example.ru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473950" y="4533900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Мессенджеры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473950" y="4762500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WhatsApp / Telegram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Резюме-презентация после перерыва в карьере — пример</dc:title>
  <dc:creator>Слайда</dc:creator>
</cp:coreProperties>
</file>