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Здравствуйте! Меня зовут Мария Терентьева, я бизнес-аналитик. Восемь лет я работала в банковской сфере, а сейчас целенаправленно перехожу в ИТ. Сегодня расскажу, какой опыт я приношу с собой и чем могу быть полезна вашей команде.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Привет! Я Мария Терентьева, бизнес-аналитик. Восемь лет я проработала в банковской сфере, занимаясь финансами и аналитикой, и теперь целенаправленно перехожу в ИТ-продукт. Мои сильные стороны — системное мышление, умение работать с требованиями и выстраивать коммуникацию между бизнесом и разработкой. Дальше расскажу, как этот опыт поможет вашей команде.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восемь лет в банковской сфере я прошла путь от экономиста до бизнес-аналитика. Начинала с анализа кредитных заявок, затем перешла к отчётности и автоматизации расчётов, а последние три года занималась именно бизнес-анализом в розничном банке. Каждый шаг добавлял новые инструменты и глубину понимания процессов. Сейчас я хочу применить этот опыт в ИТ, где аналитика — ключевая роль.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последнем месте я занималась сбором и формализацией требований, а также оптимизацией кредитного конвейера. Главный результат — время обработки заявок сократилось с двух дней до четырёх часов. Я автоматизировала 20 отчётов, которые раньше строились вручную, и это снизило трудозатраты бизнеса на работу с данными на 30%. По сути, я уже делала работу бизнес-аналитика — просто в банковской среде.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Мой главный драйвер — желание строить цифровые продукты, а не просто сопровождать процессы. Я хочу видеть, как моя работа превращается в удобный сервис, которым пользуются люди. Чтобы этот переход был не мечтой, а планом, я в 2025–2026 годах прошла обучение: курс «Бизнес-аналитик в ИТ» и отдельно SQL. И сразу применила знания на практике — сделала учебные проекты: написала ТЗ для интернет-банка, собрала прототип в Figma и смоделировала процессы в BPMN. Так что к моменту выхода на рынок у меня уже есть не только теория, но и портфолио.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банке я ежедневно работала с SQL — писала запросы для выгрузок и анализа данных. Excel знаю на уровне эксперта, это моя база. Python пока на начальном уровне, но я учусь и быстро подтягиваю. Из методологий уверенно работаю в Agile/Scrum: участвовала в спринтах. Мой профиль — аналитика и работа с требованиями, а недостающее я закрываю курсами.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Моё базовое образование — финансы и кредит, это дало мне системное мышление и умение работать с цифрами. А для перехода в ИТ я целенаправленно прошла переподготовку по бизнес-анализу и отдельно — курс по SQL, чтобы уверенно говорить с разработчиками на их языке. Плюс поддерживаю английский на уровне B1 — в ИТ это база. Сейчас я готова применять эту связку: понимание бизнеса плюс аналитические инструменты.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Расскажу один показательный кейс. В банке, где я работала, клиенты уходили из-за того, что заявки на кредит обрабатывались по два дня. Я провела анализ всего процесса, нашла узкие места и сформулировала требования для автоматизации скоринга. В итоге время обработки сократилось с двух дней до четырёх часов, а конверсия в одобрение выросла на пятнадцать процентов. Это хороший пример того, как системный подход и внимание к деталям дают измеримый результат.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Я готова обсуждать задачи и отвечать на вопросы. Мой главный актив — умение соединять бизнес и разработку: я говорю на языке обеих сторон и умею переводить потребности в требования. Если вам нужен аналитик, который быстро погружается в контекст и работает с данными, — я буду рада продолжить разговор. Все мои контакты на экране, пишите в любое удобное время.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51bdc942e6dd724e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8277588b2f4fc55c.png"/><Relationship Id="rId4" Type="http://schemas.openxmlformats.org/officeDocument/2006/relationships/image" Target="../media/m9d6208c9cec0ef11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4afaff96535c139d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64b2e25364085314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fc09fcf1200ae598.png"/><Relationship Id="rId4" Type="http://schemas.openxmlformats.org/officeDocument/2006/relationships/image" Target="../media/m47277e04509cee60.png"/><Relationship Id="rId5" Type="http://schemas.openxmlformats.org/officeDocument/2006/relationships/image" Target="../media/mb2f20e544c1a0fb6.svg"/><Relationship Id="rId6" Type="http://schemas.openxmlformats.org/officeDocument/2006/relationships/image" Target="../media/m21901ad7403192e3.png"/><Relationship Id="rId7" Type="http://schemas.openxmlformats.org/officeDocument/2006/relationships/image" Target="../media/mb2f20e544c1a0fb6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35967b865ffdfe7d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37430c36a5fd9a4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3dbdc6bdec7fa235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2022554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Мария Терентьева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168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5BFF"/>
                </a:solidFill>
                <a:latin typeface="Manrope"/>
              </a:rPr>
              <a:t>Резюме-презентация · ИТ-карьера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898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Мария Терентьева — бизнес-аналитик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37880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Перехожу из банковской сферы в ИТ: 8 лет в аналитике процессов и данных, теперь применяю этот опыт в разработке продуктов.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86236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741462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Москва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782862" y="5848350"/>
            <a:ext cx="4711105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Контакты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782862" y="6057900"/>
            <a:ext cx="471110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+7 (900) 000-00-00 · почта и Telegram — в резюме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65366" y="5848350"/>
            <a:ext cx="4996855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65366" y="6057900"/>
            <a:ext cx="499685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HR и нанимающего руководителя в ИТ-компании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7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937500" y="1365250"/>
            <a:ext cx="3302000" cy="4127500"/>
          </a:xfrm>
          <a:prstGeom prst="roundRect">
            <a:avLst>
              <a:gd name="adj" fmla="val 6923"/>
            </a:avLst>
          </a:prstGeom>
          <a:solidFill>
            <a:srgbClr val="F4F5F7"/>
          </a:solidFill>
          <a:ln>
            <a:noFill/>
          </a:ln>
          <a:effectLst>
            <a:outerShdw blurRad="381000" dist="152400" dir="5400000" rotWithShape="0">
              <a:srgbClr val="15151C">
                <a:alpha val="14118"/>
              </a:srgbClr>
            </a:outerShdw>
          </a:effectLst>
        </p:spPr>
      </p:sp>
      <p:pic>
        <p:nvPicPr>
          <p:cNvPr id="4" name="pic4"/>
          <p:cNvPicPr/>
          <p:nvPr/>
        </p:nvPicPr>
        <p:blipFill>
          <a:blip r:embed="rId4"/>
          <a:srcRect l="4106" t="0" r="4106" b="0"/>
          <a:stretch>
            <a:fillRect/>
          </a:stretch>
        </p:blipFill>
        <p:spPr>
          <a:xfrm>
            <a:off x="7937500" y="1365250"/>
            <a:ext cx="3302000" cy="4127500"/>
          </a:xfrm>
          <a:prstGeom prst="rect">
            <a:avLst/>
          </a:prstGeom>
        </p:spPr>
      </p:pic>
      <p:sp>
        <p:nvSpPr>
          <p:cNvPr id="5" name="text5"/>
          <p:cNvSpPr>
            <a:spLocks noChangeArrowheads="1"/>
          </p:cNvSpPr>
          <p:nvPr/>
        </p:nvSpPr>
        <p:spPr>
          <a:xfrm>
            <a:off x="1346200" y="2195016"/>
            <a:ext cx="300503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90">
                <a:solidFill>
                  <a:srgbClr val="91B2F8"/>
                </a:solidFill>
                <a:latin typeface="Manrope"/>
              </a:rPr>
              <a:t>резюме · бизнес-аналитик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952500" y="2435622"/>
            <a:ext cx="71120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95">
                <a:solidFill>
                  <a:srgbClr val="FFFFFF"/>
                </a:solidFill>
                <a:latin typeface="Manrope"/>
              </a:rPr>
              <a:t>Мария Терентьева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952500" y="3286522"/>
            <a:ext cx="7112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91B2F8"/>
                </a:solidFill>
                <a:latin typeface="Manrope"/>
              </a:rPr>
              <a:t>Бизнес-аналитик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52500" y="3698677"/>
            <a:ext cx="43434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B0B1B3"/>
                </a:solidFill>
                <a:latin typeface="Manrope"/>
              </a:rPr>
              <a:t>8 лет в финансах и аналитике банковской сферы, переход в ИТ-продукт. Сильные стороны — системное мышление, работа с требованиями, коммуникация между бизнесом и разработкой.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770757"/>
            <a:ext cx="183882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Карьерный путь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858963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Опыт работы 2018–2026: рост в финансовой аналитике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347244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2018–2020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4033044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Экономист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379119"/>
            <a:ext cx="33782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Отдел корпоративного кредитования: анализ заявок, оценка рисков, подготовка заключений.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419600" y="3347244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2020–2023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19600" y="4033044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Специалист по анализу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419600" y="4379119"/>
            <a:ext cx="33782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Формирование отчётности, автоматизация расчётов, работа с данными в Excel и SQL.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077200" y="3347244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2023–2026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077200" y="4033044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636569"/>
                </a:solidFill>
                <a:latin typeface="Manrope"/>
              </a:rPr>
              <a:t>Бизнес-аналитик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077200" y="4379119"/>
            <a:ext cx="33782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Розничный банк: сбор требований, описание процессов, взаимодействие с разработкой.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04083"/>
            <a:ext cx="3420467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2504083"/>
            <a:ext cx="3420566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2504083"/>
            <a:ext cx="3420566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464667"/>
            <a:ext cx="279573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Последнее место работы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2432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Что я делала на последнем месте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2694583"/>
            <a:ext cx="2887067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2 дня → 4 ч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10428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Время обработки заявок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44083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 2 дней до 4 часов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269458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20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349468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Автоматизировано отчётов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3831233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ручная выгрузка заменена на автопостроение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269458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−30%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494683"/>
            <a:ext cx="2887166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5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Снижение трудозатрат бизнеса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0915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на работу с данными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14568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Оптимизация кредитного конвейера и автоматизация отчётности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432447"/>
            <a:ext cx="3183434" cy="3060303"/>
          </a:xfrm>
          <a:prstGeom prst="roundRect">
            <a:avLst>
              <a:gd name="adj" fmla="val 74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504234" y="2432447"/>
            <a:ext cx="3183533" cy="3060303"/>
          </a:xfrm>
          <a:prstGeom prst="roundRect">
            <a:avLst>
              <a:gd name="adj" fmla="val 74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246566" y="2432447"/>
            <a:ext cx="3183434" cy="3060303"/>
          </a:xfrm>
          <a:prstGeom prst="roundRect">
            <a:avLst>
              <a:gd name="adj" fmla="val 7469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3854648"/>
            <a:ext cx="254000" cy="215900"/>
          </a:xfrm>
          <a:prstGeom prst="rect">
            <a:avLst/>
          </a:prstGeom>
        </p:spPr>
      </p:pic>
      <p:pic>
        <p:nvPicPr>
          <p:cNvPr id="7" name="pic7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3854648"/>
            <a:ext cx="254000" cy="2159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1117600" y="1346101"/>
            <a:ext cx="205313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Мотивация и путь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43430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Почему ИТ и что я уже сделала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66800" y="2648347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3600847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Мотивация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3981252"/>
            <a:ext cx="2599234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Строить цифровые продукты, а не сопровождать процессы. Хочу видеть результат своей работы в продукте, которым пользуются люди.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809034" y="2648347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3600847"/>
            <a:ext cx="3088719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Обучение 2025–2026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3981252"/>
            <a:ext cx="2599333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Курс «Бизнес-аналитик в ИТ»: требования, аналитика, коммуникации. Отдельно — SQL для работы с данными.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551366" y="2648347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3600847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Учебные проекты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3981252"/>
            <a:ext cx="2599234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ТЗ для интернет-банка, прототип в Figma, моделирование процессов в BPMN. Применила знания на практике.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116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311698"/>
            <a:ext cx="101346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31498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62000" y="3149898"/>
            <a:ext cx="85344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9880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62000" y="3988098"/>
            <a:ext cx="74676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762000" y="48262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762000" y="4826298"/>
            <a:ext cx="74676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762000" y="56644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762000" y="5664498"/>
            <a:ext cx="74676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762000" y="6502698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762000" y="6502698"/>
            <a:ext cx="3200400" cy="1651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171252"/>
            <a:ext cx="258760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Навыки и инструменты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551557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Уровень владения инструментами и методиками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1937048"/>
            <a:ext cx="638969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Excel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920611" y="1892598"/>
            <a:ext cx="636389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95%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62000" y="2775248"/>
            <a:ext cx="51504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SQL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899775" y="2730798"/>
            <a:ext cx="657225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80%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3613448"/>
            <a:ext cx="1874877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Jira/Confluence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918924" y="3568998"/>
            <a:ext cx="638076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70%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2000" y="4451648"/>
            <a:ext cx="69780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BPMN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10918924" y="4407198"/>
            <a:ext cx="638076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70%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62000" y="5289848"/>
            <a:ext cx="1439942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Agile/Scrum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0918924" y="5245398"/>
            <a:ext cx="638076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70%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762000" y="6128048"/>
            <a:ext cx="847963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Python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10907514" y="6083598"/>
            <a:ext cx="649486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005BFF"/>
                </a:solidFill>
                <a:latin typeface="Manrope"/>
              </a:rPr>
              <a:t>30%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299200" y="1626096"/>
            <a:ext cx="4940300" cy="4342904"/>
          </a:xfrm>
          <a:prstGeom prst="roundRect">
            <a:avLst>
              <a:gd name="adj" fmla="val 52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562819" y="3577326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562819" y="3887186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562819" y="4197047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308100" y="742950"/>
            <a:ext cx="131137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фундамент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52500" y="831155"/>
            <a:ext cx="10922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Образование и обучение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52500" y="3016448"/>
            <a:ext cx="55753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b="1" cap="all" spc="108">
                <a:solidFill>
                  <a:srgbClr val="005BFF"/>
                </a:solidFill>
                <a:latin typeface="Manrope"/>
              </a:rPr>
              <a:t>Образование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52500" y="3346648"/>
            <a:ext cx="55753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Финансы и кредит, бакалавриат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52500" y="3600648"/>
            <a:ext cx="55753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636569"/>
                </a:solidFill>
                <a:latin typeface="Manrope"/>
              </a:rPr>
              <a:t>2013–2017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52500" y="3924498"/>
            <a:ext cx="49657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Профессиональная переподготовка «Бизнес-аналитик в ИТ»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52500" y="4407098"/>
            <a:ext cx="55753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636569"/>
                </a:solidFill>
                <a:latin typeface="Manrope"/>
              </a:rPr>
              <a:t>2025–2026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578600" y="3237508"/>
            <a:ext cx="50165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b="1" cap="all" spc="108">
                <a:solidFill>
                  <a:srgbClr val="9D9EA0"/>
                </a:solidFill>
                <a:latin typeface="Manrope"/>
              </a:rPr>
              <a:t>Достижения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743700" y="3539768"/>
            <a:ext cx="4503043" cy="2082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40"/>
              </a:lnSpc>
            </a:pPr>
            <a:r>
              <a:rPr lang="ru-RU" sz="1100">
                <a:solidFill>
                  <a:srgbClr val="2A3140"/>
                </a:solidFill>
                <a:latin typeface="Manrope"/>
              </a:rPr>
              <a:t>Диплом о переподготовке «Бизнес-аналитик в ИТ» (2026)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743700" y="3849628"/>
            <a:ext cx="2152769" cy="2082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40"/>
              </a:lnSpc>
            </a:pPr>
            <a:r>
              <a:rPr lang="ru-RU" sz="1100">
                <a:solidFill>
                  <a:srgbClr val="2A3140"/>
                </a:solidFill>
                <a:latin typeface="Manrope"/>
              </a:rPr>
              <a:t>SQL для аналитиков (2025)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43700" y="4159488"/>
            <a:ext cx="1124188" cy="2082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40"/>
              </a:lnSpc>
            </a:pPr>
            <a:r>
              <a:rPr lang="ru-RU" sz="1100">
                <a:solidFill>
                  <a:srgbClr val="2A3140"/>
                </a:solidFill>
                <a:latin typeface="Manrope"/>
              </a:rPr>
              <a:t>английский B1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7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346200" y="2101652"/>
            <a:ext cx="207160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90">
                <a:solidFill>
                  <a:srgbClr val="91B2F8"/>
                </a:solidFill>
                <a:latin typeface="Manrope"/>
              </a:rPr>
              <a:t>кейс из практики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952500" y="2393057"/>
            <a:ext cx="9423400" cy="17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20"/>
              </a:lnSpc>
            </a:pPr>
            <a:r>
              <a:rPr lang="ru-RU" sz="4400" b="1" spc="-87">
                <a:solidFill>
                  <a:srgbClr val="FFFFFF"/>
                </a:solidFill>
                <a:latin typeface="Manrope"/>
              </a:rPr>
              <a:t>Ускорили кредитный конвейер: обработка заявки — с 2 дней до 4 часов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952500" y="4546798"/>
            <a:ext cx="1950839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B0B1B3"/>
                </a:solidFill>
                <a:latin typeface="Manrope"/>
              </a:rPr>
              <a:t>банковская сфера · 2024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930378"/>
            <a:ext cx="2319338" cy="533400"/>
          </a:xfrm>
          <a:prstGeom prst="roundRect">
            <a:avLst>
              <a:gd name="adj" fmla="val 28571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233738" y="4930378"/>
            <a:ext cx="1493540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68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197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394123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673523"/>
            <a:ext cx="7137400" cy="19328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Давайте обсудим, как я могу быть полезна вашей команде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690541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Ищу позицию бизнес-аналитика в продуктовой ИТ-команде. Соединяю бизнес и разработку, работаю с требованиями и данными, быстро погружаюсь в контекст.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56786" y="5079603"/>
            <a:ext cx="1929765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Связаться со мной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511104" y="5079603"/>
            <a:ext cx="938808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Telegram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59300"/>
            <a:ext cx="2692400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0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Сканируйте — пример собран в «Слайде»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Резюме-презентация бизнес-аналитика — переход в ИТ</dc:title>
  <dc:creator>Слайда</dc:creator>
</cp:coreProperties>
</file>