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коллеги! Представляю вашему вниманию итоги проекта внедрения CRM-системы. Мы завершили его точно в срок и уложились в бюджет. Главное — мы достигли целевых показателей: конверсия выросла на 25%, а экономия составила 3,2 миллиона рублей. Впереди — детальный разбор каждого этапа.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Спасибо, что выслушали наш отчёт. Мы готовы ответить на любые вопросы по проекту и обсудить, как полученные результаты можно использовать в ваших дальнейших инициативах.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начинали с чёткой цели — повысить операционную эффективность на 20%. Для этого разбили проект на четыре ключевых этапа: от анализа и дизайна целевой модели до пилота, масштабирования и финальной стабилизации. На каждом этапе были определены ожидаемые результаты и контрольные сроки. Сейчас я покажу, как план соотносится с фактом.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завершили все ключевые этапы проекта в срок. Начали с инициации в январе, затем два месяца ушло на анализ и проектирование. Разработка заняла апрель и май, а в июне мы успешно провели тестирование и внедрили решение. Каждый этап закрыт фактическими результатами, и сейчас система работает в промышленной эксплуатации.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смотреть на итоги по срокам и бюджету, мы уложились в плановые рамки с небольшими отклонениями. Проект длился 6,5 месяцев вместо запланированных шести — задержка составила полмесяца и связана с уточнением требований к интеграции на этапе проектирования. По бюджету мы потратили 10,8 миллиона рублей против запланированных десяти — превышение на 8 процентов, в основном из-за роста стоимости подрядных работ. При этом трудозатраты выросли всего на 5 процентов, а весь запланированный объём работ выполнен полностью. Главное — отклонения не повлияли на качество результата и все ключевые показатели достигнуты. Дальше покажу, как изменились целевые метрики по сравнению со стартом проекта.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главные цифры проекта. Время обработки заявки сократилось с 40 до 20 минут — вдвое быстрее, чем раньше. NPS вырос с 20 до 45, то есть клиенты стали заметно лояльнее. И конверсия прибавила 15 процентных пунктов. Эти результаты стали возможны благодаря автоматизации рутинных операций и новой системе приоритизации. Дальше покажу, как мы этого добились по срокам и бюджету.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хочу честно поделиться, с какими сложностями мы столкнулись и что из этого вынесли. Первая проблема — задержка поставок от подрядчика: мы не заложили буфер, и это сдвинуло график. Второе — заказчик несколько раз уточнял требования, и нам пришлось оперативно пересматривать объём работ. Третий момент — на пике не хватало разработчиков, пришлось подключать подрядчиков. Главный вывод: в следующих проектах мы будем заранее планировать риски, фиксировать изменения документально и держать резерв ресурсов. Это позволит нам быть устойчивее к подобным ситуациям.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проект — это результат слаженной работы семи специалистов. Я как руководитель отвечал за планирование, координацию и связь с заказчиком. Мария провела весь анализ требований и подготовила спецификации. Алексей реализовал основную часть backend-логики. Ольга создала интерфейс, которым удобно пользоваться. Дмитрий отвечал за качество — нашёл и помог исправить десятки багов. Елена настроила инфраструктуру и автоматизацию развёртывания. Каждый внёс свой вклад, и именно поэтому мы уложились в сроки и бюджет.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Проект завершён, но работа с результатом только начинается. В ближайший квартал мы масштабируем решение на два пилотных подразделения и параллельно запускаем обучение пользователей — это три группы, чтобы снять основные вопросы на старте. Сразу после этого включаем ежемесячный мониторинг ключевых метрик, чтобы видеть эффект в динамике, а не постфактум. По итогам пилота в четвёртом квартале скорректируем процессы и подготовим методичку для тиражирования. В следующем году — полное внедрение во всех подразделениях и регулярный аудит. Ответственные за каждый этап закреплены, сроки — в плане.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завершили проект, и теперь важно закрепить результат. Первое — назначьте ответственных за поддержку, чтобы система не осталась без присмотра. Второе — выделите бюджет на развитие: без вложений эффект начнёт снижаться. Через три месяца эксплуатации стоит провести аудит и сверить показатели с планом. И наконец, наш подход можно тиражировать на другие подразделения — это ускорит их проекты. Если поддержите эти шаги, проект принесёт максимум пользы.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b7d9177c460036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ad0f25750be89ae6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04e062f23f12c532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4e062f23f12c53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f37777ccc4bd7c92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f77b946f7e73506b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330648cbc9a9c21d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fffb47b18996a7a1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330648cbc9a9c21d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a947ac09f67b4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90442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Итоговый отчёт · Завершённый проект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220020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Внедрение CRM-системы: итоги проекта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698180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Проект завершён в срок и в рамках бюджета. Ключевые результаты: рост конверсии на 25%, экономия 3,2 млн ₽, команда из 8 человек.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904230"/>
            <a:ext cx="447714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92190"/>
            <a:ext cx="447714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заказчика и руководства компании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514850"/>
            <a:ext cx="3073400" cy="1073150"/>
          </a:xfrm>
          <a:prstGeom prst="roundRect">
            <a:avLst>
              <a:gd name="adj" fmla="val 21301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3987800" y="4514850"/>
            <a:ext cx="3073400" cy="1073150"/>
          </a:xfrm>
          <a:prstGeom prst="roundRect">
            <a:avLst>
              <a:gd name="adj" fmla="val 21301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5" name="card5"/>
          <p:cNvSpPr/>
          <p:nvPr/>
        </p:nvSpPr>
        <p:spPr>
          <a:xfrm>
            <a:off x="7213600" y="4514850"/>
            <a:ext cx="3073400" cy="1073150"/>
          </a:xfrm>
          <a:prstGeom prst="roundRect">
            <a:avLst>
              <a:gd name="adj" fmla="val 21301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26555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Финал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555750"/>
            <a:ext cx="10693400" cy="1790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7000"/>
              </a:lnSpc>
            </a:pPr>
            <a:r>
              <a:rPr lang="ru-RU" sz="7000" b="1" spc="-209">
                <a:solidFill>
                  <a:srgbClr val="15171C"/>
                </a:solidFill>
                <a:latin typeface="Manrope"/>
              </a:rPr>
              <a:t>Спасибо за внимание!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409950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636569"/>
                </a:solidFill>
                <a:latin typeface="Manrope"/>
              </a:rPr>
              <a:t>Благодарим за внимание и интерес к проекту. Готовы ответить на ваши вопросы и обсудить дальнейшие шаги.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22350" y="474916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Руководитель проекта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22350" y="4959350"/>
            <a:ext cx="25781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Иван Петров · i.petrov@company.ru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248150" y="474916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Команда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248150" y="495490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project-team@company.ru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473950" y="4749165"/>
            <a:ext cx="3177032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112">
                <a:solidFill>
                  <a:srgbClr val="636569"/>
                </a:solidFill>
                <a:latin typeface="Manrope"/>
              </a:rPr>
              <a:t>Телефон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473950" y="4954905"/>
            <a:ext cx="30632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+7 (495) 123-45-67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04702"/>
            <a:ext cx="17900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проекта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183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Цель и ключевые задачи проекта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Фев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72447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Анализ и дизайн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387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Аудит процессов, сбор требований, утверждение целевой модели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Мар 2026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72447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Пилотное внедрение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0387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Запуск пилота на одном подразделении, калибровка метрик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Апр–Май 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72447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Масштабирование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0387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Развёртывание решения на все подразделения, обучение команд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Июн 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727648"/>
            <a:ext cx="24638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Стабилизация и контроль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26104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Мониторинг KPI, устранение отклонений, фиксация регламентов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904702"/>
            <a:ext cx="158772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Хронология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183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фактически сделано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Янв 2026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72447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Инициация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387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Сформирована команда, утверждён устав проекта и план работ.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5052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Фев–Мар 2026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727648"/>
            <a:ext cx="24638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Анализ и проектирование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426104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Собраны требования, спроектирована архитектура решения.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2484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Апр–Май 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72447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Разработка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403879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Реализован основной функционал, проведены внутренние ревью кода.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991600" y="3039308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Июн 2026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727648"/>
            <a:ext cx="2463800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50"/>
              </a:lnSpc>
            </a:pPr>
            <a:r>
              <a:rPr lang="ru-RU" sz="1500" b="1">
                <a:solidFill>
                  <a:srgbClr val="636569"/>
                </a:solidFill>
                <a:latin typeface="Manrope"/>
              </a:rPr>
              <a:t>Тестирование и внедрение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4261048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Пройдено QA, выполнено пилотное внедрение и запуск в эксплуатацию.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310977"/>
            <a:ext cx="156152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/ факт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53888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Сроки и бюджет: план против факта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370018"/>
            <a:ext cx="1828443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Сроки проекта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885509" y="2404943"/>
            <a:ext cx="3338989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план 6,0 мес. · факт 6,5 мес. (108%)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151068"/>
            <a:ext cx="2101215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Бюджет проекта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476430" y="3185993"/>
            <a:ext cx="382657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план 10,0 млн ₽ · факт 10,8 млн ₽ (108%)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3932118"/>
            <a:ext cx="1761173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15171C"/>
                </a:solidFill>
                <a:latin typeface="Manrope"/>
              </a:rPr>
              <a:t>Трудозатраты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994749" y="3967043"/>
            <a:ext cx="3207901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план 2 400 ч · факт 2 520 ч (105%)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5377378"/>
            <a:ext cx="966728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Отклонения в пределах 8%: уточнены требования (+0,5 мес.), подряд дороже (+0,8 млн ₽). Объём выполнен полностью.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59429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3594298"/>
            <a:ext cx="5334000" cy="1651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438169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4381698"/>
            <a:ext cx="5974060" cy="1651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5169098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5169098"/>
            <a:ext cx="1600200" cy="1651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517352"/>
            <a:ext cx="283168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Ключевые показатели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929408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Было — стало: ключевые метрики проекта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3256478"/>
            <a:ext cx="349722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Время обработки заявки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771162" y="3220918"/>
            <a:ext cx="1990606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005BFF"/>
                </a:solidFill>
                <a:latin typeface="Manrope"/>
              </a:rPr>
              <a:t>40 → 20 мин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4043878"/>
            <a:ext cx="59233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NPS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388203" y="4008318"/>
            <a:ext cx="1250156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005BFF"/>
                </a:solidFill>
                <a:latin typeface="Manrope"/>
              </a:rPr>
              <a:t>20 → 45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4831278"/>
            <a:ext cx="150149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Конверсия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650240" y="4795718"/>
            <a:ext cx="935712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005BFF"/>
                </a:solidFill>
                <a:latin typeface="Manrope"/>
              </a:rPr>
              <a:t>+15%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Внутренняя аналитика проекта,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19216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Уроки проекта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Проблемы и извлечённые уроки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Задержка поставок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782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Срыв сроков из-за логистики поставщика. Урок: закладывать буфер времени и альтернативных поставщиков.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Изменение требований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782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Заказчик уточнял ТЗ в ходе работ. Урок: фиксировать изменения допсоглашениями и пересматривать сроки.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34974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2389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Дефицит ресурсов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51598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Нехватка разработчиков на пике. Урок: планировать ресурсы с запасом и привлекать подрядчиков.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234974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52389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Раннее выявление рисков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51598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Регулярный риск-ревью помог снизить влияние. Урок: внедрить еженедельный мониторинг рисков.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86334" y="212000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0901" y="212000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135467" y="212000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86334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0901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9135467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586581"/>
            <a:ext cx="205063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Вклад команды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15103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Команда проекта: роли и результаты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659334" y="250354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ИП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473835" y="3555107"/>
            <a:ext cx="189499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Иван Петров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280396" y="3851592"/>
            <a:ext cx="228197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Руководитель проекта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333901" y="250354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МС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35495" y="3555107"/>
            <a:ext cx="252091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Мария Смирнова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596600" y="3851592"/>
            <a:ext cx="998601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Аналитик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008467" y="250354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АИ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60782" y="3555107"/>
            <a:ext cx="241946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Алексей Иванов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124125" y="3851592"/>
            <a:ext cx="129268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Разработчик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659334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ОК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136878" y="5805488"/>
            <a:ext cx="2569012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Ольга Кузнецова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917619" y="6101973"/>
            <a:ext cx="1007531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Дизайнер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333901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ДС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762629" y="5805488"/>
            <a:ext cx="2666643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Дмитрий Соколов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416935" y="6101973"/>
            <a:ext cx="135793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Тестировщик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008467" y="475392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ЕВ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648303" y="5805488"/>
            <a:ext cx="224432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Елена Волкова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911727" y="6101973"/>
            <a:ext cx="1717381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DevOps-инженер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01937"/>
            <a:ext cx="3454400" cy="3967063"/>
          </a:xfrm>
          <a:prstGeom prst="roundRect">
            <a:avLst>
              <a:gd name="adj" fmla="val 6617"/>
            </a:avLst>
          </a:prstGeom>
          <a:solidFill>
            <a:srgbClr val="E0ECFF"/>
          </a:solidFill>
          <a:ln w="12700" cap="flat">
            <a:solidFill>
              <a:srgbClr val="005BFF"/>
            </a:solidFill>
          </a:ln>
        </p:spPr>
      </p:sp>
      <p:sp>
        <p:nvSpPr>
          <p:cNvPr id="4" name="card4"/>
          <p:cNvSpPr/>
          <p:nvPr/>
        </p:nvSpPr>
        <p:spPr>
          <a:xfrm>
            <a:off x="977900" y="2598837"/>
            <a:ext cx="30226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77900" y="3322737"/>
            <a:ext cx="30226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77900" y="4046637"/>
            <a:ext cx="30226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368800" y="2001937"/>
            <a:ext cx="3454400" cy="3967063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572000" y="2586137"/>
            <a:ext cx="30480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572000" y="3310037"/>
            <a:ext cx="30480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4572000" y="3868837"/>
            <a:ext cx="3048000" cy="774700"/>
          </a:xfrm>
          <a:prstGeom prst="roundRect">
            <a:avLst>
              <a:gd name="adj" fmla="val 17213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7975600" y="2001937"/>
            <a:ext cx="3454400" cy="3967063"/>
          </a:xfrm>
          <a:prstGeom prst="roundRect">
            <a:avLst>
              <a:gd name="adj" fmla="val 661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8178800" y="2586137"/>
            <a:ext cx="30480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8178800" y="3310037"/>
            <a:ext cx="30480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8178800" y="3868837"/>
            <a:ext cx="30480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17600" y="628650"/>
            <a:ext cx="218755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поддержки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7422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Дальнейшие шаги: развитие и сопровождение результата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77900" y="2240697"/>
            <a:ext cx="78390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Q3 2026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506093" y="2287052"/>
            <a:ext cx="718943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005BFF"/>
                </a:solidFill>
                <a:latin typeface="Manrope"/>
              </a:rPr>
              <a:t>Сейчас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143000" y="2738537"/>
            <a:ext cx="27178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Масштабирование на 2 пилотных подразделения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143000" y="3462437"/>
            <a:ext cx="27178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обучение пользователей (3 группы)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143000" y="4186337"/>
            <a:ext cx="27178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запуск ежемесячного мониторинга метрик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572000" y="2227997"/>
            <a:ext cx="78390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Q4 2026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272437" y="2274352"/>
            <a:ext cx="572099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737100" y="2725837"/>
            <a:ext cx="27432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Анализ первых результатов пилота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737100" y="3444657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корректировка процессов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737100" y="4008537"/>
            <a:ext cx="27432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подготовка методических материалов для тиражирования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178800" y="2227997"/>
            <a:ext cx="51484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2027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10879237" y="2274352"/>
            <a:ext cx="572099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343900" y="2725837"/>
            <a:ext cx="27432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Полное тиражирование на все подразделения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343900" y="3444657"/>
            <a:ext cx="326136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регулярный аудит метрик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8343900" y="4008537"/>
            <a:ext cx="27432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ежегодная актуализация регламентов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316303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45784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17526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04747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52549"/>
            <a:ext cx="191478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Рекомендации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86805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Что рекомендуем заказчику и руководству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2346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Закрепить ответственных за поддержку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Назначить владельцев системы и регламент сопровождения до конца года.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16408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Выделить бюджет на развитие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Заложить средства на доработки и масштабирование в план следующего года.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09356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Провести аудит через 3 месяца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Оценить фактическую эффективность и собрать обратную связь от пользователей.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02304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Тиражировать подход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Использовать накопленные практики и шаблоны в смежных подразделениях.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610489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Приоритет — закрепить поддержку и заложить бюджет на развитие.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проекта: план против факта</dc:title>
  <dc:creator>Слайда</dc:creator>
</cp:coreProperties>
</file>