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gif" ContentType="image/gif"/>
  <Default Extension="svg" ContentType="image/svg+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"/>
  </p:notesMasterIdLst>
  <p:sldIdLst>
    <p:sldId id="256" r:id="rId101"/>
    <p:sldId id="257" r:id="rId102"/>
    <p:sldId id="258" r:id="rId103"/>
    <p:sldId id="259" r:id="rId104"/>
    <p:sldId id="260" r:id="rId105"/>
    <p:sldId id="261" r:id="rId106"/>
    <p:sldId id="262" r:id="rId107"/>
    <p:sldId id="263" r:id="rId108"/>
    <p:sldId id="264" r:id="rId109"/>
    <p:sldId id="265" r:id="rId110"/>
  </p:sldIdLst>
  <p:sldSz cx="12192000" cy="6858000"/>
  <p:notesSz cx="6858000" cy="9144000"/>
  <p:embeddedFontLst>
    <p:embeddedFont>
      <p:font typeface="Manrope"/>
      <p:regular r:id="rIdFont0"/>
      <p:bold r:id="rIdFont1"/>
    </p:embeddedFont>
  </p:embeddedFontLst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101" Type="http://schemas.openxmlformats.org/officeDocument/2006/relationships/slide" Target="slides/slide1.xml"/><Relationship Id="rId102" Type="http://schemas.openxmlformats.org/officeDocument/2006/relationships/slide" Target="slides/slide2.xml"/><Relationship Id="rId103" Type="http://schemas.openxmlformats.org/officeDocument/2006/relationships/slide" Target="slides/slide3.xml"/><Relationship Id="rId104" Type="http://schemas.openxmlformats.org/officeDocument/2006/relationships/slide" Target="slides/slide4.xml"/><Relationship Id="rId105" Type="http://schemas.openxmlformats.org/officeDocument/2006/relationships/slide" Target="slides/slide5.xml"/><Relationship Id="rId106" Type="http://schemas.openxmlformats.org/officeDocument/2006/relationships/slide" Target="slides/slide6.xml"/><Relationship Id="rId107" Type="http://schemas.openxmlformats.org/officeDocument/2006/relationships/slide" Target="slides/slide7.xml"/><Relationship Id="rId108" Type="http://schemas.openxmlformats.org/officeDocument/2006/relationships/slide" Target="slides/slide8.xml"/><Relationship Id="rId109" Type="http://schemas.openxmlformats.org/officeDocument/2006/relationships/slide" Target="slides/slide9.xml"/><Relationship Id="rId110" Type="http://schemas.openxmlformats.org/officeDocument/2006/relationships/slide" Target="slides/slide10.xml"/><Relationship Id="rIdFont0" Type="http://schemas.openxmlformats.org/officeDocument/2006/relationships/font" Target="fonts/font1.fntdata"/><Relationship Id="rIdFont1" Type="http://schemas.openxmlformats.org/officeDocument/2006/relationships/font" Target="fonts/font2.fntdata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Коллеги, добрый день. Докладываю итоги пилота по выдаче онлайн-заказов в отдельной зоне магазина. Пилот шёл с 1 марта по 31 мая 2026 года в трёх магазинах из двадцати восьми. Сегодня я покажу, что мы проверяли, какие цифры получили, во сколько это обошлось и что предлагаю делать дальше. Сразу скажу: гипотеза подтвердилась не полностью, и об этом я расскажу отдельно и честно.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Прежде чем показать цифры, зафиксирую, что именно мы проверяли. Проблема была в том, что онлайн-заказ выдавался в общем кассовом узле: клиент стоял в одной очереди с покупателями зала, терял время и уходил без дополнительных покупок. Мы сформулировали гипотезу: если вынести выдачу в отдельную зону с отдельным оператором, время выдачи сократится, а доля дополнительных покупок при получении заказа вырастет. Подчеркну: это гипотеза, которую мы проверяли на данных, а не обещание результата. Дальше покажу периметр и сроки, в которых эта проверка проходила.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Пилот запустили в трёх магазинах из двадцати восьми — это одиннадцать процентов сети. Периметр выбирали по сопоставимому трафику и повышенной доле онлайн-заказов, чтобы эффект был заметен на небольшой выборке. Пилот шёл ровно девяносто два дня — с первого марта по тридцать первое мая две тысячи двадцать шестого года. В каждом магазине мы выделили зону выдачи двенадцать квадратных метров у входа, посадили отдельного оператора, развели кассу и ПО, ввели маркировку заказов и чек-лист выдачи. Важно: базовый период — четвёртый квартал двадцать пятого года — в расчёт пилота не входит, это отдельная точка сравнения. Дальше покажу, как мы мерили эффект.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Прежде чем показать результаты, зафиксирую методику — она одинакова для базы и пилота. Сравниваем только с IV кварталом 2025 года, октябрь—декабрь, других периодов в расчёте нет. Метрик три: доля онлайн-заказов с самовывозом, среднее время выдачи и доля клиентов, которые при получении совершили дополнительную покупку. Данные берём из OMS и кассовой системы, тайминга операций и по сопоставимым по трафику магазинам, погрешность ±1,5 п.п. Дальше — сами цифры.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Сравниваем базовый период — IV квартал 2025 года — и период пилота с 1 марта по 31 мая 2026 года. Доля самовывоза выросла с 31,0% до 38,5%, то есть на 7,5 процентного пункта, или на 24% относительно базы. Время выдачи сократилось с 8,4 до 3,1 минуты — минус 5,3 минуты, или минус 63%. А вот доля клиентов с дополнительной покупкой почти не изменилась: 18,0% против 19,2%, рост всего 1,2 процентного пункта — это в пределах погрешности, и на этом слайде видно, что гипотеза по допродажам не подтвердилась. Именно поэтому дальше мы честно фиксируем, что сработало, а что нет.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Здесь я обязан быть прямым: одну из гипотез пилот не подтвердил. Мы рассчитывали, что клиент, приходя за онлайн-заказом, будет чаще покупать что-то ещё, и ждали прироста доли таких чеков на 8 процентных пунктов. По факту рост составил всего 1,2 пункта — с 18,0% до 19,2%, а это меньше нашей погрешности измерения в ±1,5 пункта. Иными словами, статистически мы не можем утверждать, что эффект вообще есть. Честный вывод: зона выдачи — это логистика, а не точка продаж, и строить на ней экономику масштабирования нельзя. Поэтому дальше мы переносим акцент на скорость и удобство выдачи — именно там пилот дал устойчивый результат.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Пилот стоил 1,8 млн рублей на три магазина — по 0,6 млн на каждый. Масштабирование на оставшиеся 25 магазинов обойдётся в 10,0 млн, то есть по 0,4 млн на магазин: типовое решение дешевле на треть за счёт того, что мы уже отработали технологию и не повторяем ошибок пилота. Ожидаемый годовой эффект — 6,0 млн рублей, он складывается из высвобождения времени персонала и роста доли самовывоза. При таком соотношении простой срок окупаемости — около 20 месяцев. Подчеркну: это расчётная оценка, а не гарантия результата, и в решении мы это фиксируем отдельно.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Мы честно смотрим на риски, а не делаем вид, что их нет. Первый — люди: на зоне выдачи нужен сотрудник, поэтому мы закладываем совмещение ролей и доплату в размере половины ставки на каждый магазин. Второй — планировки: нельзя слепо копировать одну схему на все 28 точек, поэтому мы утвердили три типовых решения. Третий — каннибализация зала: поток может уйти в зону выдачи, поэтому трафик и средний чек контролируем ежемесячно. И четвёртый — сроки и бюджет: смета фиксируется на уровне 0,4 миллиона рублей на магазин, а после первой волны проходим через ворота пересмотра. Именно эти ворота и дают нам право двигаться дальше без гарантий результата.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Решение — масштабировать, но не одним броском, а двумя волнами, чтобы держать риски под контролем. В четвёртом квартале 2026 года запускаем шесть магазинов — это Москва и города-миллионники, там поток онлайн-заказов выше и эффект виден быстрее. В первом квартале 2027 года подключаем оставшиеся девятнадцать магазинов, и вместе с тремя пилотными получаем всю сеть из двадцати восьми точек. Контрольная точка — итоги первой волны в январе 2027 года: если показатели держатся на уровне пилота, идём во вторую волну без паузы. Прошу комитет утвердить этот план и зафиксировать дату промежуточного отчёта.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Чтобы решение не осталось на бумаге, у нас есть пять задач и всего три недели. До 22 сентября руководитель проекта вместе с финансовым директором утверждает бюджет волны 1 — без этого мы не можем запускать закупку. До 25 сентября директор по рознице согласует типовую планировку зоны выдачи, чтобы все шесть магазинов первой волны шли по одному проекту, а не изобретали своё. До 30 сентября определяем конкретные шесть магазинов и график работ, и параллельно HR с операционным блоком обновляют KPI магазинов — иначе новая зона останется без владельца в мотивации. В октябре 2026 года ИТ и служба эксплуатации запускают закупку и монтаж. Прошу комитет зафиксировать эти сроки как контрольную точку нашего следующего доклада.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m20ea388d27e4069c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m51688d2f229b58d1.pn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m3a6442ba48205693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m5430f4b73a7b9d74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m896fc7a4e321e4f3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m28e3f7df3ddc21b5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maa21c9ec7f4113df.pn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mb4edf107ece8fe31.png"/><Relationship Id="rId4" Type="http://schemas.openxmlformats.org/officeDocument/2006/relationships/image" Target="../media/maf1f9d2f3bc44e96.png"/><Relationship Id="rId5" Type="http://schemas.openxmlformats.org/officeDocument/2006/relationships/image" Target="../media/m77ba34a25502ccac.sv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m3a6442ba48205693.pn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mae354af10d77b0b8.png"/><Relationship Id="rId4" Type="http://schemas.openxmlformats.org/officeDocument/2006/relationships/image" Target="../media/mbf981ff6d2e14c06.png"/><Relationship Id="rId5" Type="http://schemas.openxmlformats.org/officeDocument/2006/relationships/image" Target="../media/m7cab5f4de92af5fc.svg"/><Relationship Id="rId6" Type="http://schemas.openxmlformats.org/officeDocument/2006/relationships/image" Target="../media/m43a6bd4da9b9a9b4.png"/><Relationship Id="rId7" Type="http://schemas.openxmlformats.org/officeDocument/2006/relationships/image" Target="../media/m7cab5f4de92af5fc.svg"/><Relationship Id="rId8" Type="http://schemas.openxmlformats.org/officeDocument/2006/relationships/image" Target="../media/mbf981ff6d2e14c06.png"/><Relationship Id="rId9" Type="http://schemas.openxmlformats.org/officeDocument/2006/relationships/image" Target="../media/m7cab5f4de92af5fc.svg"/><Relationship Id="rId10" Type="http://schemas.openxmlformats.org/officeDocument/2006/relationships/image" Target="../media/m43a6bd4da9b9a9b4.png"/><Relationship Id="rId11" Type="http://schemas.openxmlformats.org/officeDocument/2006/relationships/image" Target="../media/m7cab5f4de92af5fc.svg"/><Relationship Id="rId12" Type="http://schemas.openxmlformats.org/officeDocument/2006/relationships/image" Target="../media/m0853a4c4f6109a05.png"/><Relationship Id="rId13" Type="http://schemas.openxmlformats.org/officeDocument/2006/relationships/image" Target="../media/m7cab5f4de92af5fc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571500"/>
            <a:ext cx="279400" cy="279400"/>
          </a:xfrm>
          <a:prstGeom prst="roundRect">
            <a:avLst>
              <a:gd name="adj" fmla="val 40909"/>
            </a:avLst>
          </a:prstGeom>
          <a:solidFill>
            <a:srgbClr val="1F4E9C"/>
          </a:solidFill>
          <a:ln>
            <a:noFill/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1155700" y="625475"/>
            <a:ext cx="3547864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15171C"/>
                </a:solidFill>
                <a:latin typeface="Manrope"/>
              </a:rPr>
              <a:t>Розничная сеть бытовой техники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864420"/>
            <a:ext cx="1003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1F4E9C"/>
                </a:solidFill>
                <a:latin typeface="Manrope"/>
              </a:rPr>
              <a:t>Итоги пилота · Выдача онлайн-заказов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2137470"/>
            <a:ext cx="9423400" cy="14527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5670"/>
              </a:lnSpc>
            </a:pPr>
            <a:r>
              <a:rPr lang="ru-RU" sz="5400" b="1" spc="-107">
                <a:solidFill>
                  <a:srgbClr val="15171C"/>
                </a:solidFill>
                <a:latin typeface="Manrope"/>
              </a:rPr>
              <a:t>Итоги пилота выдачи онлайн-заказов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3685480"/>
            <a:ext cx="7010400" cy="927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400"/>
              </a:lnSpc>
            </a:pPr>
            <a:r>
              <a:rPr lang="ru-RU" sz="1600">
                <a:solidFill>
                  <a:srgbClr val="636569"/>
                </a:solidFill>
                <a:latin typeface="Manrope"/>
              </a:rPr>
              <a:t>Три месяца тестирования отдельной зоны выдачи в трёх магазинах сети: результаты, стоимость, риски и решение о масштабировании на все 28 магазинов.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5848350"/>
            <a:ext cx="1402255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636569"/>
                </a:solidFill>
                <a:latin typeface="Manrope"/>
              </a:rPr>
              <a:t>Автор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6057900"/>
            <a:ext cx="1281351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15171C"/>
                </a:solidFill>
                <a:latin typeface="Manrope"/>
              </a:rPr>
              <a:t>Денис Ильин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2236192" y="5848350"/>
            <a:ext cx="2368923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636569"/>
                </a:solidFill>
                <a:latin typeface="Manrope"/>
              </a:rPr>
              <a:t>Роль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2236192" y="6057900"/>
            <a:ext cx="2248019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15171C"/>
                </a:solidFill>
                <a:latin typeface="Manrope"/>
              </a:rPr>
              <a:t>Руководитель проекта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4515941" y="5848350"/>
            <a:ext cx="6489601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636569"/>
                </a:solidFill>
                <a:latin typeface="Manrope"/>
              </a:rPr>
              <a:t>Аудитория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4515941" y="6057900"/>
            <a:ext cx="6489601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15171C"/>
                </a:solidFill>
                <a:latin typeface="Manrope"/>
              </a:rPr>
              <a:t>Управляющий комитет розничной сети · 28 магазинов бытовой техники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3"/>
          <p:cNvSpPr>
            <a:spLocks noChangeArrowheads="1"/>
          </p:cNvSpPr>
          <p:nvPr/>
        </p:nvSpPr>
        <p:spPr>
          <a:xfrm>
            <a:off x="1117600" y="1492647"/>
            <a:ext cx="2751796" cy="14541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45"/>
              </a:lnSpc>
            </a:pPr>
            <a:r>
              <a:rPr lang="ru-RU" sz="950" b="1" cap="all" spc="171">
                <a:solidFill>
                  <a:srgbClr val="1F4E9C"/>
                </a:solidFill>
                <a:latin typeface="Manrope"/>
              </a:rPr>
              <a:t>Пилот: зачем запускали</a:t>
            </a:r>
          </a:p>
        </p:txBody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762000" y="1695152"/>
            <a:ext cx="11303000" cy="4927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780"/>
              </a:lnSpc>
            </a:pPr>
            <a:r>
              <a:rPr lang="ru-RU" sz="3600" b="1" spc="-71">
                <a:solidFill>
                  <a:srgbClr val="15171C"/>
                </a:solidFill>
                <a:latin typeface="Manrope"/>
              </a:rPr>
              <a:t>Проблема и гипотеза пилота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2835573"/>
            <a:ext cx="5702300" cy="2755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70"/>
              </a:lnSpc>
            </a:pPr>
            <a:r>
              <a:rPr lang="ru-RU" sz="1800" b="1">
                <a:solidFill>
                  <a:srgbClr val="15171C"/>
                </a:solidFill>
                <a:latin typeface="Manrope"/>
              </a:rPr>
              <a:t>Проблема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3286373"/>
            <a:ext cx="5092700" cy="143500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40"/>
              </a:lnSpc>
            </a:pPr>
            <a:r>
              <a:rPr lang="ru-RU" sz="1400">
                <a:solidFill>
                  <a:srgbClr val="636569"/>
                </a:solidFill>
                <a:latin typeface="Manrope"/>
              </a:rPr>
              <a:t>Выдача онлайн-заказов шла в общем кассовом узле: клиент ждал в очереди вместе с покупателями зала. Ожидание снижало удовлетворённость и не конвертировалось в дополнительные покупки при получении заказа.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6362700" y="2835573"/>
            <a:ext cx="5702300" cy="2755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70"/>
              </a:lnSpc>
            </a:pPr>
            <a:r>
              <a:rPr lang="ru-RU" sz="1800" b="1">
                <a:solidFill>
                  <a:srgbClr val="15171C"/>
                </a:solidFill>
                <a:latin typeface="Manrope"/>
              </a:rPr>
              <a:t>Гипотеза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6362700" y="3286373"/>
            <a:ext cx="5092700" cy="143500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40"/>
              </a:lnSpc>
            </a:pPr>
            <a:r>
              <a:rPr lang="ru-RU" sz="1400">
                <a:solidFill>
                  <a:srgbClr val="636569"/>
                </a:solidFill>
                <a:latin typeface="Manrope"/>
              </a:rPr>
              <a:t>Выделенная зона выдачи с отдельным оператором сократит время выдачи и увеличит долю дополнительных покупок при получении заказа. Это проверяемое утверждение: пилот должен был подтвердить или опровергнуть его на данных.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5117604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636569"/>
                </a:solidFill>
                <a:latin typeface="Manrope"/>
              </a:rPr>
              <a:t>Гипотеза сформулирована как проверяемое утверждение, а не как обещание результата.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549896"/>
            <a:ext cx="5257800" cy="2133302"/>
          </a:xfrm>
          <a:prstGeom prst="roundRect">
            <a:avLst>
              <a:gd name="adj" fmla="val 10715"/>
            </a:avLst>
          </a:prstGeom>
          <a:noFill/>
          <a:ln w="6350" cap="flat">
            <a:solidFill>
              <a:srgbClr val="D4D5D6"/>
            </a:solidFill>
          </a:ln>
        </p:spPr>
      </p:sp>
      <p:sp>
        <p:nvSpPr>
          <p:cNvPr id="4" name="card4"/>
          <p:cNvSpPr/>
          <p:nvPr/>
        </p:nvSpPr>
        <p:spPr>
          <a:xfrm>
            <a:off x="6172200" y="1549896"/>
            <a:ext cx="5257800" cy="2133302"/>
          </a:xfrm>
          <a:prstGeom prst="roundRect">
            <a:avLst>
              <a:gd name="adj" fmla="val 10715"/>
            </a:avLst>
          </a:prstGeom>
          <a:noFill/>
          <a:ln w="6350" cap="flat">
            <a:solidFill>
              <a:srgbClr val="D4D5D6"/>
            </a:solidFill>
          </a:ln>
        </p:spPr>
      </p:sp>
      <p:sp>
        <p:nvSpPr>
          <p:cNvPr id="5" name="card5"/>
          <p:cNvSpPr/>
          <p:nvPr/>
        </p:nvSpPr>
        <p:spPr>
          <a:xfrm>
            <a:off x="762000" y="3835598"/>
            <a:ext cx="5257800" cy="2133402"/>
          </a:xfrm>
          <a:prstGeom prst="roundRect">
            <a:avLst>
              <a:gd name="adj" fmla="val 10715"/>
            </a:avLst>
          </a:prstGeom>
          <a:noFill/>
          <a:ln w="6350" cap="flat">
            <a:solidFill>
              <a:srgbClr val="D4D5D6"/>
            </a:solidFill>
          </a:ln>
        </p:spPr>
      </p:sp>
      <p:sp>
        <p:nvSpPr>
          <p:cNvPr id="6" name="card6"/>
          <p:cNvSpPr/>
          <p:nvPr/>
        </p:nvSpPr>
        <p:spPr>
          <a:xfrm>
            <a:off x="6172200" y="3835598"/>
            <a:ext cx="5257800" cy="2133402"/>
          </a:xfrm>
          <a:prstGeom prst="roundRect">
            <a:avLst>
              <a:gd name="adj" fmla="val 10715"/>
            </a:avLst>
          </a:prstGeom>
          <a:noFill/>
          <a:ln w="6350" cap="flat">
            <a:solidFill>
              <a:srgbClr val="D4D5D6"/>
            </a:solidFill>
          </a:ln>
        </p:spPr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1117600" y="615950"/>
            <a:ext cx="2032659" cy="14541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45"/>
              </a:lnSpc>
            </a:pPr>
            <a:r>
              <a:rPr lang="ru-RU" sz="950" b="1" cap="all" spc="171">
                <a:solidFill>
                  <a:srgbClr val="1F4E9C"/>
                </a:solidFill>
                <a:latin typeface="Manrope"/>
              </a:rPr>
              <a:t>Периметр и сроки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704155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rgbClr val="15171C"/>
                </a:solidFill>
                <a:latin typeface="Manrope"/>
              </a:rPr>
              <a:t>Периметр и сроки: 3 магазина и 92 дня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073150" y="1835646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1F4E9C"/>
                </a:solidFill>
                <a:latin typeface="Manrope"/>
              </a:rPr>
              <a:t>01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73150" y="2153146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5171C"/>
                </a:solidFill>
                <a:latin typeface="Manrope"/>
              </a:rPr>
              <a:t>3 магазина из 28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73150" y="2520851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11% сети. Отбор: сопоставимый трафик и доля онлайн-заказов выше средней по сети.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6483350" y="1835646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1F4E9C"/>
                </a:solidFill>
                <a:latin typeface="Manrope"/>
              </a:rPr>
              <a:t>02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483350" y="2153146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5171C"/>
                </a:solidFill>
                <a:latin typeface="Manrope"/>
              </a:rPr>
              <a:t>1 марта — 31 мая 2026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6483350" y="2520851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92 дня пилота. Базовый период (IV квартал 2025 года) в расчёт пилота не входит.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73150" y="4121348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1F4E9C"/>
                </a:solidFill>
                <a:latin typeface="Manrope"/>
              </a:rPr>
              <a:t>03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73150" y="4438848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5171C"/>
                </a:solidFill>
                <a:latin typeface="Manrope"/>
              </a:rPr>
              <a:t>Зона выдачи 12 м² у входа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073150" y="4806553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Отдельная зона выдачи с маркировкой заказов и чек-листом выдачи для оператора.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6483350" y="4121348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1F4E9C"/>
                </a:solidFill>
                <a:latin typeface="Manrope"/>
              </a:rPr>
              <a:t>04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483350" y="4438848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5171C"/>
                </a:solidFill>
                <a:latin typeface="Manrope"/>
              </a:rPr>
              <a:t>Отдельный оператор и касса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483350" y="4806553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Выделенный оператор, отдельная зона кассы и отдельное ПО для обработки онлайн-заказов.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2573933"/>
            <a:ext cx="3420467" cy="2311400"/>
          </a:xfrm>
          <a:prstGeom prst="roundRect">
            <a:avLst>
              <a:gd name="adj" fmla="val 9890"/>
            </a:avLst>
          </a:prstGeom>
          <a:solidFill>
            <a:srgbClr val="F4F5F7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4385667" y="2573933"/>
            <a:ext cx="3420566" cy="2311400"/>
          </a:xfrm>
          <a:prstGeom prst="roundRect">
            <a:avLst>
              <a:gd name="adj" fmla="val 9890"/>
            </a:avLst>
          </a:prstGeom>
          <a:solidFill>
            <a:srgbClr val="F4F5F7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8009434" y="2573933"/>
            <a:ext cx="3420566" cy="2311400"/>
          </a:xfrm>
          <a:prstGeom prst="roundRect">
            <a:avLst>
              <a:gd name="adj" fmla="val 9890"/>
            </a:avLst>
          </a:prstGeom>
          <a:solidFill>
            <a:srgbClr val="F4F5F7"/>
          </a:solidFill>
          <a:ln>
            <a:noFill/>
          </a:ln>
        </p:spPr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1117600" y="1534517"/>
            <a:ext cx="2364843" cy="14541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45"/>
              </a:lnSpc>
            </a:pPr>
            <a:r>
              <a:rPr lang="ru-RU" sz="950" b="1" cap="all" spc="171">
                <a:solidFill>
                  <a:srgbClr val="1F4E9C"/>
                </a:solidFill>
                <a:latin typeface="Manrope"/>
              </a:rPr>
              <a:t>Методика измерения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1794173"/>
            <a:ext cx="11303000" cy="51943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990"/>
              </a:lnSpc>
            </a:pPr>
            <a:r>
              <a:rPr lang="ru-RU" sz="3800" b="1" spc="-75">
                <a:solidFill>
                  <a:srgbClr val="15171C"/>
                </a:solidFill>
                <a:latin typeface="Manrope"/>
              </a:rPr>
              <a:t>Как мерили: три метрики и база сравнения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041400" y="2764433"/>
            <a:ext cx="3496667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1F4E9C"/>
                </a:solidFill>
                <a:latin typeface="Manrope"/>
              </a:rPr>
              <a:t>—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041400" y="3564533"/>
            <a:ext cx="2887067" cy="533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50"/>
              </a:lnSpc>
            </a:pPr>
            <a:r>
              <a:rPr lang="ru-RU" sz="1500" b="1">
                <a:solidFill>
                  <a:srgbClr val="2A3140"/>
                </a:solidFill>
                <a:latin typeface="Manrope"/>
              </a:rPr>
              <a:t>Доля онлайн-заказов с самовывозом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41400" y="4161433"/>
            <a:ext cx="2887067" cy="431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OMS и кассовая система, по всем заказам пилотных магазинов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4665067" y="2764433"/>
            <a:ext cx="3496766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1F4E9C"/>
                </a:solidFill>
                <a:latin typeface="Manrope"/>
              </a:rPr>
              <a:t>—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4665067" y="3564533"/>
            <a:ext cx="343412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A3140"/>
                </a:solidFill>
                <a:latin typeface="Manrope"/>
              </a:rPr>
              <a:t>Среднее время выдачи заказа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4665067" y="3901083"/>
            <a:ext cx="2887166" cy="431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Тайминг операций: от прихода клиента до выдачи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8288834" y="2764433"/>
            <a:ext cx="3496766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1F4E9C"/>
                </a:solidFill>
                <a:latin typeface="Manrope"/>
              </a:rPr>
              <a:t>—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8288834" y="3564533"/>
            <a:ext cx="2887166" cy="533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50"/>
              </a:lnSpc>
            </a:pPr>
            <a:r>
              <a:rPr lang="ru-RU" sz="1500" b="1">
                <a:solidFill>
                  <a:srgbClr val="2A3140"/>
                </a:solidFill>
                <a:latin typeface="Manrope"/>
              </a:rPr>
              <a:t>Доля клиентов с доп. покупкой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8288834" y="4161433"/>
            <a:ext cx="2887166" cy="431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Сопоставимые по трафику магазины, чеки при получении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762000" y="5075833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636569"/>
                </a:solidFill>
                <a:latin typeface="Manrope"/>
              </a:rPr>
              <a:t>База — только IV квартал 2025 года; пилот — 1 марта — 31 мая 2026 года. Погрешность ±1,5 п.п.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127000" y="645795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D9EA0"/>
                </a:solidFill>
                <a:latin typeface="Manrope"/>
              </a:rPr>
              <a:t>OMS/кассовая система, тайминг операций; база — IV квартал 2025 года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2172891"/>
            <a:ext cx="10668000" cy="2908300"/>
          </a:xfrm>
          <a:prstGeom prst="roundRect">
            <a:avLst>
              <a:gd name="adj" fmla="val 7860"/>
            </a:avLst>
          </a:prstGeom>
          <a:noFill/>
          <a:ln w="12700" cap="flat">
            <a:solidFill>
              <a:srgbClr val="E0E7F3"/>
            </a:solidFill>
          </a:ln>
        </p:spPr>
      </p:sp>
      <p:sp>
        <p:nvSpPr>
          <p:cNvPr id="4" name="card4"/>
          <p:cNvSpPr/>
          <p:nvPr/>
        </p:nvSpPr>
        <p:spPr>
          <a:xfrm>
            <a:off x="4476452" y="2185591"/>
            <a:ext cx="2313583" cy="850900"/>
          </a:xfrm>
          <a:prstGeom prst="rect">
            <a:avLst/>
          </a:prstGeom>
          <a:solidFill>
            <a:srgbClr val="E0E7F3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4476452" y="3036491"/>
            <a:ext cx="2313583" cy="590550"/>
          </a:xfrm>
          <a:prstGeom prst="rect">
            <a:avLst/>
          </a:prstGeom>
          <a:solidFill>
            <a:srgbClr val="E0E7F3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4476452" y="3627041"/>
            <a:ext cx="2313583" cy="590550"/>
          </a:xfrm>
          <a:prstGeom prst="rect">
            <a:avLst/>
          </a:prstGeom>
          <a:solidFill>
            <a:srgbClr val="E0E7F3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4476452" y="4217591"/>
            <a:ext cx="2313583" cy="850900"/>
          </a:xfrm>
          <a:prstGeom prst="rect">
            <a:avLst/>
          </a:prstGeom>
          <a:solidFill>
            <a:srgbClr val="E0E7F3"/>
          </a:solidFill>
          <a:ln>
            <a:noFill/>
          </a:ln>
        </p:spPr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117600" y="1148060"/>
            <a:ext cx="2173629" cy="14541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45"/>
              </a:lnSpc>
            </a:pPr>
            <a:r>
              <a:rPr lang="ru-RU" sz="950" b="1" cap="all" spc="171">
                <a:solidFill>
                  <a:srgbClr val="1F4E9C"/>
                </a:solidFill>
                <a:latin typeface="Manrope"/>
              </a:rPr>
              <a:t>Результаты пилота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1375966"/>
            <a:ext cx="11303000" cy="4794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75"/>
              </a:lnSpc>
            </a:pPr>
            <a:r>
              <a:rPr lang="ru-RU" sz="3500" b="1" spc="-69">
                <a:solidFill>
                  <a:srgbClr val="15171C"/>
                </a:solidFill>
                <a:latin typeface="Manrope"/>
              </a:rPr>
              <a:t>База IV кв. 2025 vs пилот: три метрики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965200" y="2480866"/>
            <a:ext cx="395575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15171C"/>
                </a:solidFill>
                <a:latin typeface="Manrope"/>
              </a:rPr>
              <a:t>Метрика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4473694" y="2480866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 b="1">
                <a:solidFill>
                  <a:srgbClr val="1F4E9C"/>
                </a:solidFill>
                <a:latin typeface="Manrope"/>
              </a:rPr>
              <a:t>База, IV кв. 2025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6967835" y="2350691"/>
            <a:ext cx="1957983" cy="533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2050"/>
              </a:lnSpc>
            </a:pPr>
            <a:r>
              <a:rPr lang="ru-RU" sz="1500" b="1">
                <a:solidFill>
                  <a:srgbClr val="15171C"/>
                </a:solidFill>
                <a:latin typeface="Manrope"/>
              </a:rPr>
              <a:t>Пилот, 1 марта — 31 мая 2026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9100850" y="2480866"/>
            <a:ext cx="2319218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 b="1">
                <a:solidFill>
                  <a:srgbClr val="15171C"/>
                </a:solidFill>
                <a:latin typeface="Manrope"/>
              </a:rPr>
              <a:t>Изменение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965200" y="3201591"/>
            <a:ext cx="395575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Доля самовывоза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4473694" y="3201591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31,0%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6787277" y="3201591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38,5%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9100850" y="3201591"/>
            <a:ext cx="2319218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+7,5 п.п. (+24%)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965200" y="3792141"/>
            <a:ext cx="395575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Время выдачи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4473694" y="3792141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8,4 мин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787277" y="3792141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3,1 мин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9100850" y="3792141"/>
            <a:ext cx="2319218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−5,3 мин (−63%)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965200" y="4382691"/>
            <a:ext cx="3346152" cy="533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5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Доля клиентов с дополнительной покупкой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4473694" y="4512866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18,0%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6787277" y="4512866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19,2%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9100850" y="4512866"/>
            <a:ext cx="2319218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+1,2 п.п.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762000" y="5233591"/>
            <a:ext cx="7645400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300">
                <a:solidFill>
                  <a:srgbClr val="636569"/>
                </a:solidFill>
                <a:latin typeface="Manrope"/>
              </a:rPr>
              <a:t>Доля самовывоза и время выдачи улучшились, доля дополнительных покупок — в пределах погрешности.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127000" y="645795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D9EA0"/>
                </a:solidFill>
                <a:latin typeface="Manrope"/>
              </a:rPr>
              <a:t>Данные пилота, 1 марта — 31 мая 2026; база — IV квартал 2025 года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3"/>
          <p:cNvSpPr>
            <a:spLocks noChangeArrowheads="1"/>
          </p:cNvSpPr>
          <p:nvPr/>
        </p:nvSpPr>
        <p:spPr>
          <a:xfrm>
            <a:off x="1117600" y="1594842"/>
            <a:ext cx="2895148" cy="14541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45"/>
              </a:lnSpc>
            </a:pPr>
            <a:r>
              <a:rPr lang="ru-RU" sz="950" b="1" cap="all" spc="171">
                <a:solidFill>
                  <a:srgbClr val="1F4E9C"/>
                </a:solidFill>
                <a:latin typeface="Manrope"/>
              </a:rPr>
              <a:t>Отрицательный результат</a:t>
            </a:r>
          </a:p>
        </p:txBody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762000" y="1937048"/>
            <a:ext cx="10693400" cy="11860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620"/>
              </a:lnSpc>
            </a:pPr>
            <a:r>
              <a:rPr lang="ru-RU" sz="4400" b="1" spc="-87">
                <a:solidFill>
                  <a:srgbClr val="15171C"/>
                </a:solidFill>
                <a:latin typeface="Manrope"/>
              </a:rPr>
              <a:t>Гипотеза о росте дополнительных покупок не подтвердилась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3793034"/>
            <a:ext cx="8915400" cy="14605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850"/>
              </a:lnSpc>
            </a:pPr>
            <a:r>
              <a:rPr lang="ru-RU" sz="1900">
                <a:solidFill>
                  <a:srgbClr val="636569"/>
                </a:solidFill>
                <a:latin typeface="Manrope"/>
              </a:rPr>
              <a:t>Доля чеков с дополнительной покупкой выросла с 18,0% (IV квартал 2025) до 19,2% (пилот, март—май 2026): +1,2 п.п. вместо ожидаемых +8 п.п. Отклонение в пределах погрешности ±1,5 п.п. — эффект не доказан. Вывод: выдача заказа — логистика, а не драйвер продаж.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127000" y="645795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D9EA0"/>
                </a:solidFill>
                <a:latin typeface="Manrope"/>
              </a:rPr>
              <a:t>Данные пилота: 1 марта — 31 мая 2026; база сравнения — IV квартал 2025 года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902718"/>
            <a:ext cx="5257800" cy="1733550"/>
          </a:xfrm>
          <a:prstGeom prst="roundRect">
            <a:avLst>
              <a:gd name="adj" fmla="val 13186"/>
            </a:avLst>
          </a:prstGeom>
          <a:solidFill>
            <a:srgbClr val="1F4E9C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6172200" y="1902718"/>
            <a:ext cx="5257800" cy="1733550"/>
          </a:xfrm>
          <a:prstGeom prst="roundRect">
            <a:avLst>
              <a:gd name="adj" fmla="val 13186"/>
            </a:avLst>
          </a:prstGeom>
          <a:solidFill>
            <a:srgbClr val="F4F5F7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762000" y="3788668"/>
            <a:ext cx="5257800" cy="1733550"/>
          </a:xfrm>
          <a:prstGeom prst="roundRect">
            <a:avLst>
              <a:gd name="adj" fmla="val 13186"/>
            </a:avLst>
          </a:prstGeom>
          <a:solidFill>
            <a:srgbClr val="F4F5F7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6172200" y="3788668"/>
            <a:ext cx="5257800" cy="1733550"/>
          </a:xfrm>
          <a:prstGeom prst="roundRect">
            <a:avLst>
              <a:gd name="adj" fmla="val 13186"/>
            </a:avLst>
          </a:prstGeom>
          <a:solidFill>
            <a:srgbClr val="F4F5F7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762000" y="5776218"/>
            <a:ext cx="10668000" cy="584200"/>
          </a:xfrm>
          <a:prstGeom prst="roundRect">
            <a:avLst>
              <a:gd name="adj" fmla="val 26086"/>
            </a:avLst>
          </a:prstGeom>
          <a:solidFill>
            <a:srgbClr val="E0E7F3"/>
          </a:solidFill>
          <a:ln>
            <a:noFill/>
          </a:ln>
        </p:spPr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117600" y="478631"/>
            <a:ext cx="2244114" cy="14541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45"/>
              </a:lnSpc>
            </a:pPr>
            <a:r>
              <a:rPr lang="ru-RU" sz="950" b="1" cap="all" spc="171">
                <a:solidFill>
                  <a:srgbClr val="1F4E9C"/>
                </a:solidFill>
                <a:latin typeface="Manrope"/>
              </a:rPr>
              <a:t>Экономика проекта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681137"/>
            <a:ext cx="10693400" cy="865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59"/>
              </a:lnSpc>
            </a:pPr>
            <a:r>
              <a:rPr lang="ru-RU" sz="3200" b="1" spc="-63">
                <a:solidFill>
                  <a:srgbClr val="15171C"/>
                </a:solidFill>
                <a:latin typeface="Manrope"/>
              </a:rPr>
              <a:t>Стоимость пилота и масштабирования, срок окупаемости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41400" y="2182118"/>
            <a:ext cx="5334000" cy="1498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80"/>
              </a:lnSpc>
            </a:pPr>
            <a:r>
              <a:rPr lang="ru-RU" sz="900">
                <a:solidFill>
                  <a:srgbClr val="FFFFFF"/>
                </a:solidFill>
                <a:latin typeface="Manrope"/>
              </a:rPr>
              <a:t>Затраты на пилот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41400" y="2448818"/>
            <a:ext cx="5334000" cy="561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320"/>
              </a:lnSpc>
            </a:pPr>
            <a:r>
              <a:rPr lang="ru-RU" sz="3600" b="1" spc="-71">
                <a:solidFill>
                  <a:srgbClr val="FFFFFF"/>
                </a:solidFill>
                <a:latin typeface="Manrope"/>
              </a:rPr>
              <a:t>1,8 млн ₽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41400" y="3166368"/>
            <a:ext cx="5334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FFFFFF"/>
                </a:solidFill>
                <a:latin typeface="Manrope"/>
              </a:rPr>
              <a:t>3 магазина · 0,6 млн ₽ на магазин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451600" y="2182118"/>
            <a:ext cx="5334000" cy="1498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80"/>
              </a:lnSpc>
            </a:pPr>
            <a:r>
              <a:rPr lang="ru-RU" sz="900">
                <a:solidFill>
                  <a:srgbClr val="636569"/>
                </a:solidFill>
                <a:latin typeface="Manrope"/>
              </a:rPr>
              <a:t>Масштабирование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6451600" y="2448818"/>
            <a:ext cx="5334000" cy="561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320"/>
              </a:lnSpc>
            </a:pPr>
            <a:r>
              <a:rPr lang="ru-RU" sz="3600" b="1" spc="-71">
                <a:solidFill>
                  <a:srgbClr val="15171C"/>
                </a:solidFill>
                <a:latin typeface="Manrope"/>
              </a:rPr>
              <a:t>10,0 млн ₽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6451600" y="3166368"/>
            <a:ext cx="5334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636569"/>
                </a:solidFill>
                <a:latin typeface="Manrope"/>
              </a:rPr>
              <a:t>25 магазинов · 0,4 млн ₽ на магазин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41400" y="4068068"/>
            <a:ext cx="5334000" cy="1498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80"/>
              </a:lnSpc>
            </a:pPr>
            <a:r>
              <a:rPr lang="ru-RU" sz="900">
                <a:solidFill>
                  <a:srgbClr val="636569"/>
                </a:solidFill>
                <a:latin typeface="Manrope"/>
              </a:rPr>
              <a:t>Годовой эффект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041400" y="4334768"/>
            <a:ext cx="5334000" cy="561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320"/>
              </a:lnSpc>
            </a:pPr>
            <a:r>
              <a:rPr lang="ru-RU" sz="3600" b="1" spc="-71">
                <a:solidFill>
                  <a:srgbClr val="15171C"/>
                </a:solidFill>
                <a:latin typeface="Manrope"/>
              </a:rPr>
              <a:t>6,0 млн ₽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1041400" y="5052318"/>
            <a:ext cx="5334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636569"/>
                </a:solidFill>
                <a:latin typeface="Manrope"/>
              </a:rPr>
              <a:t>высвобождение времени и рост самовывоза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451600" y="4068068"/>
            <a:ext cx="5334000" cy="1498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80"/>
              </a:lnSpc>
            </a:pPr>
            <a:r>
              <a:rPr lang="ru-RU" sz="900">
                <a:solidFill>
                  <a:srgbClr val="636569"/>
                </a:solidFill>
                <a:latin typeface="Manrope"/>
              </a:rPr>
              <a:t>Простой срок окупаемости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451600" y="4334768"/>
            <a:ext cx="5334000" cy="561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320"/>
              </a:lnSpc>
            </a:pPr>
            <a:r>
              <a:rPr lang="ru-RU" sz="3600" b="1" spc="-71">
                <a:solidFill>
                  <a:srgbClr val="15171C"/>
                </a:solidFill>
                <a:latin typeface="Manrope"/>
              </a:rPr>
              <a:t>≈ 20 мес.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451600" y="5052318"/>
            <a:ext cx="5334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636569"/>
                </a:solidFill>
                <a:latin typeface="Manrope"/>
              </a:rPr>
              <a:t>отношение затрат к эффекту в год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1041400" y="5992118"/>
            <a:ext cx="729976" cy="1498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80"/>
              </a:lnSpc>
            </a:pPr>
            <a:r>
              <a:rPr lang="ru-RU" sz="900" cap="all" spc="126">
                <a:solidFill>
                  <a:srgbClr val="1F4E9C"/>
                </a:solidFill>
                <a:latin typeface="Manrope"/>
              </a:rPr>
              <a:t>Вывод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1694160" y="5954018"/>
            <a:ext cx="6473527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15171C"/>
                </a:solidFill>
                <a:latin typeface="Manrope"/>
              </a:rPr>
              <a:t>Оценка эффекта и окупаемости — расчётная, без гарантии результата.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F4F5F7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698500"/>
            <a:ext cx="874018" cy="3302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15171C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6731000" y="698500"/>
            <a:ext cx="1466850" cy="330200"/>
          </a:xfrm>
          <a:prstGeom prst="roundRect">
            <a:avLst>
              <a:gd name="adj" fmla="val 50000"/>
            </a:avLst>
          </a:prstGeom>
          <a:solidFill>
            <a:srgbClr val="1F4E9C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5791200" y="3124200"/>
            <a:ext cx="609600" cy="609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>
            <a:outerShdw blurRad="203200" dist="50800" dir="5400000" rotWithShape="0">
              <a:srgbClr val="000000">
                <a:alpha val="25098"/>
              </a:srgbClr>
            </a:outerShdw>
          </a:effectLst>
        </p:spPr>
      </p:sp>
      <p:pic>
        <p:nvPicPr>
          <p:cNvPr id="8" name="pic8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88050" y="3333750"/>
            <a:ext cx="215900" cy="190500"/>
          </a:xfrm>
          <a:prstGeom prst="rect">
            <a:avLst/>
          </a:prstGeom>
        </p:spPr>
      </p:pic>
      <p:sp>
        <p:nvSpPr>
          <p:cNvPr id="9" name="text9"/>
          <p:cNvSpPr>
            <a:spLocks noChangeArrowheads="1"/>
          </p:cNvSpPr>
          <p:nvPr/>
        </p:nvSpPr>
        <p:spPr>
          <a:xfrm>
            <a:off x="939800" y="777875"/>
            <a:ext cx="807978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636569"/>
                </a:solidFill>
                <a:latin typeface="Manrope"/>
              </a:rPr>
              <a:t>Риски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1263650"/>
            <a:ext cx="5334000" cy="3619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750"/>
              </a:lnSpc>
            </a:pPr>
            <a:r>
              <a:rPr lang="ru-RU" sz="2500" b="1" spc="-49">
                <a:solidFill>
                  <a:srgbClr val="636569"/>
                </a:solidFill>
                <a:latin typeface="Manrope"/>
              </a:rPr>
              <a:t>Что может пойти не так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62000" y="1958340"/>
            <a:ext cx="265708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636569"/>
                </a:solidFill>
                <a:latin typeface="Manrope"/>
              </a:rPr>
              <a:t>—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53108" y="1958975"/>
            <a:ext cx="3421737" cy="260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636569"/>
                </a:solidFill>
                <a:latin typeface="Manrope"/>
              </a:rPr>
              <a:t>Нехватка персонала на зоне выдачи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762000" y="2423081"/>
            <a:ext cx="265708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636569"/>
                </a:solidFill>
                <a:latin typeface="Manrope"/>
              </a:rPr>
              <a:t>—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053108" y="2423716"/>
            <a:ext cx="3603665" cy="260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636569"/>
                </a:solidFill>
                <a:latin typeface="Manrope"/>
              </a:rPr>
              <a:t>Тиражирование без учёта планировки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62000" y="2887821"/>
            <a:ext cx="265708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636569"/>
                </a:solidFill>
                <a:latin typeface="Manrope"/>
              </a:rPr>
              <a:t>—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53108" y="2888456"/>
            <a:ext cx="4352528" cy="260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636569"/>
                </a:solidFill>
                <a:latin typeface="Manrope"/>
              </a:rPr>
              <a:t>Снижение оборота зала из-за переноса потока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762000" y="3352562"/>
            <a:ext cx="265708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636569"/>
                </a:solidFill>
                <a:latin typeface="Manrope"/>
              </a:rPr>
              <a:t>—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1053108" y="3353197"/>
            <a:ext cx="3050738" cy="260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636569"/>
                </a:solidFill>
                <a:latin typeface="Manrope"/>
              </a:rPr>
              <a:t>Растягивание сроков и бюджета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908800" y="777875"/>
            <a:ext cx="149606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FFFFFF"/>
                </a:solidFill>
                <a:latin typeface="Manrope"/>
              </a:rPr>
              <a:t>Как снимаем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731000" y="1263650"/>
            <a:ext cx="5334000" cy="3619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750"/>
              </a:lnSpc>
            </a:pPr>
            <a:r>
              <a:rPr lang="ru-RU" sz="2500" b="1" spc="-49">
                <a:solidFill>
                  <a:srgbClr val="FFFFFF"/>
                </a:solidFill>
                <a:latin typeface="Manrope"/>
              </a:rPr>
              <a:t>Меры по каждому риску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731000" y="1958340"/>
            <a:ext cx="229592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1F4E9C"/>
                </a:solidFill>
                <a:latin typeface="Manrope"/>
              </a:rPr>
              <a:t>+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6985992" y="1958975"/>
            <a:ext cx="4717355" cy="260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FFFFFF"/>
                </a:solidFill>
                <a:latin typeface="Manrope"/>
              </a:rPr>
              <a:t>Совмещение ролей и доплата 0,5 ставки на магазин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6731000" y="2423081"/>
            <a:ext cx="229592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1F4E9C"/>
                </a:solidFill>
                <a:latin typeface="Manrope"/>
              </a:rPr>
              <a:t>+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6985992" y="2423716"/>
            <a:ext cx="4936034" cy="260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FFFFFF"/>
                </a:solidFill>
                <a:latin typeface="Manrope"/>
              </a:rPr>
              <a:t>Три типовых планировочных схемы для всех форматов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6731000" y="2887821"/>
            <a:ext cx="229592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1F4E9C"/>
                </a:solidFill>
                <a:latin typeface="Manrope"/>
              </a:rPr>
              <a:t>+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6985992" y="2888456"/>
            <a:ext cx="4487366" cy="260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FFFFFF"/>
                </a:solidFill>
                <a:latin typeface="Manrope"/>
              </a:rPr>
              <a:t>Ежемесячный контроль трафика и среднего чека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6731000" y="3352562"/>
            <a:ext cx="229592" cy="261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60"/>
              </a:lnSpc>
            </a:pPr>
            <a:r>
              <a:rPr lang="ru-RU" sz="1400">
                <a:solidFill>
                  <a:srgbClr val="1F4E9C"/>
                </a:solidFill>
                <a:latin typeface="Manrope"/>
              </a:rPr>
              <a:t>+</a:t>
            </a:r>
          </a:p>
        </p:txBody>
      </p:sp>
      <p:sp>
        <p:nvSpPr>
          <p:cNvPr id="28" name="text28"/>
          <p:cNvSpPr>
            <a:spLocks noChangeArrowheads="1"/>
          </p:cNvSpPr>
          <p:nvPr/>
        </p:nvSpPr>
        <p:spPr>
          <a:xfrm>
            <a:off x="6985992" y="3353197"/>
            <a:ext cx="4469408" cy="508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FFFFFF"/>
                </a:solidFill>
                <a:latin typeface="Manrope"/>
              </a:rPr>
              <a:t>Фиксированная смета 0,4 млн ₽ на магазин и ворота пересмотра после волны 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2001937"/>
            <a:ext cx="2552700" cy="3967063"/>
          </a:xfrm>
          <a:prstGeom prst="roundRect">
            <a:avLst>
              <a:gd name="adj" fmla="val 8955"/>
            </a:avLst>
          </a:prstGeom>
          <a:solidFill>
            <a:srgbClr val="F4F5F7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965200" y="2617887"/>
            <a:ext cx="2146300" cy="685800"/>
          </a:xfrm>
          <a:prstGeom prst="roundRect">
            <a:avLst>
              <a:gd name="adj" fmla="val 19444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965200" y="3417987"/>
            <a:ext cx="2146300" cy="685800"/>
          </a:xfrm>
          <a:prstGeom prst="roundRect">
            <a:avLst>
              <a:gd name="adj" fmla="val 19444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3467100" y="2001937"/>
            <a:ext cx="2552700" cy="3967063"/>
          </a:xfrm>
          <a:prstGeom prst="roundRect">
            <a:avLst>
              <a:gd name="adj" fmla="val 8955"/>
            </a:avLst>
          </a:prstGeom>
          <a:solidFill>
            <a:srgbClr val="E0E7F3"/>
          </a:solidFill>
          <a:ln w="12700" cap="flat">
            <a:solidFill>
              <a:srgbClr val="1F4E9C"/>
            </a:solidFill>
          </a:ln>
        </p:spPr>
      </p:sp>
      <p:sp>
        <p:nvSpPr>
          <p:cNvPr id="7" name="card7"/>
          <p:cNvSpPr/>
          <p:nvPr/>
        </p:nvSpPr>
        <p:spPr>
          <a:xfrm>
            <a:off x="3683000" y="2630587"/>
            <a:ext cx="2120900" cy="685800"/>
          </a:xfrm>
          <a:prstGeom prst="roundRect">
            <a:avLst>
              <a:gd name="adj" fmla="val 19444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3683000" y="3430687"/>
            <a:ext cx="2120900" cy="685800"/>
          </a:xfrm>
          <a:prstGeom prst="roundRect">
            <a:avLst>
              <a:gd name="adj" fmla="val 19444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9" name="card9"/>
          <p:cNvSpPr/>
          <p:nvPr/>
        </p:nvSpPr>
        <p:spPr>
          <a:xfrm>
            <a:off x="6172200" y="2001937"/>
            <a:ext cx="2552700" cy="3967063"/>
          </a:xfrm>
          <a:prstGeom prst="roundRect">
            <a:avLst>
              <a:gd name="adj" fmla="val 8955"/>
            </a:avLst>
          </a:prstGeom>
          <a:solidFill>
            <a:srgbClr val="F4F5F7"/>
          </a:solidFill>
          <a:ln>
            <a:noFill/>
          </a:ln>
        </p:spPr>
      </p:sp>
      <p:sp>
        <p:nvSpPr>
          <p:cNvPr id="10" name="card10"/>
          <p:cNvSpPr/>
          <p:nvPr/>
        </p:nvSpPr>
        <p:spPr>
          <a:xfrm>
            <a:off x="6375400" y="2617887"/>
            <a:ext cx="2146300" cy="685800"/>
          </a:xfrm>
          <a:prstGeom prst="roundRect">
            <a:avLst>
              <a:gd name="adj" fmla="val 19444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1" name="card11"/>
          <p:cNvSpPr/>
          <p:nvPr/>
        </p:nvSpPr>
        <p:spPr>
          <a:xfrm>
            <a:off x="6375400" y="3417987"/>
            <a:ext cx="2146300" cy="8890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2" name="card12"/>
          <p:cNvSpPr/>
          <p:nvPr/>
        </p:nvSpPr>
        <p:spPr>
          <a:xfrm>
            <a:off x="8877300" y="2001937"/>
            <a:ext cx="2552700" cy="3967063"/>
          </a:xfrm>
          <a:prstGeom prst="roundRect">
            <a:avLst>
              <a:gd name="adj" fmla="val 8955"/>
            </a:avLst>
          </a:prstGeom>
          <a:solidFill>
            <a:srgbClr val="F4F5F7"/>
          </a:solidFill>
          <a:ln>
            <a:noFill/>
          </a:ln>
        </p:spPr>
      </p:sp>
      <p:sp>
        <p:nvSpPr>
          <p:cNvPr id="13" name="card13"/>
          <p:cNvSpPr/>
          <p:nvPr/>
        </p:nvSpPr>
        <p:spPr>
          <a:xfrm>
            <a:off x="9080500" y="2617887"/>
            <a:ext cx="2146300" cy="1092200"/>
          </a:xfrm>
          <a:prstGeom prst="roundRect">
            <a:avLst>
              <a:gd name="adj" fmla="val 12209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117600" y="615950"/>
            <a:ext cx="2668453" cy="14541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45"/>
              </a:lnSpc>
            </a:pPr>
            <a:r>
              <a:rPr lang="ru-RU" sz="950" b="1" cap="all" spc="171">
                <a:solidFill>
                  <a:srgbClr val="1F4E9C"/>
                </a:solidFill>
                <a:latin typeface="Manrope"/>
              </a:rPr>
              <a:t>План масштабирования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62000" y="704155"/>
            <a:ext cx="10693400" cy="865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59"/>
              </a:lnSpc>
            </a:pPr>
            <a:r>
              <a:rPr lang="ru-RU" sz="3200" b="1" spc="-63">
                <a:solidFill>
                  <a:srgbClr val="15171C"/>
                </a:solidFill>
                <a:latin typeface="Manrope"/>
              </a:rPr>
              <a:t>Решение: масштабировать двумя волнами на 25 магазинов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965200" y="2230537"/>
            <a:ext cx="572195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Пилот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2643088" y="2287687"/>
            <a:ext cx="692948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96">
                <a:solidFill>
                  <a:srgbClr val="636569"/>
                </a:solidFill>
                <a:latin typeface="Manrope"/>
              </a:rPr>
              <a:t>Готово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1130300" y="2757587"/>
            <a:ext cx="1841500" cy="419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00"/>
              </a:lnSpc>
            </a:pPr>
            <a:r>
              <a:rPr lang="ru-RU" sz="1150" b="1" strike="sngStrike">
                <a:solidFill>
                  <a:srgbClr val="636569"/>
                </a:solidFill>
                <a:latin typeface="Manrope"/>
              </a:rPr>
              <a:t>Выдача онлайн-заказов в отдельной зоне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1130300" y="3557687"/>
            <a:ext cx="1841500" cy="419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00"/>
              </a:lnSpc>
            </a:pPr>
            <a:r>
              <a:rPr lang="ru-RU" sz="1150" b="1" strike="sngStrike">
                <a:solidFill>
                  <a:srgbClr val="636569"/>
                </a:solidFill>
                <a:latin typeface="Manrope"/>
              </a:rPr>
              <a:t>1 марта — 31 мая 2026 года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3683000" y="2243237"/>
            <a:ext cx="894755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1F4E9C"/>
                </a:solidFill>
                <a:latin typeface="Manrope"/>
              </a:rPr>
              <a:t>IV кв. 2026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5329833" y="2300387"/>
            <a:ext cx="698603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96">
                <a:solidFill>
                  <a:srgbClr val="1F4E9C"/>
                </a:solidFill>
                <a:latin typeface="Manrope"/>
              </a:rPr>
              <a:t>Сейчас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3848100" y="2770287"/>
            <a:ext cx="1816100" cy="419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00"/>
              </a:lnSpc>
            </a:pPr>
            <a:r>
              <a:rPr lang="ru-RU" sz="1150" b="1">
                <a:solidFill>
                  <a:srgbClr val="15171C"/>
                </a:solidFill>
                <a:latin typeface="Manrope"/>
              </a:rPr>
              <a:t>Москва и города-миллионники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3848100" y="3570387"/>
            <a:ext cx="1816100" cy="419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00"/>
              </a:lnSpc>
            </a:pPr>
            <a:r>
              <a:rPr lang="ru-RU" sz="1150" b="1">
                <a:solidFill>
                  <a:srgbClr val="15171C"/>
                </a:solidFill>
                <a:latin typeface="Manrope"/>
              </a:rPr>
              <a:t>развёртывание октябрь—декабрь 2026 года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6375400" y="2230537"/>
            <a:ext cx="762714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I кв. 2027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8197652" y="2287687"/>
            <a:ext cx="548584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96">
                <a:solidFill>
                  <a:srgbClr val="636569"/>
                </a:solidFill>
                <a:latin typeface="Manrope"/>
              </a:rPr>
              <a:t>План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6540500" y="2757587"/>
            <a:ext cx="1841500" cy="419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00"/>
              </a:lnSpc>
            </a:pPr>
            <a:r>
              <a:rPr lang="ru-RU" sz="1150" b="1">
                <a:solidFill>
                  <a:srgbClr val="15171C"/>
                </a:solidFill>
                <a:latin typeface="Manrope"/>
              </a:rPr>
              <a:t>Остальные магазины сети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6540500" y="3557687"/>
            <a:ext cx="1841500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00"/>
              </a:lnSpc>
            </a:pPr>
            <a:r>
              <a:rPr lang="ru-RU" sz="1150" b="1">
                <a:solidFill>
                  <a:srgbClr val="15171C"/>
                </a:solidFill>
                <a:latin typeface="Manrope"/>
              </a:rPr>
              <a:t>контрольная точка — итоги волны 1 в январе 2027 года</a:t>
            </a:r>
          </a:p>
        </p:txBody>
      </p:sp>
      <p:sp>
        <p:nvSpPr>
          <p:cNvPr id="28" name="text28"/>
          <p:cNvSpPr>
            <a:spLocks noChangeArrowheads="1"/>
          </p:cNvSpPr>
          <p:nvPr/>
        </p:nvSpPr>
        <p:spPr>
          <a:xfrm>
            <a:off x="9080500" y="2230537"/>
            <a:ext cx="556716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Итого</a:t>
            </a:r>
          </a:p>
        </p:txBody>
      </p:sp>
      <p:sp>
        <p:nvSpPr>
          <p:cNvPr id="29" name="text29"/>
          <p:cNvSpPr>
            <a:spLocks noChangeArrowheads="1"/>
          </p:cNvSpPr>
          <p:nvPr/>
        </p:nvSpPr>
        <p:spPr>
          <a:xfrm>
            <a:off x="10913864" y="2287687"/>
            <a:ext cx="537472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96">
                <a:solidFill>
                  <a:srgbClr val="636569"/>
                </a:solidFill>
                <a:latin typeface="Manrope"/>
              </a:rPr>
              <a:t>Цель</a:t>
            </a:r>
          </a:p>
        </p:txBody>
      </p:sp>
      <p:sp>
        <p:nvSpPr>
          <p:cNvPr id="30" name="text30"/>
          <p:cNvSpPr>
            <a:spLocks noChangeArrowheads="1"/>
          </p:cNvSpPr>
          <p:nvPr/>
        </p:nvSpPr>
        <p:spPr>
          <a:xfrm>
            <a:off x="9245600" y="2757587"/>
            <a:ext cx="1841500" cy="8255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00"/>
              </a:lnSpc>
            </a:pPr>
            <a:r>
              <a:rPr lang="ru-RU" sz="1150" b="1">
                <a:solidFill>
                  <a:srgbClr val="15171C"/>
                </a:solidFill>
                <a:latin typeface="Manrope"/>
              </a:rPr>
              <a:t>25 магазинов масштабирования плюс 3 пилотных — вся сеть охвачена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5461000" y="1885950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1F4E9C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5461000" y="2574925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1F4E9C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5461000" y="3263900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1F4E9C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5461000" y="3952875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1F4E9C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5461000" y="4641850"/>
            <a:ext cx="330200" cy="330200"/>
          </a:xfrm>
          <a:prstGeom prst="roundRect">
            <a:avLst>
              <a:gd name="adj" fmla="val 50000"/>
            </a:avLst>
          </a:prstGeom>
          <a:solidFill>
            <a:srgbClr val="1F4E9C"/>
          </a:solidFill>
          <a:ln>
            <a:noFill/>
          </a:ln>
        </p:spPr>
      </p:sp>
      <p:pic>
        <p:nvPicPr>
          <p:cNvPr id="8" name="pic8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49900" y="1987550"/>
            <a:ext cx="152400" cy="127000"/>
          </a:xfrm>
          <a:prstGeom prst="rect">
            <a:avLst/>
          </a:prstGeom>
        </p:spPr>
      </p:pic>
      <p:pic>
        <p:nvPicPr>
          <p:cNvPr id="9" name="pic9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49900" y="2676525"/>
            <a:ext cx="152400" cy="127000"/>
          </a:xfrm>
          <a:prstGeom prst="rect">
            <a:avLst/>
          </a:prstGeom>
        </p:spPr>
      </p:pic>
      <p:pic>
        <p:nvPicPr>
          <p:cNvPr id="10" name="pic10"/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49900" y="3365500"/>
            <a:ext cx="152400" cy="127000"/>
          </a:xfrm>
          <a:prstGeom prst="rect">
            <a:avLst/>
          </a:prstGeom>
        </p:spPr>
      </p:pic>
      <p:pic>
        <p:nvPicPr>
          <p:cNvPr id="11" name="pic11"/>
          <p:cNvPicPr/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549900" y="4054475"/>
            <a:ext cx="152400" cy="127000"/>
          </a:xfrm>
          <a:prstGeom prst="rect">
            <a:avLst/>
          </a:prstGeom>
        </p:spPr>
      </p:pic>
      <p:pic>
        <p:nvPicPr>
          <p:cNvPr id="12" name="pic12"/>
          <p:cNvPicPr/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549900" y="4743450"/>
            <a:ext cx="152400" cy="127000"/>
          </a:xfrm>
          <a:prstGeom prst="rect">
            <a:avLst/>
          </a:prstGeom>
        </p:spPr>
      </p:pic>
      <p:sp>
        <p:nvSpPr>
          <p:cNvPr id="13" name="text13"/>
          <p:cNvSpPr>
            <a:spLocks noChangeArrowheads="1"/>
          </p:cNvSpPr>
          <p:nvPr/>
        </p:nvSpPr>
        <p:spPr>
          <a:xfrm>
            <a:off x="1117600" y="1875334"/>
            <a:ext cx="3343374" cy="14541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45"/>
              </a:lnSpc>
            </a:pPr>
            <a:r>
              <a:rPr lang="ru-RU" sz="950" b="1" cap="all" spc="171">
                <a:solidFill>
                  <a:srgbClr val="1F4E9C"/>
                </a:solidFill>
                <a:latin typeface="Manrope"/>
              </a:rPr>
              <a:t>Пилот выдачи онлайн-заказов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62000" y="2134989"/>
            <a:ext cx="3962400" cy="18260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570"/>
              </a:lnSpc>
            </a:pPr>
            <a:r>
              <a:rPr lang="ru-RU" sz="3400" b="1" spc="-67">
                <a:solidFill>
                  <a:srgbClr val="15171C"/>
                </a:solidFill>
                <a:latin typeface="Manrope"/>
              </a:rPr>
              <a:t>Следующий шаг: задачи до 30 сентября 2026 года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62000" y="4195018"/>
            <a:ext cx="3962400" cy="78035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15"/>
              </a:lnSpc>
            </a:pPr>
            <a:r>
              <a:rPr lang="ru-RU" sz="1300">
                <a:solidFill>
                  <a:srgbClr val="636569"/>
                </a:solidFill>
                <a:latin typeface="Manrope"/>
              </a:rPr>
              <a:t>Пять задач с ответственными и сроками — от утверждения бюджета до старта закупки и монтажа в октябре 2026 года.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5969000" y="1808163"/>
            <a:ext cx="5486400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15171C"/>
                </a:solidFill>
                <a:latin typeface="Manrope"/>
              </a:rPr>
              <a:t>Утвердить бюджет волны 1: руководитель проекта и финансовый директор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5969000" y="2497138"/>
            <a:ext cx="5486400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15171C"/>
                </a:solidFill>
                <a:latin typeface="Manrope"/>
              </a:rPr>
              <a:t>Согласовать типовую планировку зоны выдачи — директор по рознице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5969000" y="3186113"/>
            <a:ext cx="5486400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15171C"/>
                </a:solidFill>
                <a:latin typeface="Manrope"/>
              </a:rPr>
              <a:t>Определить 6 магазинов волны 1 и график работ — директор по рознице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5969000" y="3875088"/>
            <a:ext cx="5486400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15171C"/>
                </a:solidFill>
                <a:latin typeface="Manrope"/>
              </a:rPr>
              <a:t>Обновить KPI магазинов под новую зону — HR и операционный блок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5969000" y="4564063"/>
            <a:ext cx="5486400" cy="4730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13"/>
              </a:lnSpc>
            </a:pPr>
            <a:r>
              <a:rPr lang="ru-RU" sz="1450" b="1">
                <a:solidFill>
                  <a:srgbClr val="15171C"/>
                </a:solidFill>
                <a:latin typeface="Manrope"/>
              </a:rPr>
              <a:t>Запустить закупку и монтаж в октябре — ИТ и служба эксплуатации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Слайда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Итоги пилота выдачи онлайн-заказов</dc:title>
  <dc:creator>Слайда</dc:creator>
</cp:coreProperties>
</file>