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gif" ContentType="image/gif"/>
  <Default Extension="svg" ContentType="image/svg+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"/>
  </p:notesMasterIdLst>
  <p:sldIdLst>
    <p:sldId id="256" r:id="rId101"/>
    <p:sldId id="257" r:id="rId102"/>
    <p:sldId id="258" r:id="rId103"/>
    <p:sldId id="259" r:id="rId104"/>
    <p:sldId id="260" r:id="rId105"/>
    <p:sldId id="261" r:id="rId106"/>
    <p:sldId id="262" r:id="rId107"/>
    <p:sldId id="263" r:id="rId108"/>
    <p:sldId id="264" r:id="rId109"/>
  </p:sldIdLst>
  <p:sldSz cx="12192000" cy="6858000"/>
  <p:notesSz cx="6858000" cy="9144000"/>
  <p:embeddedFontLst>
    <p:embeddedFont>
      <p:font typeface="Onest"/>
      <p:regular r:id="rIdFont0"/>
      <p:bold r:id="rIdFont1"/>
    </p:embeddedFont>
    <p:embeddedFont>
      <p:font typeface="PT Serif"/>
      <p:regular r:id="rIdFont4"/>
      <p:bold r:id="rIdFont5"/>
    </p:embeddedFont>
  </p:embeddedFontLst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101" Type="http://schemas.openxmlformats.org/officeDocument/2006/relationships/slide" Target="slides/slide1.xml"/><Relationship Id="rId102" Type="http://schemas.openxmlformats.org/officeDocument/2006/relationships/slide" Target="slides/slide2.xml"/><Relationship Id="rId103" Type="http://schemas.openxmlformats.org/officeDocument/2006/relationships/slide" Target="slides/slide3.xml"/><Relationship Id="rId104" Type="http://schemas.openxmlformats.org/officeDocument/2006/relationships/slide" Target="slides/slide4.xml"/><Relationship Id="rId105" Type="http://schemas.openxmlformats.org/officeDocument/2006/relationships/slide" Target="slides/slide5.xml"/><Relationship Id="rId106" Type="http://schemas.openxmlformats.org/officeDocument/2006/relationships/slide" Target="slides/slide6.xml"/><Relationship Id="rId107" Type="http://schemas.openxmlformats.org/officeDocument/2006/relationships/slide" Target="slides/slide7.xml"/><Relationship Id="rId108" Type="http://schemas.openxmlformats.org/officeDocument/2006/relationships/slide" Target="slides/slide8.xml"/><Relationship Id="rId109" Type="http://schemas.openxmlformats.org/officeDocument/2006/relationships/slide" Target="slides/slide9.xml"/><Relationship Id="rIdFont0" Type="http://schemas.openxmlformats.org/officeDocument/2006/relationships/font" Target="fonts/font1.fntdata"/><Relationship Id="rIdFont1" Type="http://schemas.openxmlformats.org/officeDocument/2006/relationships/font" Target="fonts/font2.fntdata"/><Relationship Id="rIdFont4" Type="http://schemas.openxmlformats.org/officeDocument/2006/relationships/font" Target="fonts/font5.fntdata"/><Relationship Id="rIdFont5" Type="http://schemas.openxmlformats.org/officeDocument/2006/relationships/font" Target="fonts/font6.fntdata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Уважаемые преподаватели и коллеги, вашему вниманию представляется реферат на тему «Преобразования Петра I: содержание и оценки в историографии». Работа выполнена в рамках дисциплины «История», автор — студент первого курса Иван Ковалёв. Цель работы — не пересказ биографии Петра, а разбор содержания его преобразований и того, как эти преобразования оценивались историками разных поколений. Защита проходит в 2026 году.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Тема моего реферата — преобразования Петра I, их содержание и оценки в историографии. Актуальность в том, что споры о смысле и цене этих реформ не завершены до сих пор: у историков нет единой точки зрения. Поэтому моя цель — не пересказывать биографию царя, а разобрать, что именно изменилось в стране и как эти изменения оценивались и оцениваются исследователями. Для этого я поставил три задачи: систематизировать хронологию преобразований, выделить их основные направления и сопоставить позиции Соловьёва, Ключевского, Павленко и Анисимова. Перехожу к плану работы.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Работа построена последовательно: от источников к содержанию реформ и затем к их оценкам. В первой главе я опираюсь на законодательные акты эпохи — Генеральный регламент, Духовный регламент, Табель о рангах — и на труды четырёх историков. Вторая глава разбирает сами преобразования по направлениям, а третья показывает, как эти реформы оценивались в историографии. Завершают работу заключение с выводами и список литературы из пяти позиций. Теперь перейду к тому, на каких источниках и историографии построен реферат.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В основе работы лежат два круга материалов. Первый — сами законодательные акты Петровской эпохи: Генеральный регламент 1720 года, Духовный регламент 1721 года и Табель о рангах 1722 года. Они дают первоисточник, а не пересказ. Второй круг — историография: Соловьёв, Ключевский, Павленко, Анисимов. У каждого свой взгляд на реформы, и это позволяет показать спор, а не одну точку зрения. Дальше перейдём к хронологии преобразований.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Перед вами хронологический каркас всего реферата — от начала Северной войны до Ништадтского мира. Обратите внимание: реформы шли не по заранее написанному плану, а в связке с войной — именно военные нужды задавали темп. Поэтому рядом с датами я указываю сферу: война, управление, церковь, армия. Ключевые узлы — учреждение Сената в 1711 году, создание коллегий в 1718–1721 годах и Ништадтский мир 1721 года, после которого Пётр принял императорский титул. Эта же хронология ляжет в основу выводов, когда мы будем говорить об итогах преобразований к 1725 году.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Пётр не реформировал страну по одному плану — преобразования шли сразу по нескольким направлениям и подпитывали друг друга. Государственное управление перестраивалось через Сенат 1711 года, коллегии 1718–1721 годов, Генеральный регламент 1720 года и Табель о рангах 1722 года. Армия и флот опирались на рекрутскую повинность 1705 года и победы при Гангуте в 1714-м и Гренгаме в 1720-м. Экономика держалась на мануфактурах и протекционизме, церковь была подчинена Синоду и Духовному регламенту 1721 года, а просвещение и быт менялись через школы, гражданский шрифт и ассамблеи. Именно эта связка блоков и даёт к 1725 году новое устройство государства, о котором речь дальше.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К 1725 году устройство государства изменилось по всем ключевым линиям. На месте приказов встали коллегии, вместо Боярской думы — Сенат, а патриаршество сменил Синод. Поместное войско уступило место регулярной армии и флоту, введённым с рекрутской повинностью, а столица переместилась в Санкт-Петербург. Россия стала империей, и Табель о рангах 1722 года закрепила новый принцип службы — заслуги вместо происхождения. Именно эти перемены и вызывают главный спор в историографии, к которому мы переходим.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А теперь самое интересное — как оценивали петровские реформы историки. Соловьёв видел в них закономерный итог всего предшествующего развития: страна шла к преобразованиям, а внешняя угроза лишь ускорила их. Ключевский смотрит иначе: реформы навязаны сверху, они разрывают традицию и дорого обходятся обществу. Обратите внимание — оба опираются на одни и те же источники, но расставляют разные акценты. Современные историки, Павленко и Анисимов, снимают крайности: у первого это целенаправленный курс, у второго — подчёркнутая противоречивость эпохи. Именно этот спор и станет основой моих выводов.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Подведу итог. Преобразования затронули все стороны жизни государства, и их содержание мы восстанавливаем прежде всего по актам 1720–1722 годов. При этом оценки историков расходятся: Соловьёв видел в реформах необходимость и закономерность, Ключевский критиковал методы и цену, а Павленко и Анисимов дают более взвешенный современный взгляд. Список литературы — пять позиций, включая труды этих историков и опубликованные законодательные акты. Благодарю за внимание, готов ответить на вопросы.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m35cfbf07d2968bed.pn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m518d6ed9d51c206a.pn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m02d9fe6fdfd48e99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m031866e7b39ebbff.png"/><Relationship Id="rId4" Type="http://schemas.openxmlformats.org/officeDocument/2006/relationships/image" Target="../media/ma915170e211bfe7f.png"/><Relationship Id="rId5" Type="http://schemas.openxmlformats.org/officeDocument/2006/relationships/image" Target="../media/mc7e20f97272b0e4d.svg"/><Relationship Id="rId6" Type="http://schemas.openxmlformats.org/officeDocument/2006/relationships/image" Target="../media/m6630f27c6a5d55c0.png"/><Relationship Id="rId7" Type="http://schemas.openxmlformats.org/officeDocument/2006/relationships/image" Target="../media/mc7e20f97272b0e4d.svg"/><Relationship Id="rId8" Type="http://schemas.openxmlformats.org/officeDocument/2006/relationships/image" Target="../media/ma915170e211bfe7f.png"/><Relationship Id="rId9" Type="http://schemas.openxmlformats.org/officeDocument/2006/relationships/image" Target="../media/mc7e20f97272b0e4d.svg"/><Relationship Id="rId10" Type="http://schemas.openxmlformats.org/officeDocument/2006/relationships/image" Target="../media/m6630f27c6a5d55c0.png"/><Relationship Id="rId11" Type="http://schemas.openxmlformats.org/officeDocument/2006/relationships/image" Target="../media/mc7e20f97272b0e4d.svg"/><Relationship Id="rId12" Type="http://schemas.openxmlformats.org/officeDocument/2006/relationships/image" Target="../media/ma915170e211bfe7f.png"/><Relationship Id="rId13" Type="http://schemas.openxmlformats.org/officeDocument/2006/relationships/image" Target="../media/mc7e20f97272b0e4d.svg"/><Relationship Id="rId14" Type="http://schemas.openxmlformats.org/officeDocument/2006/relationships/image" Target="../media/mb38c878582c49a96.png"/><Relationship Id="rId15" Type="http://schemas.openxmlformats.org/officeDocument/2006/relationships/image" Target="../media/mc7e20f97272b0e4d.svg"/><Relationship Id="rId16" Type="http://schemas.openxmlformats.org/officeDocument/2006/relationships/image" Target="../media/ma915170e211bfe7f.png"/><Relationship Id="rId17" Type="http://schemas.openxmlformats.org/officeDocument/2006/relationships/image" Target="../media/mc7e20f97272b0e4d.sv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mfab7dc7f651a1d78.pn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mfd8ad6b9a4275fa0.pn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m518d6ed9d51c206a.png"/><Relationship Id="rId4" Type="http://schemas.openxmlformats.org/officeDocument/2006/relationships/image" Target="../media/mb35f2870ab05cf7c.png"/><Relationship Id="rId5" Type="http://schemas.openxmlformats.org/officeDocument/2006/relationships/image" Target="../media/m765eaa05d7241cc8.sv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m4ec4ef03053cfcde.pn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m1d339428bd65c21d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3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571500"/>
            <a:ext cx="279400" cy="279400"/>
          </a:xfrm>
          <a:prstGeom prst="roundRect">
            <a:avLst>
              <a:gd name="adj" fmla="val 40909"/>
            </a:avLst>
          </a:prstGeom>
          <a:solidFill>
            <a:srgbClr val="7A5230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8BAA1"/>
            </a:solidFill>
          </a:ln>
        </p:spPr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1155700" y="631825"/>
            <a:ext cx="2390815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3B2A18"/>
                </a:solidFill>
                <a:latin typeface="Onest"/>
              </a:rPr>
              <a:t>Иван Ковалёв, 1 курс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1421904"/>
            <a:ext cx="1003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7A5230"/>
                </a:solidFill>
                <a:latin typeface="Onest"/>
              </a:rPr>
              <a:t>Реферат по дисциплине «История»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1694954"/>
            <a:ext cx="9423400" cy="217279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5670"/>
              </a:lnSpc>
            </a:pPr>
            <a:r>
              <a:rPr lang="ru-RU" sz="5400" b="1" spc="-53">
                <a:solidFill>
                  <a:srgbClr val="3B2A18"/>
                </a:solidFill>
                <a:latin typeface="PT Serif"/>
              </a:rPr>
              <a:t>Преобразования Петра I: содержание и оценки в историографии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3947120"/>
            <a:ext cx="7010400" cy="927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400"/>
              </a:lnSpc>
            </a:pPr>
            <a:r>
              <a:rPr lang="ru-RU" sz="1600">
                <a:solidFill>
                  <a:srgbClr val="7B6A55"/>
                </a:solidFill>
                <a:latin typeface="Onest"/>
              </a:rPr>
              <a:t>Разбор содержания петровских преобразований и их оценок в отечественной историографии — от С. М. Соловьёва до современных исследователей.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5670550"/>
            <a:ext cx="2872796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7B6A55"/>
                </a:solidFill>
                <a:latin typeface="Onest"/>
              </a:rPr>
              <a:t>Автор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5867400"/>
            <a:ext cx="2318643" cy="4318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300" b="1">
                <a:solidFill>
                  <a:srgbClr val="3B2A18"/>
                </a:solidFill>
                <a:latin typeface="Onest"/>
              </a:rPr>
              <a:t>Студент 1 курса Иван Ковалёв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3461643" y="5670550"/>
            <a:ext cx="5001816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7B6A55"/>
                </a:solidFill>
                <a:latin typeface="Onest"/>
              </a:rPr>
              <a:t>Роль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3461643" y="5867400"/>
            <a:ext cx="4392216" cy="4318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300" b="1">
                <a:solidFill>
                  <a:srgbClr val="3B2A18"/>
                </a:solidFill>
                <a:latin typeface="Onest"/>
              </a:rPr>
              <a:t>Научный руководитель: преподаватель кафедры истории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8234859" y="5670550"/>
            <a:ext cx="3830141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7B6A55"/>
                </a:solidFill>
                <a:latin typeface="Onest"/>
              </a:rPr>
              <a:t>Аудитория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8234859" y="5867400"/>
            <a:ext cx="3220541" cy="4318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300" b="1">
                <a:solidFill>
                  <a:srgbClr val="3B2A18"/>
                </a:solidFill>
                <a:latin typeface="Onest"/>
              </a:rPr>
              <a:t>Защита на семинаре по истории, 2026 год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3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43588" y="2676171"/>
            <a:ext cx="125724" cy="125724"/>
          </a:xfrm>
          <a:prstGeom prst="roundRect">
            <a:avLst>
              <a:gd name="adj" fmla="val 30304"/>
            </a:avLst>
          </a:prstGeom>
          <a:solidFill>
            <a:srgbClr val="7A5230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43588" y="3676296"/>
            <a:ext cx="125724" cy="125723"/>
          </a:xfrm>
          <a:prstGeom prst="roundRect">
            <a:avLst>
              <a:gd name="adj" fmla="val 30304"/>
            </a:avLst>
          </a:prstGeom>
          <a:solidFill>
            <a:srgbClr val="7A5230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743588" y="4676421"/>
            <a:ext cx="125724" cy="125723"/>
          </a:xfrm>
          <a:prstGeom prst="roundRect">
            <a:avLst>
              <a:gd name="adj" fmla="val 30304"/>
            </a:avLst>
          </a:prstGeom>
          <a:solidFill>
            <a:srgbClr val="7A5230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6172200" y="1772841"/>
            <a:ext cx="5257800" cy="4450159"/>
          </a:xfrm>
          <a:prstGeom prst="roundRect">
            <a:avLst>
              <a:gd name="adj" fmla="val 428"/>
            </a:avLst>
          </a:prstGeom>
          <a:solidFill>
            <a:srgbClr val="3B2A18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8BAA1"/>
            </a:solidFill>
          </a:ln>
        </p:spPr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635000"/>
            <a:ext cx="1130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7A5230"/>
                </a:solidFill>
                <a:latin typeface="Onest"/>
              </a:rPr>
              <a:t>Введение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882650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31">
                <a:solidFill>
                  <a:srgbClr val="3B2A18"/>
                </a:solidFill>
                <a:latin typeface="PT Serif"/>
              </a:rPr>
              <a:t>Актуальность темы и цель реферата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041400" y="2610445"/>
            <a:ext cx="4699000" cy="78422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25"/>
              </a:lnSpc>
            </a:pPr>
            <a:r>
              <a:rPr lang="ru-RU" sz="1350">
                <a:solidFill>
                  <a:srgbClr val="3B2A18"/>
                </a:solidFill>
                <a:latin typeface="Onest"/>
              </a:rPr>
              <a:t>Дискуссия о содержании и цене петровских преобразований не завершена: оценки историков расходятся.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41400" y="3610570"/>
            <a:ext cx="4699000" cy="78422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25"/>
              </a:lnSpc>
            </a:pPr>
            <a:r>
              <a:rPr lang="ru-RU" sz="1350">
                <a:solidFill>
                  <a:srgbClr val="3B2A18"/>
                </a:solidFill>
                <a:latin typeface="Onest"/>
              </a:rPr>
              <a:t>Цель реферата — разобрать содержание преобразований и их оценки в историографии, а не пересказывать биографию царя.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41400" y="4610695"/>
            <a:ext cx="4699000" cy="78422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25"/>
              </a:lnSpc>
            </a:pPr>
            <a:r>
              <a:rPr lang="ru-RU" sz="1350">
                <a:solidFill>
                  <a:srgbClr val="3B2A18"/>
                </a:solidFill>
                <a:latin typeface="Onest"/>
              </a:rPr>
              <a:t>Задачи: систематизировать хронологию, выделить направления реформ, сопоставить позиции Соловьёва, Ключевского, Павленко, Анисимова.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6553200" y="2932509"/>
            <a:ext cx="5130800" cy="1574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140"/>
              </a:lnSpc>
            </a:pPr>
            <a:r>
              <a:rPr lang="ru-RU" sz="950" cap="all" spc="152">
                <a:solidFill>
                  <a:srgbClr val="BCA594"/>
                </a:solidFill>
                <a:latin typeface="Onest"/>
              </a:rPr>
              <a:t>Проблема исследования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6553200" y="3248124"/>
            <a:ext cx="4521200" cy="18260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380"/>
              </a:lnSpc>
            </a:pPr>
            <a:r>
              <a:rPr lang="ru-RU" sz="1700" b="1">
                <a:solidFill>
                  <a:srgbClr val="EFE3C8"/>
                </a:solidFill>
                <a:latin typeface="Onest"/>
              </a:rPr>
              <a:t>Споры о содержании и цене петровских преобразований не завершены: оценки историков расходятся, а цель работы — разобрать содержание реформ и их оценки в историографии, а не пересказывать биографию царя.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3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522016"/>
            <a:ext cx="3454400" cy="2430463"/>
          </a:xfrm>
          <a:prstGeom prst="roundRect">
            <a:avLst>
              <a:gd name="adj" fmla="val 783"/>
            </a:avLst>
          </a:prstGeom>
          <a:noFill/>
          <a:ln w="6350" cap="flat">
            <a:solidFill>
              <a:srgbClr val="D0C2A9"/>
            </a:solidFill>
          </a:ln>
        </p:spPr>
      </p:sp>
      <p:sp>
        <p:nvSpPr>
          <p:cNvPr id="4" name="card4"/>
          <p:cNvSpPr/>
          <p:nvPr/>
        </p:nvSpPr>
        <p:spPr>
          <a:xfrm>
            <a:off x="4368800" y="1522016"/>
            <a:ext cx="3454400" cy="2430463"/>
          </a:xfrm>
          <a:prstGeom prst="roundRect">
            <a:avLst>
              <a:gd name="adj" fmla="val 783"/>
            </a:avLst>
          </a:prstGeom>
          <a:noFill/>
          <a:ln w="6350" cap="flat">
            <a:solidFill>
              <a:srgbClr val="D0C2A9"/>
            </a:solidFill>
          </a:ln>
        </p:spPr>
      </p:sp>
      <p:sp>
        <p:nvSpPr>
          <p:cNvPr id="5" name="card5"/>
          <p:cNvSpPr/>
          <p:nvPr/>
        </p:nvSpPr>
        <p:spPr>
          <a:xfrm>
            <a:off x="7975600" y="1522016"/>
            <a:ext cx="3454400" cy="2430463"/>
          </a:xfrm>
          <a:prstGeom prst="roundRect">
            <a:avLst>
              <a:gd name="adj" fmla="val 783"/>
            </a:avLst>
          </a:prstGeom>
          <a:noFill/>
          <a:ln w="6350" cap="flat">
            <a:solidFill>
              <a:srgbClr val="D0C2A9"/>
            </a:solidFill>
          </a:ln>
        </p:spPr>
      </p:sp>
      <p:sp>
        <p:nvSpPr>
          <p:cNvPr id="6" name="card6"/>
          <p:cNvSpPr/>
          <p:nvPr/>
        </p:nvSpPr>
        <p:spPr>
          <a:xfrm>
            <a:off x="762000" y="4104878"/>
            <a:ext cx="3454400" cy="2430463"/>
          </a:xfrm>
          <a:prstGeom prst="roundRect">
            <a:avLst>
              <a:gd name="adj" fmla="val 783"/>
            </a:avLst>
          </a:prstGeom>
          <a:noFill/>
          <a:ln w="6350" cap="flat">
            <a:solidFill>
              <a:srgbClr val="D0C2A9"/>
            </a:solidFill>
          </a:ln>
        </p:spPr>
      </p:sp>
      <p:sp>
        <p:nvSpPr>
          <p:cNvPr id="7" name="card7"/>
          <p:cNvSpPr/>
          <p:nvPr/>
        </p:nvSpPr>
        <p:spPr>
          <a:xfrm>
            <a:off x="4368800" y="4104878"/>
            <a:ext cx="3454400" cy="2430463"/>
          </a:xfrm>
          <a:prstGeom prst="roundRect">
            <a:avLst>
              <a:gd name="adj" fmla="val 783"/>
            </a:avLst>
          </a:prstGeom>
          <a:noFill/>
          <a:ln w="6350" cap="flat">
            <a:solidFill>
              <a:srgbClr val="D0C2A9"/>
            </a:solidFill>
          </a:ln>
        </p:spPr>
      </p:sp>
      <p:sp>
        <p:nvSpPr>
          <p:cNvPr id="8" name="card8"/>
          <p:cNvSpPr/>
          <p:nvPr/>
        </p:nvSpPr>
        <p:spPr>
          <a:xfrm>
            <a:off x="7975600" y="4104878"/>
            <a:ext cx="3454400" cy="2430463"/>
          </a:xfrm>
          <a:prstGeom prst="roundRect">
            <a:avLst>
              <a:gd name="adj" fmla="val 783"/>
            </a:avLst>
          </a:prstGeom>
          <a:noFill/>
          <a:ln w="6350" cap="flat">
            <a:solidFill>
              <a:srgbClr val="D0C2A9"/>
            </a:solidFill>
          </a:ln>
        </p:spPr>
      </p:sp>
      <p:sp>
        <p:nvSpPr>
          <p:cNvPr id="9" name="card9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8BAA1"/>
            </a:solidFill>
          </a:ln>
        </p:spPr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117600" y="622300"/>
            <a:ext cx="1330762" cy="1174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25"/>
              </a:lnSpc>
            </a:pPr>
            <a:r>
              <a:rPr lang="ru-RU" sz="750" b="1" cap="all" spc="180">
                <a:solidFill>
                  <a:srgbClr val="7A5230"/>
                </a:solidFill>
                <a:latin typeface="Onest"/>
              </a:rPr>
              <a:t>План работы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762000" y="682625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31">
                <a:solidFill>
                  <a:srgbClr val="3B2A18"/>
                </a:solidFill>
                <a:latin typeface="PT Serif"/>
              </a:rPr>
              <a:t>Структура реферата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73150" y="1807766"/>
            <a:ext cx="339852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7A5230"/>
                </a:solidFill>
                <a:latin typeface="Onest"/>
              </a:rPr>
              <a:t>01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73150" y="2112566"/>
            <a:ext cx="339852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3B2A18"/>
                </a:solidFill>
                <a:latin typeface="Onest"/>
              </a:rPr>
              <a:t>Введение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073150" y="2458045"/>
            <a:ext cx="2857500" cy="957263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B6A55"/>
                </a:solidFill>
                <a:latin typeface="Onest"/>
              </a:rPr>
              <a:t>Актуальность темы, цель и задачи реферата: разобрать содержание преобразований Петра I и их оценки в историографии.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4679950" y="1807766"/>
            <a:ext cx="339852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7A5230"/>
                </a:solidFill>
                <a:latin typeface="Onest"/>
              </a:rPr>
              <a:t>02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4679950" y="2112566"/>
            <a:ext cx="2857500" cy="533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50"/>
              </a:lnSpc>
            </a:pPr>
            <a:r>
              <a:rPr lang="ru-RU" sz="1600" b="1">
                <a:solidFill>
                  <a:srgbClr val="3B2A18"/>
                </a:solidFill>
                <a:latin typeface="Onest"/>
              </a:rPr>
              <a:t>Глава 1. Источники и историография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4679950" y="2718395"/>
            <a:ext cx="2857500" cy="957263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B6A55"/>
                </a:solidFill>
                <a:latin typeface="Onest"/>
              </a:rPr>
              <a:t>Акты эпохи — Генеральный и Духовный регламенты, Табель о рангах — и труды Соловьёва, Ключевского, Павленко, Анисимова.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8286750" y="1807766"/>
            <a:ext cx="339852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7A5230"/>
                </a:solidFill>
                <a:latin typeface="Onest"/>
              </a:rPr>
              <a:t>03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8286750" y="2112566"/>
            <a:ext cx="2857500" cy="533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50"/>
              </a:lnSpc>
            </a:pPr>
            <a:r>
              <a:rPr lang="ru-RU" sz="1600" b="1">
                <a:solidFill>
                  <a:srgbClr val="3B2A18"/>
                </a:solidFill>
                <a:latin typeface="Onest"/>
              </a:rPr>
              <a:t>Глава 2. Содержание преобразований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8286750" y="2718395"/>
            <a:ext cx="2857500" cy="957263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B6A55"/>
                </a:solidFill>
                <a:latin typeface="Onest"/>
              </a:rPr>
              <a:t>Направления реформ по блокам: государственное управление, армия и флот, экономика и промышленность, церковь, просвещение и быт.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1073150" y="4390628"/>
            <a:ext cx="339852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7A5230"/>
                </a:solidFill>
                <a:latin typeface="Onest"/>
              </a:rPr>
              <a:t>04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1073150" y="4695428"/>
            <a:ext cx="2857500" cy="533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50"/>
              </a:lnSpc>
            </a:pPr>
            <a:r>
              <a:rPr lang="ru-RU" sz="1600" b="1">
                <a:solidFill>
                  <a:srgbClr val="3B2A18"/>
                </a:solidFill>
                <a:latin typeface="Onest"/>
              </a:rPr>
              <a:t>Глава 3. Оценки реформ в историографии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1073150" y="5301258"/>
            <a:ext cx="2857500" cy="957263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B6A55"/>
                </a:solidFill>
                <a:latin typeface="Onest"/>
              </a:rPr>
              <a:t>Спор апологетической линии Соловьёва и критики Ключевского; современные оценки Павленко и Анисимова.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4679950" y="4390628"/>
            <a:ext cx="339852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7A5230"/>
                </a:solidFill>
                <a:latin typeface="Onest"/>
              </a:rPr>
              <a:t>05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4679950" y="4695428"/>
            <a:ext cx="339852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3B2A18"/>
                </a:solidFill>
                <a:latin typeface="Onest"/>
              </a:rPr>
              <a:t>Заключение</a:t>
            </a:r>
          </a:p>
        </p:txBody>
      </p:sp>
      <p:sp>
        <p:nvSpPr>
          <p:cNvPr id="26" name="text26"/>
          <p:cNvSpPr>
            <a:spLocks noChangeArrowheads="1"/>
          </p:cNvSpPr>
          <p:nvPr/>
        </p:nvSpPr>
        <p:spPr>
          <a:xfrm>
            <a:off x="4679950" y="5040908"/>
            <a:ext cx="2857500" cy="7211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B6A55"/>
                </a:solidFill>
                <a:latin typeface="Onest"/>
              </a:rPr>
              <a:t>Итоги преобразований к 1725 году и выводы реферата о содержании и оценках реформ.</a:t>
            </a:r>
          </a:p>
        </p:txBody>
      </p:sp>
      <p:sp>
        <p:nvSpPr>
          <p:cNvPr id="27" name="text27"/>
          <p:cNvSpPr>
            <a:spLocks noChangeArrowheads="1"/>
          </p:cNvSpPr>
          <p:nvPr/>
        </p:nvSpPr>
        <p:spPr>
          <a:xfrm>
            <a:off x="8286750" y="4390628"/>
            <a:ext cx="339852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7A5230"/>
                </a:solidFill>
                <a:latin typeface="Onest"/>
              </a:rPr>
              <a:t>06</a:t>
            </a:r>
          </a:p>
        </p:txBody>
      </p:sp>
      <p:sp>
        <p:nvSpPr>
          <p:cNvPr id="28" name="text28"/>
          <p:cNvSpPr>
            <a:spLocks noChangeArrowheads="1"/>
          </p:cNvSpPr>
          <p:nvPr/>
        </p:nvSpPr>
        <p:spPr>
          <a:xfrm>
            <a:off x="8286750" y="4695428"/>
            <a:ext cx="339852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3B2A18"/>
                </a:solidFill>
                <a:latin typeface="Onest"/>
              </a:rPr>
              <a:t>Список литературы</a:t>
            </a:r>
          </a:p>
        </p:txBody>
      </p:sp>
      <p:sp>
        <p:nvSpPr>
          <p:cNvPr id="29" name="text29"/>
          <p:cNvSpPr>
            <a:spLocks noChangeArrowheads="1"/>
          </p:cNvSpPr>
          <p:nvPr/>
        </p:nvSpPr>
        <p:spPr>
          <a:xfrm>
            <a:off x="8286750" y="5040908"/>
            <a:ext cx="2857500" cy="7211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B6A55"/>
                </a:solidFill>
                <a:latin typeface="Onest"/>
              </a:rPr>
              <a:t>Пять позиций: законодательные акты эпохи и труды Соловьёва, Ключевского, Павленко, Анисимова.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3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5461000" y="1196975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7A5230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5461000" y="1885950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7A5230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5461000" y="2574925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7A5230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5461000" y="3263900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7A5230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5461000" y="3952875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7A5230"/>
          </a:solidFill>
          <a:ln>
            <a:noFill/>
          </a:ln>
        </p:spPr>
      </p:sp>
      <p:sp>
        <p:nvSpPr>
          <p:cNvPr id="8" name="card8"/>
          <p:cNvSpPr/>
          <p:nvPr/>
        </p:nvSpPr>
        <p:spPr>
          <a:xfrm>
            <a:off x="5461000" y="4641850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7A5230"/>
          </a:solidFill>
          <a:ln>
            <a:noFill/>
          </a:ln>
        </p:spPr>
      </p:sp>
      <p:sp>
        <p:nvSpPr>
          <p:cNvPr id="9" name="card9"/>
          <p:cNvSpPr/>
          <p:nvPr/>
        </p:nvSpPr>
        <p:spPr>
          <a:xfrm>
            <a:off x="5461000" y="5330825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7A5230"/>
          </a:solidFill>
          <a:ln>
            <a:noFill/>
          </a:ln>
        </p:spPr>
      </p:sp>
      <p:sp>
        <p:nvSpPr>
          <p:cNvPr id="10" name="card10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8BAA1"/>
            </a:solidFill>
          </a:ln>
        </p:spPr>
      </p:sp>
      <p:pic>
        <p:nvPicPr>
          <p:cNvPr id="11" name="pic11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49900" y="1298575"/>
            <a:ext cx="152400" cy="127000"/>
          </a:xfrm>
          <a:prstGeom prst="rect">
            <a:avLst/>
          </a:prstGeom>
        </p:spPr>
      </p:pic>
      <p:pic>
        <p:nvPicPr>
          <p:cNvPr id="12" name="pic12"/>
          <p:cNvPicPr/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49900" y="1987550"/>
            <a:ext cx="152400" cy="127000"/>
          </a:xfrm>
          <a:prstGeom prst="rect">
            <a:avLst/>
          </a:prstGeom>
        </p:spPr>
      </p:pic>
      <p:pic>
        <p:nvPicPr>
          <p:cNvPr id="13" name="pic13"/>
          <p:cNvPicPr/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49900" y="2676525"/>
            <a:ext cx="152400" cy="127000"/>
          </a:xfrm>
          <a:prstGeom prst="rect">
            <a:avLst/>
          </a:prstGeom>
        </p:spPr>
      </p:pic>
      <p:pic>
        <p:nvPicPr>
          <p:cNvPr id="14" name="pic14"/>
          <p:cNvPicPr/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549900" y="3365500"/>
            <a:ext cx="152400" cy="127000"/>
          </a:xfrm>
          <a:prstGeom prst="rect">
            <a:avLst/>
          </a:prstGeom>
        </p:spPr>
      </p:pic>
      <p:pic>
        <p:nvPicPr>
          <p:cNvPr id="15" name="pic15"/>
          <p:cNvPicPr/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549900" y="4054475"/>
            <a:ext cx="152400" cy="127000"/>
          </a:xfrm>
          <a:prstGeom prst="rect">
            <a:avLst/>
          </a:prstGeom>
        </p:spPr>
      </p:pic>
      <p:pic>
        <p:nvPicPr>
          <p:cNvPr id="16" name="pic16"/>
          <p:cNvPicPr/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549900" y="4743450"/>
            <a:ext cx="152400" cy="127000"/>
          </a:xfrm>
          <a:prstGeom prst="rect">
            <a:avLst/>
          </a:prstGeom>
        </p:spPr>
      </p:pic>
      <p:pic>
        <p:nvPicPr>
          <p:cNvPr id="17" name="pic17"/>
          <p:cNvPicPr/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549900" y="5432425"/>
            <a:ext cx="152400" cy="127000"/>
          </a:xfrm>
          <a:prstGeom prst="rect">
            <a:avLst/>
          </a:prstGeom>
        </p:spPr>
      </p:pic>
      <p:sp>
        <p:nvSpPr>
          <p:cNvPr id="18" name="text18"/>
          <p:cNvSpPr>
            <a:spLocks noChangeArrowheads="1"/>
          </p:cNvSpPr>
          <p:nvPr/>
        </p:nvSpPr>
        <p:spPr>
          <a:xfrm>
            <a:off x="1117600" y="2348905"/>
            <a:ext cx="1964650" cy="1174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25"/>
              </a:lnSpc>
            </a:pPr>
            <a:r>
              <a:rPr lang="ru-RU" sz="750" b="1" cap="all" spc="180">
                <a:solidFill>
                  <a:srgbClr val="7A5230"/>
                </a:solidFill>
                <a:latin typeface="Onest"/>
              </a:rPr>
              <a:t>Источниковая база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762000" y="2580680"/>
            <a:ext cx="3962400" cy="9193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570"/>
              </a:lnSpc>
            </a:pPr>
            <a:r>
              <a:rPr lang="ru-RU" sz="3400" b="1" spc="-33">
                <a:solidFill>
                  <a:srgbClr val="3B2A18"/>
                </a:solidFill>
                <a:latin typeface="PT Serif"/>
              </a:rPr>
              <a:t>Источники и историография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762000" y="3724523"/>
            <a:ext cx="3962400" cy="78035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15"/>
              </a:lnSpc>
            </a:pPr>
            <a:r>
              <a:rPr lang="ru-RU" sz="1300">
                <a:solidFill>
                  <a:srgbClr val="7B6A55"/>
                </a:solidFill>
                <a:latin typeface="Onest"/>
              </a:rPr>
              <a:t>Реферат опирается на законодательные акты Петровской эпохи и труды ведущих отечественных историков.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5969000" y="1125538"/>
            <a:ext cx="5486400" cy="4730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3B2A18"/>
                </a:solidFill>
                <a:latin typeface="Onest"/>
              </a:rPr>
              <a:t>Генеральный регламент 1720 г. — устройство и порядок работы коллегий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5969000" y="1814513"/>
            <a:ext cx="5486400" cy="4730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3B2A18"/>
                </a:solidFill>
                <a:latin typeface="Onest"/>
              </a:rPr>
              <a:t>Духовный регламент 1721 г. — подчинение церкви государству, учреждение Синода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5969000" y="2503488"/>
            <a:ext cx="5486400" cy="4730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3B2A18"/>
                </a:solidFill>
                <a:latin typeface="Onest"/>
              </a:rPr>
              <a:t>Табель о рангах 1722 г. — новый порядок службы и сословного продвижения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5969000" y="3192463"/>
            <a:ext cx="5486400" cy="4730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3B2A18"/>
                </a:solidFill>
                <a:latin typeface="Onest"/>
              </a:rPr>
              <a:t>С. М. Соловьёв — апологетическая линия: реформы как закономерный этап истории России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5969000" y="3881438"/>
            <a:ext cx="5486400" cy="4730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3B2A18"/>
                </a:solidFill>
                <a:latin typeface="Onest"/>
              </a:rPr>
              <a:t>В. О. Ключевский — критический взгляд: реформы как ответ на внешние и внутренние вызовы</a:t>
            </a:r>
          </a:p>
        </p:txBody>
      </p:sp>
      <p:sp>
        <p:nvSpPr>
          <p:cNvPr id="26" name="text26"/>
          <p:cNvSpPr>
            <a:spLocks noChangeArrowheads="1"/>
          </p:cNvSpPr>
          <p:nvPr/>
        </p:nvSpPr>
        <p:spPr>
          <a:xfrm>
            <a:off x="5969000" y="4570413"/>
            <a:ext cx="5486400" cy="4730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3B2A18"/>
                </a:solidFill>
                <a:latin typeface="Onest"/>
              </a:rPr>
              <a:t>Н. И. Павленко — современная оценка: преобразования как сложный и противоречивый процесс</a:t>
            </a:r>
          </a:p>
        </p:txBody>
      </p:sp>
      <p:sp>
        <p:nvSpPr>
          <p:cNvPr id="27" name="text27"/>
          <p:cNvSpPr>
            <a:spLocks noChangeArrowheads="1"/>
          </p:cNvSpPr>
          <p:nvPr/>
        </p:nvSpPr>
        <p:spPr>
          <a:xfrm>
            <a:off x="5969000" y="5259388"/>
            <a:ext cx="5486400" cy="4730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3B2A18"/>
                </a:solidFill>
                <a:latin typeface="Onest"/>
              </a:rPr>
              <a:t>Е. В. Анисимов — современная оценка: реформы в контексте личности и эпохи Петра I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3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604963"/>
            <a:ext cx="10668000" cy="5092700"/>
          </a:xfrm>
          <a:prstGeom prst="roundRect">
            <a:avLst>
              <a:gd name="adj" fmla="val 374"/>
            </a:avLst>
          </a:prstGeom>
          <a:noFill/>
          <a:ln w="12700" cap="flat">
            <a:solidFill>
              <a:srgbClr val="DFCFB3"/>
            </a:solidFill>
          </a:ln>
        </p:spPr>
      </p:sp>
      <p:sp>
        <p:nvSpPr>
          <p:cNvPr id="4" name="card4"/>
          <p:cNvSpPr/>
          <p:nvPr/>
        </p:nvSpPr>
        <p:spPr>
          <a:xfrm>
            <a:off x="5504656" y="1617663"/>
            <a:ext cx="2956322" cy="584200"/>
          </a:xfrm>
          <a:prstGeom prst="rect">
            <a:avLst/>
          </a:prstGeom>
          <a:solidFill>
            <a:srgbClr val="DFCFB3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5504656" y="2201863"/>
            <a:ext cx="2956322" cy="571500"/>
          </a:xfrm>
          <a:prstGeom prst="rect">
            <a:avLst/>
          </a:prstGeom>
          <a:solidFill>
            <a:srgbClr val="DFCFB3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5504656" y="2773363"/>
            <a:ext cx="2956322" cy="571500"/>
          </a:xfrm>
          <a:prstGeom prst="rect">
            <a:avLst/>
          </a:prstGeom>
          <a:solidFill>
            <a:srgbClr val="DFCFB3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5504656" y="3344863"/>
            <a:ext cx="2956322" cy="571500"/>
          </a:xfrm>
          <a:prstGeom prst="rect">
            <a:avLst/>
          </a:prstGeom>
          <a:solidFill>
            <a:srgbClr val="DFCFB3"/>
          </a:solidFill>
          <a:ln>
            <a:noFill/>
          </a:ln>
        </p:spPr>
      </p:sp>
      <p:sp>
        <p:nvSpPr>
          <p:cNvPr id="8" name="card8"/>
          <p:cNvSpPr/>
          <p:nvPr/>
        </p:nvSpPr>
        <p:spPr>
          <a:xfrm>
            <a:off x="5504656" y="3916363"/>
            <a:ext cx="2956322" cy="571500"/>
          </a:xfrm>
          <a:prstGeom prst="rect">
            <a:avLst/>
          </a:prstGeom>
          <a:solidFill>
            <a:srgbClr val="DFCFB3"/>
          </a:solidFill>
          <a:ln>
            <a:noFill/>
          </a:ln>
        </p:spPr>
      </p:sp>
      <p:sp>
        <p:nvSpPr>
          <p:cNvPr id="9" name="card9"/>
          <p:cNvSpPr/>
          <p:nvPr/>
        </p:nvSpPr>
        <p:spPr>
          <a:xfrm>
            <a:off x="5504656" y="4487863"/>
            <a:ext cx="2956322" cy="571500"/>
          </a:xfrm>
          <a:prstGeom prst="rect">
            <a:avLst/>
          </a:prstGeom>
          <a:solidFill>
            <a:srgbClr val="DFCFB3"/>
          </a:solidFill>
          <a:ln>
            <a:noFill/>
          </a:ln>
        </p:spPr>
      </p:sp>
      <p:sp>
        <p:nvSpPr>
          <p:cNvPr id="10" name="card10"/>
          <p:cNvSpPr/>
          <p:nvPr/>
        </p:nvSpPr>
        <p:spPr>
          <a:xfrm>
            <a:off x="5504656" y="5059363"/>
            <a:ext cx="2956322" cy="812800"/>
          </a:xfrm>
          <a:prstGeom prst="rect">
            <a:avLst/>
          </a:prstGeom>
          <a:solidFill>
            <a:srgbClr val="DFCFB3"/>
          </a:solidFill>
          <a:ln>
            <a:noFill/>
          </a:ln>
        </p:spPr>
      </p:sp>
      <p:sp>
        <p:nvSpPr>
          <p:cNvPr id="11" name="card11"/>
          <p:cNvSpPr/>
          <p:nvPr/>
        </p:nvSpPr>
        <p:spPr>
          <a:xfrm>
            <a:off x="5504656" y="5872163"/>
            <a:ext cx="2956322" cy="812800"/>
          </a:xfrm>
          <a:prstGeom prst="rect">
            <a:avLst/>
          </a:prstGeom>
          <a:solidFill>
            <a:srgbClr val="DFCFB3"/>
          </a:solidFill>
          <a:ln>
            <a:noFill/>
          </a:ln>
        </p:spPr>
      </p:sp>
      <p:sp>
        <p:nvSpPr>
          <p:cNvPr id="12" name="card12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8BAA1"/>
            </a:solidFill>
          </a:ln>
        </p:spPr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117600" y="147638"/>
            <a:ext cx="1270754" cy="1174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25"/>
              </a:lnSpc>
            </a:pPr>
            <a:r>
              <a:rPr lang="ru-RU" sz="750" b="1" cap="all" spc="180">
                <a:solidFill>
                  <a:srgbClr val="7A5230"/>
                </a:solidFill>
                <a:latin typeface="Onest"/>
              </a:rPr>
              <a:t>Хронология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762000" y="354013"/>
            <a:ext cx="10693400" cy="9461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675"/>
              </a:lnSpc>
            </a:pPr>
            <a:r>
              <a:rPr lang="ru-RU" sz="3500" b="1" spc="-34">
                <a:solidFill>
                  <a:srgbClr val="3B2A18"/>
                </a:solidFill>
                <a:latin typeface="PT Serif"/>
              </a:rPr>
              <a:t>Хронология преобразований Петра I (1700–1721)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965200" y="1782763"/>
            <a:ext cx="498395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3B2A18"/>
                </a:solidFill>
                <a:latin typeface="PT Serif"/>
              </a:rPr>
              <a:t>Год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5437624" y="1782763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 b="1">
                <a:solidFill>
                  <a:srgbClr val="7A5230"/>
                </a:solidFill>
                <a:latin typeface="PT Serif"/>
              </a:rPr>
              <a:t>Событие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8393946" y="1782763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 b="1">
                <a:solidFill>
                  <a:srgbClr val="3B2A18"/>
                </a:solidFill>
                <a:latin typeface="PT Serif"/>
              </a:rPr>
              <a:t>Сфера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965200" y="2366963"/>
            <a:ext cx="498395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3B2A18"/>
                </a:solidFill>
                <a:latin typeface="Onest"/>
              </a:rPr>
              <a:t>1700–1721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5437624" y="2366963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3B2A18"/>
                </a:solidFill>
                <a:latin typeface="Onest"/>
              </a:rPr>
              <a:t>Северная война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8393946" y="2366963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3B2A18"/>
                </a:solidFill>
                <a:latin typeface="Onest"/>
              </a:rPr>
              <a:t>Война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965200" y="2938463"/>
            <a:ext cx="498395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3B2A18"/>
                </a:solidFill>
                <a:latin typeface="Onest"/>
              </a:rPr>
              <a:t>1703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5437624" y="2938463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3B2A18"/>
                </a:solidFill>
                <a:latin typeface="Onest"/>
              </a:rPr>
              <a:t>Основание Петербурга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8393946" y="2938463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3B2A18"/>
                </a:solidFill>
                <a:latin typeface="Onest"/>
              </a:rPr>
              <a:t>Управление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965200" y="3509963"/>
            <a:ext cx="498395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3B2A18"/>
                </a:solidFill>
                <a:latin typeface="Onest"/>
              </a:rPr>
              <a:t>1705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5437624" y="3509963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3B2A18"/>
                </a:solidFill>
                <a:latin typeface="Onest"/>
              </a:rPr>
              <a:t>Рекрутская повинность</a:t>
            </a:r>
          </a:p>
        </p:txBody>
      </p:sp>
      <p:sp>
        <p:nvSpPr>
          <p:cNvPr id="26" name="text26"/>
          <p:cNvSpPr>
            <a:spLocks noChangeArrowheads="1"/>
          </p:cNvSpPr>
          <p:nvPr/>
        </p:nvSpPr>
        <p:spPr>
          <a:xfrm>
            <a:off x="8393946" y="3509963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3B2A18"/>
                </a:solidFill>
                <a:latin typeface="Onest"/>
              </a:rPr>
              <a:t>Армия</a:t>
            </a:r>
          </a:p>
        </p:txBody>
      </p:sp>
      <p:sp>
        <p:nvSpPr>
          <p:cNvPr id="27" name="text27"/>
          <p:cNvSpPr>
            <a:spLocks noChangeArrowheads="1"/>
          </p:cNvSpPr>
          <p:nvPr/>
        </p:nvSpPr>
        <p:spPr>
          <a:xfrm>
            <a:off x="965200" y="4081463"/>
            <a:ext cx="498395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3B2A18"/>
                </a:solidFill>
                <a:latin typeface="Onest"/>
              </a:rPr>
              <a:t>1711</a:t>
            </a:r>
          </a:p>
        </p:txBody>
      </p:sp>
      <p:sp>
        <p:nvSpPr>
          <p:cNvPr id="28" name="text28"/>
          <p:cNvSpPr>
            <a:spLocks noChangeArrowheads="1"/>
          </p:cNvSpPr>
          <p:nvPr/>
        </p:nvSpPr>
        <p:spPr>
          <a:xfrm>
            <a:off x="5437624" y="4081463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3B2A18"/>
                </a:solidFill>
                <a:latin typeface="Onest"/>
              </a:rPr>
              <a:t>Учреждение Сената</a:t>
            </a:r>
          </a:p>
        </p:txBody>
      </p:sp>
      <p:sp>
        <p:nvSpPr>
          <p:cNvPr id="29" name="text29"/>
          <p:cNvSpPr>
            <a:spLocks noChangeArrowheads="1"/>
          </p:cNvSpPr>
          <p:nvPr/>
        </p:nvSpPr>
        <p:spPr>
          <a:xfrm>
            <a:off x="8393946" y="4081463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3B2A18"/>
                </a:solidFill>
                <a:latin typeface="Onest"/>
              </a:rPr>
              <a:t>Управление</a:t>
            </a:r>
          </a:p>
        </p:txBody>
      </p:sp>
      <p:sp>
        <p:nvSpPr>
          <p:cNvPr id="30" name="text30"/>
          <p:cNvSpPr>
            <a:spLocks noChangeArrowheads="1"/>
          </p:cNvSpPr>
          <p:nvPr/>
        </p:nvSpPr>
        <p:spPr>
          <a:xfrm>
            <a:off x="965200" y="4652963"/>
            <a:ext cx="498395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3B2A18"/>
                </a:solidFill>
                <a:latin typeface="Onest"/>
              </a:rPr>
              <a:t>1718–1721</a:t>
            </a:r>
          </a:p>
        </p:txBody>
      </p:sp>
      <p:sp>
        <p:nvSpPr>
          <p:cNvPr id="31" name="text31"/>
          <p:cNvSpPr>
            <a:spLocks noChangeArrowheads="1"/>
          </p:cNvSpPr>
          <p:nvPr/>
        </p:nvSpPr>
        <p:spPr>
          <a:xfrm>
            <a:off x="5437624" y="4652963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3B2A18"/>
                </a:solidFill>
                <a:latin typeface="Onest"/>
              </a:rPr>
              <a:t>Создание коллегий</a:t>
            </a:r>
          </a:p>
        </p:txBody>
      </p:sp>
      <p:sp>
        <p:nvSpPr>
          <p:cNvPr id="32" name="text32"/>
          <p:cNvSpPr>
            <a:spLocks noChangeArrowheads="1"/>
          </p:cNvSpPr>
          <p:nvPr/>
        </p:nvSpPr>
        <p:spPr>
          <a:xfrm>
            <a:off x="8393946" y="4652963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3B2A18"/>
                </a:solidFill>
                <a:latin typeface="Onest"/>
              </a:rPr>
              <a:t>Управление</a:t>
            </a:r>
          </a:p>
        </p:txBody>
      </p:sp>
      <p:sp>
        <p:nvSpPr>
          <p:cNvPr id="33" name="text33"/>
          <p:cNvSpPr>
            <a:spLocks noChangeArrowheads="1"/>
          </p:cNvSpPr>
          <p:nvPr/>
        </p:nvSpPr>
        <p:spPr>
          <a:xfrm>
            <a:off x="965200" y="5345113"/>
            <a:ext cx="498395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3B2A18"/>
                </a:solidFill>
                <a:latin typeface="Onest"/>
              </a:rPr>
              <a:t>1720</a:t>
            </a:r>
          </a:p>
        </p:txBody>
      </p:sp>
      <p:sp>
        <p:nvSpPr>
          <p:cNvPr id="34" name="text34"/>
          <p:cNvSpPr>
            <a:spLocks noChangeArrowheads="1"/>
          </p:cNvSpPr>
          <p:nvPr/>
        </p:nvSpPr>
        <p:spPr>
          <a:xfrm>
            <a:off x="5682456" y="5224463"/>
            <a:ext cx="2600722" cy="495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900"/>
              </a:lnSpc>
            </a:pPr>
            <a:r>
              <a:rPr lang="ru-RU" sz="1500">
                <a:solidFill>
                  <a:srgbClr val="3B2A18"/>
                </a:solidFill>
                <a:latin typeface="Onest"/>
              </a:rPr>
              <a:t>Генеральный регламент, Гренгам</a:t>
            </a:r>
          </a:p>
        </p:txBody>
      </p:sp>
      <p:sp>
        <p:nvSpPr>
          <p:cNvPr id="35" name="text35"/>
          <p:cNvSpPr>
            <a:spLocks noChangeArrowheads="1"/>
          </p:cNvSpPr>
          <p:nvPr/>
        </p:nvSpPr>
        <p:spPr>
          <a:xfrm>
            <a:off x="8393946" y="5345113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3B2A18"/>
                </a:solidFill>
                <a:latin typeface="Onest"/>
              </a:rPr>
              <a:t>Управление / война</a:t>
            </a:r>
          </a:p>
        </p:txBody>
      </p:sp>
      <p:sp>
        <p:nvSpPr>
          <p:cNvPr id="36" name="text36"/>
          <p:cNvSpPr>
            <a:spLocks noChangeArrowheads="1"/>
          </p:cNvSpPr>
          <p:nvPr/>
        </p:nvSpPr>
        <p:spPr>
          <a:xfrm>
            <a:off x="965200" y="6157913"/>
            <a:ext cx="498395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3B2A18"/>
                </a:solidFill>
                <a:latin typeface="Onest"/>
              </a:rPr>
              <a:t>1721</a:t>
            </a:r>
          </a:p>
        </p:txBody>
      </p:sp>
      <p:sp>
        <p:nvSpPr>
          <p:cNvPr id="37" name="text37"/>
          <p:cNvSpPr>
            <a:spLocks noChangeArrowheads="1"/>
          </p:cNvSpPr>
          <p:nvPr/>
        </p:nvSpPr>
        <p:spPr>
          <a:xfrm>
            <a:off x="5682456" y="6037263"/>
            <a:ext cx="2600722" cy="495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900"/>
              </a:lnSpc>
            </a:pPr>
            <a:r>
              <a:rPr lang="ru-RU" sz="1500">
                <a:solidFill>
                  <a:srgbClr val="3B2A18"/>
                </a:solidFill>
                <a:latin typeface="Onest"/>
              </a:rPr>
              <a:t>Ништадтский мир, Синод, титул императора</a:t>
            </a:r>
          </a:p>
        </p:txBody>
      </p:sp>
      <p:sp>
        <p:nvSpPr>
          <p:cNvPr id="38" name="text38"/>
          <p:cNvSpPr>
            <a:spLocks noChangeArrowheads="1"/>
          </p:cNvSpPr>
          <p:nvPr/>
        </p:nvSpPr>
        <p:spPr>
          <a:xfrm>
            <a:off x="8393946" y="6157913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3B2A18"/>
                </a:solidFill>
                <a:latin typeface="Onest"/>
              </a:rPr>
              <a:t>Война / церковь</a:t>
            </a:r>
          </a:p>
        </p:txBody>
      </p:sp>
      <p:sp>
        <p:nvSpPr>
          <p:cNvPr id="39" name="text39"/>
          <p:cNvSpPr>
            <a:spLocks noChangeArrowheads="1"/>
          </p:cNvSpPr>
          <p:nvPr/>
        </p:nvSpPr>
        <p:spPr>
          <a:xfrm>
            <a:off x="127000" y="647065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A69780"/>
                </a:solidFill>
                <a:latin typeface="Onest"/>
              </a:rPr>
              <a:t>Составлено по актам эпохи и трудам историков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3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952500" y="2599035"/>
            <a:ext cx="3657600" cy="666750"/>
          </a:xfrm>
          <a:prstGeom prst="roundRect">
            <a:avLst>
              <a:gd name="adj" fmla="val 2857"/>
            </a:avLst>
          </a:prstGeom>
          <a:solidFill>
            <a:srgbClr val="F7EFD9"/>
          </a:solidFill>
          <a:ln w="6350" cap="flat">
            <a:solidFill>
              <a:srgbClr val="D0C2A9"/>
            </a:solidFill>
          </a:ln>
        </p:spPr>
      </p:sp>
      <p:sp>
        <p:nvSpPr>
          <p:cNvPr id="4" name="card4"/>
          <p:cNvSpPr/>
          <p:nvPr/>
        </p:nvSpPr>
        <p:spPr>
          <a:xfrm>
            <a:off x="952500" y="3405485"/>
            <a:ext cx="3657600" cy="666750"/>
          </a:xfrm>
          <a:prstGeom prst="roundRect">
            <a:avLst>
              <a:gd name="adj" fmla="val 2857"/>
            </a:avLst>
          </a:prstGeom>
          <a:solidFill>
            <a:srgbClr val="F7EFD9"/>
          </a:solidFill>
          <a:ln w="6350" cap="flat">
            <a:solidFill>
              <a:srgbClr val="D0C2A9"/>
            </a:solidFill>
          </a:ln>
        </p:spPr>
      </p:sp>
      <p:sp>
        <p:nvSpPr>
          <p:cNvPr id="5" name="card5"/>
          <p:cNvSpPr/>
          <p:nvPr/>
        </p:nvSpPr>
        <p:spPr>
          <a:xfrm>
            <a:off x="952500" y="4211935"/>
            <a:ext cx="3657600" cy="666750"/>
          </a:xfrm>
          <a:prstGeom prst="roundRect">
            <a:avLst>
              <a:gd name="adj" fmla="val 2857"/>
            </a:avLst>
          </a:prstGeom>
          <a:solidFill>
            <a:srgbClr val="F7EFD9"/>
          </a:solidFill>
          <a:ln w="6350" cap="flat">
            <a:solidFill>
              <a:srgbClr val="D0C2A9"/>
            </a:solidFill>
          </a:ln>
        </p:spPr>
      </p:sp>
      <p:sp>
        <p:nvSpPr>
          <p:cNvPr id="6" name="card6"/>
          <p:cNvSpPr/>
          <p:nvPr/>
        </p:nvSpPr>
        <p:spPr>
          <a:xfrm>
            <a:off x="5143500" y="2786360"/>
            <a:ext cx="1905000" cy="1905000"/>
          </a:xfrm>
          <a:prstGeom prst="roundRect">
            <a:avLst>
              <a:gd name="adj" fmla="val 50000"/>
            </a:avLst>
          </a:prstGeom>
          <a:solidFill>
            <a:srgbClr val="7A5230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7581900" y="3002260"/>
            <a:ext cx="3657600" cy="666750"/>
          </a:xfrm>
          <a:prstGeom prst="roundRect">
            <a:avLst>
              <a:gd name="adj" fmla="val 2857"/>
            </a:avLst>
          </a:prstGeom>
          <a:solidFill>
            <a:srgbClr val="F7EFD9"/>
          </a:solidFill>
          <a:ln w="6350" cap="flat">
            <a:solidFill>
              <a:srgbClr val="D0C2A9"/>
            </a:solidFill>
          </a:ln>
        </p:spPr>
      </p:sp>
      <p:sp>
        <p:nvSpPr>
          <p:cNvPr id="8" name="card8"/>
          <p:cNvSpPr/>
          <p:nvPr/>
        </p:nvSpPr>
        <p:spPr>
          <a:xfrm>
            <a:off x="7581900" y="3808710"/>
            <a:ext cx="3657600" cy="666750"/>
          </a:xfrm>
          <a:prstGeom prst="roundRect">
            <a:avLst>
              <a:gd name="adj" fmla="val 2857"/>
            </a:avLst>
          </a:prstGeom>
          <a:solidFill>
            <a:srgbClr val="F7EFD9"/>
          </a:solidFill>
          <a:ln w="6350" cap="flat">
            <a:solidFill>
              <a:srgbClr val="D0C2A9"/>
            </a:solidFill>
          </a:ln>
        </p:spPr>
      </p:sp>
      <p:sp>
        <p:nvSpPr>
          <p:cNvPr id="9" name="card9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8BAA1"/>
            </a:solidFill>
          </a:ln>
        </p:spPr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308100" y="685800"/>
            <a:ext cx="2925266" cy="1174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25"/>
              </a:lnSpc>
            </a:pPr>
            <a:r>
              <a:rPr lang="ru-RU" sz="750" b="1" cap="all" spc="180">
                <a:solidFill>
                  <a:srgbClr val="7A5230"/>
                </a:solidFill>
                <a:latin typeface="Onest"/>
              </a:rPr>
              <a:t>Направления преобразований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952500" y="746125"/>
            <a:ext cx="10922000" cy="42608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255"/>
              </a:lnSpc>
            </a:pPr>
            <a:r>
              <a:rPr lang="ru-RU" sz="3100" b="1" spc="-30">
                <a:solidFill>
                  <a:srgbClr val="3B2A18"/>
                </a:solidFill>
                <a:latin typeface="PT Serif"/>
              </a:rPr>
              <a:t>Пять блоков реформ Петра I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501650" y="2745085"/>
            <a:ext cx="3924300" cy="203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500"/>
              </a:lnSpc>
            </a:pPr>
            <a:r>
              <a:rPr lang="ru-RU" sz="1250" b="1">
                <a:solidFill>
                  <a:srgbClr val="3B2A18"/>
                </a:solidFill>
                <a:latin typeface="PT Serif"/>
              </a:rPr>
              <a:t>Государственное управление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501650" y="2980035"/>
            <a:ext cx="3924300" cy="1498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080"/>
              </a:lnSpc>
            </a:pPr>
            <a:r>
              <a:rPr lang="ru-RU" sz="900">
                <a:solidFill>
                  <a:srgbClr val="A69780"/>
                </a:solidFill>
                <a:latin typeface="Onest"/>
              </a:rPr>
              <a:t>Сенат, коллегии, Табель о рангах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501650" y="3551535"/>
            <a:ext cx="3924300" cy="203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500"/>
              </a:lnSpc>
            </a:pPr>
            <a:r>
              <a:rPr lang="ru-RU" sz="1250" b="1">
                <a:solidFill>
                  <a:srgbClr val="3B2A18"/>
                </a:solidFill>
                <a:latin typeface="PT Serif"/>
              </a:rPr>
              <a:t>Армия и флот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501650" y="3786485"/>
            <a:ext cx="3924300" cy="1498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080"/>
              </a:lnSpc>
            </a:pPr>
            <a:r>
              <a:rPr lang="ru-RU" sz="900">
                <a:solidFill>
                  <a:srgbClr val="A69780"/>
                </a:solidFill>
                <a:latin typeface="Onest"/>
              </a:rPr>
              <a:t>Рекрутчина, Гангут и Гренгам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501650" y="4357985"/>
            <a:ext cx="3924300" cy="203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500"/>
              </a:lnSpc>
            </a:pPr>
            <a:r>
              <a:rPr lang="ru-RU" sz="1250" b="1">
                <a:solidFill>
                  <a:srgbClr val="3B2A18"/>
                </a:solidFill>
                <a:latin typeface="PT Serif"/>
              </a:rPr>
              <a:t>Экономика и промышленность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501650" y="4592935"/>
            <a:ext cx="3924300" cy="1498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080"/>
              </a:lnSpc>
            </a:pPr>
            <a:r>
              <a:rPr lang="ru-RU" sz="900">
                <a:solidFill>
                  <a:srgbClr val="A69780"/>
                </a:solidFill>
                <a:latin typeface="Onest"/>
              </a:rPr>
              <a:t>Мануфактуры, протекционизм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5753271" y="3387130"/>
            <a:ext cx="685459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020"/>
              </a:lnSpc>
            </a:pPr>
            <a:r>
              <a:rPr lang="ru-RU" sz="850" b="1" cap="all" spc="119">
                <a:solidFill>
                  <a:srgbClr val="F4EBD6"/>
                </a:solidFill>
                <a:latin typeface="Onest"/>
              </a:rPr>
              <a:t>центр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5321300" y="3545880"/>
            <a:ext cx="1549400" cy="51931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995"/>
              </a:lnSpc>
            </a:pPr>
            <a:r>
              <a:rPr lang="ru-RU" sz="1900" b="1">
                <a:solidFill>
                  <a:srgbClr val="F4EBD6"/>
                </a:solidFill>
                <a:latin typeface="PT Serif"/>
              </a:rPr>
              <a:t>Реформы Петра I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7766050" y="3148310"/>
            <a:ext cx="3924300" cy="203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00"/>
              </a:lnSpc>
            </a:pPr>
            <a:r>
              <a:rPr lang="ru-RU" sz="1250" b="1">
                <a:solidFill>
                  <a:srgbClr val="3B2A18"/>
                </a:solidFill>
                <a:latin typeface="PT Serif"/>
              </a:rPr>
              <a:t>Церковь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7766050" y="3383260"/>
            <a:ext cx="3924300" cy="1498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80"/>
              </a:lnSpc>
            </a:pPr>
            <a:r>
              <a:rPr lang="ru-RU" sz="900">
                <a:solidFill>
                  <a:srgbClr val="A69780"/>
                </a:solidFill>
                <a:latin typeface="Onest"/>
              </a:rPr>
              <a:t>Синод, Духовный регламент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7766050" y="3954760"/>
            <a:ext cx="3924300" cy="203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00"/>
              </a:lnSpc>
            </a:pPr>
            <a:r>
              <a:rPr lang="ru-RU" sz="1250" b="1">
                <a:solidFill>
                  <a:srgbClr val="3B2A18"/>
                </a:solidFill>
                <a:latin typeface="PT Serif"/>
              </a:rPr>
              <a:t>Просвещение и быт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7766050" y="4189710"/>
            <a:ext cx="3924300" cy="1498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80"/>
              </a:lnSpc>
            </a:pPr>
            <a:r>
              <a:rPr lang="ru-RU" sz="900">
                <a:solidFill>
                  <a:srgbClr val="A69780"/>
                </a:solidFill>
                <a:latin typeface="Onest"/>
              </a:rPr>
              <a:t>Школы, шрифт, ассамблеи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3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F7EFD9"/>
          </a:solidFill>
          <a:ln w="6350" cap="flat">
            <a:solidFill>
              <a:srgbClr val="D0C2A9"/>
            </a:solidFill>
          </a:ln>
        </p:spPr>
      </p:sp>
      <p:sp>
        <p:nvSpPr>
          <p:cNvPr id="4" name="card4"/>
          <p:cNvSpPr/>
          <p:nvPr/>
        </p:nvSpPr>
        <p:spPr>
          <a:xfrm>
            <a:off x="768350" y="704850"/>
            <a:ext cx="811411" cy="330200"/>
          </a:xfrm>
          <a:prstGeom prst="roundRect">
            <a:avLst>
              <a:gd name="adj" fmla="val 50000"/>
            </a:avLst>
          </a:prstGeom>
          <a:solidFill>
            <a:srgbClr val="EFE3C8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3B2A18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6731000" y="698500"/>
            <a:ext cx="883047" cy="330200"/>
          </a:xfrm>
          <a:prstGeom prst="roundRect">
            <a:avLst>
              <a:gd name="adj" fmla="val 50000"/>
            </a:avLst>
          </a:prstGeom>
          <a:solidFill>
            <a:srgbClr val="7A5230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5791200" y="3124200"/>
            <a:ext cx="609600" cy="609600"/>
          </a:xfrm>
          <a:prstGeom prst="roundRect">
            <a:avLst>
              <a:gd name="adj" fmla="val 50000"/>
            </a:avLst>
          </a:prstGeom>
          <a:solidFill>
            <a:srgbClr val="EFE3C8"/>
          </a:solidFill>
          <a:ln>
            <a:noFill/>
          </a:ln>
          <a:effectLst>
            <a:outerShdw blurRad="203200" dist="50800" dir="5400000" rotWithShape="0">
              <a:srgbClr val="000000">
                <a:alpha val="25098"/>
              </a:srgbClr>
            </a:outerShdw>
          </a:effectLst>
        </p:spPr>
      </p:sp>
      <p:sp>
        <p:nvSpPr>
          <p:cNvPr id="8" name="card8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8BAA1"/>
            </a:solidFill>
          </a:ln>
        </p:spPr>
      </p:sp>
      <p:pic>
        <p:nvPicPr>
          <p:cNvPr id="9" name="pic9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88050" y="3333750"/>
            <a:ext cx="215900" cy="190500"/>
          </a:xfrm>
          <a:prstGeom prst="rect">
            <a:avLst/>
          </a:prstGeom>
        </p:spPr>
      </p:pic>
      <p:sp>
        <p:nvSpPr>
          <p:cNvPr id="10" name="text10"/>
          <p:cNvSpPr>
            <a:spLocks noChangeArrowheads="1"/>
          </p:cNvSpPr>
          <p:nvPr/>
        </p:nvSpPr>
        <p:spPr>
          <a:xfrm>
            <a:off x="946150" y="790575"/>
            <a:ext cx="745371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7B6A55"/>
                </a:solidFill>
                <a:latin typeface="Onest"/>
              </a:rPr>
              <a:t>Было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768350" y="1282700"/>
            <a:ext cx="4711700" cy="711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750"/>
              </a:lnSpc>
            </a:pPr>
            <a:r>
              <a:rPr lang="ru-RU" sz="2500" b="1" spc="-49">
                <a:solidFill>
                  <a:srgbClr val="7B6A55"/>
                </a:solidFill>
                <a:latin typeface="Onest"/>
              </a:rPr>
              <a:t>Приказы, Боярская дума, патриаршество, войско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768350" y="2313940"/>
            <a:ext cx="262037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7B6A55"/>
                </a:solidFill>
                <a:latin typeface="Onest"/>
              </a:rPr>
              <a:t>—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55787" y="2317750"/>
            <a:ext cx="3040856" cy="260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7B6A55"/>
                </a:solidFill>
                <a:latin typeface="Onest"/>
              </a:rPr>
              <a:t>Приказная система управления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768350" y="2778681"/>
            <a:ext cx="262037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7B6A55"/>
                </a:solidFill>
                <a:latin typeface="Onest"/>
              </a:rPr>
              <a:t>—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055787" y="2782491"/>
            <a:ext cx="3193375" cy="260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7B6A55"/>
                </a:solidFill>
                <a:latin typeface="Onest"/>
              </a:rPr>
              <a:t>Боярская дума как высший орган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768350" y="3243421"/>
            <a:ext cx="262037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7B6A55"/>
                </a:solidFill>
                <a:latin typeface="Onest"/>
              </a:rPr>
              <a:t>—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055787" y="3247231"/>
            <a:ext cx="3106817" cy="260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7B6A55"/>
                </a:solidFill>
                <a:latin typeface="Onest"/>
              </a:rPr>
              <a:t>Патриаршество во главе церкви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768350" y="3708162"/>
            <a:ext cx="262037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7B6A55"/>
                </a:solidFill>
                <a:latin typeface="Onest"/>
              </a:rPr>
              <a:t>—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1055787" y="3711972"/>
            <a:ext cx="4161929" cy="260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7B6A55"/>
                </a:solidFill>
                <a:latin typeface="Onest"/>
              </a:rPr>
              <a:t>Поместное войско, старая столица, царство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908800" y="784225"/>
            <a:ext cx="817007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EFE3C8"/>
                </a:solidFill>
                <a:latin typeface="Onest"/>
              </a:rPr>
              <a:t>Стало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731000" y="1276350"/>
            <a:ext cx="4724400" cy="711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750"/>
              </a:lnSpc>
            </a:pPr>
            <a:r>
              <a:rPr lang="ru-RU" sz="2500" b="1" spc="-49">
                <a:solidFill>
                  <a:srgbClr val="EFE3C8"/>
                </a:solidFill>
                <a:latin typeface="Onest"/>
              </a:rPr>
              <a:t>Коллегии, Сенат, Синод, армия и флот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6731000" y="2307590"/>
            <a:ext cx="224830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7A5230"/>
                </a:solidFill>
                <a:latin typeface="Onest"/>
              </a:rPr>
              <a:t>+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6981230" y="2311400"/>
            <a:ext cx="5066308" cy="260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FFFFFF"/>
                </a:solidFill>
                <a:latin typeface="Onest"/>
              </a:rPr>
              <a:t>Коллегии — центральные органы управления (1718–1721)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6731000" y="2772331"/>
            <a:ext cx="224830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7A5230"/>
                </a:solidFill>
                <a:latin typeface="Onest"/>
              </a:rPr>
              <a:t>+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6981230" y="2776141"/>
            <a:ext cx="4295775" cy="260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FFFFFF"/>
                </a:solidFill>
                <a:latin typeface="Onest"/>
              </a:rPr>
              <a:t>Сенат — высший государственный орган (1711)</a:t>
            </a:r>
          </a:p>
        </p:txBody>
      </p:sp>
      <p:sp>
        <p:nvSpPr>
          <p:cNvPr id="26" name="text26"/>
          <p:cNvSpPr>
            <a:spLocks noChangeArrowheads="1"/>
          </p:cNvSpPr>
          <p:nvPr/>
        </p:nvSpPr>
        <p:spPr>
          <a:xfrm>
            <a:off x="6731000" y="3237071"/>
            <a:ext cx="224830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7A5230"/>
                </a:solidFill>
                <a:latin typeface="Onest"/>
              </a:rPr>
              <a:t>+</a:t>
            </a:r>
          </a:p>
        </p:txBody>
      </p:sp>
      <p:sp>
        <p:nvSpPr>
          <p:cNvPr id="27" name="text27"/>
          <p:cNvSpPr>
            <a:spLocks noChangeArrowheads="1"/>
          </p:cNvSpPr>
          <p:nvPr/>
        </p:nvSpPr>
        <p:spPr>
          <a:xfrm>
            <a:off x="6981230" y="3240881"/>
            <a:ext cx="4979988" cy="260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FFFFFF"/>
                </a:solidFill>
                <a:latin typeface="Onest"/>
              </a:rPr>
              <a:t>Синод — государственное управление церковью (1721)</a:t>
            </a:r>
          </a:p>
        </p:txBody>
      </p:sp>
      <p:sp>
        <p:nvSpPr>
          <p:cNvPr id="28" name="text28"/>
          <p:cNvSpPr>
            <a:spLocks noChangeArrowheads="1"/>
          </p:cNvSpPr>
          <p:nvPr/>
        </p:nvSpPr>
        <p:spPr>
          <a:xfrm>
            <a:off x="6731000" y="3701812"/>
            <a:ext cx="224830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7A5230"/>
                </a:solidFill>
                <a:latin typeface="Onest"/>
              </a:rPr>
              <a:t>+</a:t>
            </a:r>
          </a:p>
        </p:txBody>
      </p:sp>
      <p:sp>
        <p:nvSpPr>
          <p:cNvPr id="29" name="text29"/>
          <p:cNvSpPr>
            <a:spLocks noChangeArrowheads="1"/>
          </p:cNvSpPr>
          <p:nvPr/>
        </p:nvSpPr>
        <p:spPr>
          <a:xfrm>
            <a:off x="6981230" y="3705622"/>
            <a:ext cx="4474170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FFFFFF"/>
                </a:solidFill>
                <a:latin typeface="Onest"/>
              </a:rPr>
              <a:t>Регулярная армия и флот с 1705; Петербург 1703; империя 1721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3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8BAA1"/>
            </a:solidFill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1117600" y="1319907"/>
            <a:ext cx="1589484" cy="1174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25"/>
              </a:lnSpc>
            </a:pPr>
            <a:r>
              <a:rPr lang="ru-RU" sz="750" b="1" cap="all" spc="180">
                <a:solidFill>
                  <a:srgbClr val="7A5230"/>
                </a:solidFill>
                <a:latin typeface="Onest"/>
              </a:rPr>
              <a:t>Историография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1494532"/>
            <a:ext cx="10693400" cy="97274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780"/>
              </a:lnSpc>
            </a:pPr>
            <a:r>
              <a:rPr lang="ru-RU" sz="3600" b="1" spc="-35">
                <a:solidFill>
                  <a:srgbClr val="3B2A18"/>
                </a:solidFill>
                <a:latin typeface="PT Serif"/>
              </a:rPr>
              <a:t>Спор в историографии: апологетика против критики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3114973"/>
            <a:ext cx="5702300" cy="27559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70"/>
              </a:lnSpc>
            </a:pPr>
            <a:r>
              <a:rPr lang="ru-RU" sz="1800" b="1">
                <a:solidFill>
                  <a:srgbClr val="3B2A18"/>
                </a:solidFill>
                <a:latin typeface="Onest"/>
              </a:rPr>
              <a:t>С. М. Соловьёв: апологетическая линия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3559423"/>
            <a:ext cx="5092700" cy="115054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40"/>
              </a:lnSpc>
            </a:pPr>
            <a:r>
              <a:rPr lang="ru-RU" sz="1400">
                <a:solidFill>
                  <a:srgbClr val="7B6A55"/>
                </a:solidFill>
                <a:latin typeface="Onest"/>
              </a:rPr>
              <a:t>Реформы закономерны и подготовлены всем ходом русской истории. Они вызваны внешней необходимостью — задачами обороны и выхода к морю. Пётр лишь завершил то, к чему страна шла веками.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6362700" y="3114973"/>
            <a:ext cx="5702300" cy="27559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70"/>
              </a:lnSpc>
            </a:pPr>
            <a:r>
              <a:rPr lang="ru-RU" sz="1800" b="1">
                <a:solidFill>
                  <a:srgbClr val="3B2A18"/>
                </a:solidFill>
                <a:latin typeface="Onest"/>
              </a:rPr>
              <a:t>В. О. Ключевский: критическая линия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6362700" y="3559423"/>
            <a:ext cx="5092700" cy="115054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40"/>
              </a:lnSpc>
            </a:pPr>
            <a:r>
              <a:rPr lang="ru-RU" sz="1400">
                <a:solidFill>
                  <a:srgbClr val="7B6A55"/>
                </a:solidFill>
                <a:latin typeface="Onest"/>
              </a:rPr>
              <a:t>Реформы навязаны сверху и разрывают традицию. Заимствованное и своё смешаны механически. Цена преобразований для общества высока, а их итоги противоречивы.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5106194"/>
            <a:ext cx="7645400" cy="4318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300">
                <a:solidFill>
                  <a:srgbClr val="7B6A55"/>
                </a:solidFill>
                <a:latin typeface="Onest"/>
              </a:rPr>
              <a:t>Современные оценки: Н. И. Павленко — целенаправленный курс; Е. В. Анисимов — противоречивость эпохи.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3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8BAA1"/>
            </a:solidFill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1308100" y="1097062"/>
            <a:ext cx="1276231" cy="1174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25"/>
              </a:lnSpc>
            </a:pPr>
            <a:r>
              <a:rPr lang="ru-RU" sz="750" b="1" cap="all" spc="180">
                <a:solidFill>
                  <a:srgbClr val="7A5230"/>
                </a:solidFill>
                <a:latin typeface="Onest"/>
              </a:rPr>
              <a:t>Заключение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952500" y="1379637"/>
            <a:ext cx="10922000" cy="38989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970"/>
              </a:lnSpc>
            </a:pPr>
            <a:r>
              <a:rPr lang="ru-RU" sz="2700" b="1">
                <a:solidFill>
                  <a:srgbClr val="7B6A55"/>
                </a:solidFill>
                <a:latin typeface="PT Serif"/>
              </a:rPr>
              <a:t>Выводы и литература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952500" y="2328912"/>
            <a:ext cx="5655667" cy="4927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90"/>
              </a:lnSpc>
            </a:pPr>
            <a:r>
              <a:rPr lang="ru-RU" sz="1050">
                <a:solidFill>
                  <a:srgbClr val="7B6A55"/>
                </a:solidFill>
                <a:latin typeface="Onest"/>
              </a:rPr>
              <a:t>1. Преобразования Петра I затронули все стороны жизни государства — управление, армию и флот, экономику, церковь, просвещение и быт.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952500" y="2885132"/>
            <a:ext cx="5655667" cy="4927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90"/>
              </a:lnSpc>
            </a:pPr>
            <a:r>
              <a:rPr lang="ru-RU" sz="1050">
                <a:solidFill>
                  <a:srgbClr val="7B6A55"/>
                </a:solidFill>
                <a:latin typeface="Onest"/>
              </a:rPr>
              <a:t>2. Содержание реформ восстанавливается по законодательным актам 1720–1722 гг.: Генеральному регламенту, Духовному регламенту, Табели о рангах.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952500" y="3441353"/>
            <a:ext cx="5655667" cy="4927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90"/>
              </a:lnSpc>
            </a:pPr>
            <a:r>
              <a:rPr lang="ru-RU" sz="1050">
                <a:solidFill>
                  <a:srgbClr val="7B6A55"/>
                </a:solidFill>
                <a:latin typeface="Onest"/>
              </a:rPr>
              <a:t>3. Оценки историков расходятся: от признания необходимости преобразований до критики их методов и цены.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952500" y="3997563"/>
            <a:ext cx="6265267" cy="25273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90"/>
              </a:lnSpc>
            </a:pPr>
            <a:r>
              <a:rPr lang="ru-RU" sz="1050">
                <a:solidFill>
                  <a:srgbClr val="7B6A55"/>
                </a:solidFill>
                <a:latin typeface="Onest"/>
              </a:rPr>
              <a:t>4. Соловьёв С. М. История России с древнейших времён.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952500" y="4313773"/>
            <a:ext cx="6265267" cy="25273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90"/>
              </a:lnSpc>
            </a:pPr>
            <a:r>
              <a:rPr lang="ru-RU" sz="1050">
                <a:solidFill>
                  <a:srgbClr val="7B6A55"/>
                </a:solidFill>
                <a:latin typeface="Onest"/>
              </a:rPr>
              <a:t>5. Ключевский В. О. Курс русской истории.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952500" y="4629983"/>
            <a:ext cx="6265267" cy="25273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90"/>
              </a:lnSpc>
            </a:pPr>
            <a:r>
              <a:rPr lang="ru-RU" sz="1050">
                <a:solidFill>
                  <a:srgbClr val="7B6A55"/>
                </a:solidFill>
                <a:latin typeface="Onest"/>
              </a:rPr>
              <a:t>6. Павленко Н. И. Пётр Великий.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952500" y="4946194"/>
            <a:ext cx="6265267" cy="25273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90"/>
              </a:lnSpc>
            </a:pPr>
            <a:r>
              <a:rPr lang="ru-RU" sz="1050">
                <a:solidFill>
                  <a:srgbClr val="7B6A55"/>
                </a:solidFill>
                <a:latin typeface="Onest"/>
              </a:rPr>
              <a:t>7. Анисимов Е. В. Время петровских реформ.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952500" y="5262414"/>
            <a:ext cx="5655667" cy="4927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90"/>
              </a:lnSpc>
            </a:pPr>
            <a:r>
              <a:rPr lang="ru-RU" sz="1050">
                <a:solidFill>
                  <a:srgbClr val="7B6A55"/>
                </a:solidFill>
                <a:latin typeface="Onest"/>
              </a:rPr>
              <a:t>8. Генеральный регламент, Духовный регламент, Табель о рангах — опубликованные законодательные акты эпохи.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7605117" y="2329220"/>
            <a:ext cx="4142284" cy="23939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785"/>
              </a:lnSpc>
            </a:pPr>
            <a:r>
              <a:rPr lang="ru-RU" sz="1050" b="1">
                <a:solidFill>
                  <a:srgbClr val="7A5230"/>
                </a:solidFill>
                <a:latin typeface="Onest"/>
              </a:rPr>
              <a:t>Автор:</a:t>
            </a:r>
            <a:r>
              <a:rPr lang="ru-RU" sz="1050">
                <a:solidFill>
                  <a:srgbClr val="7B6A55"/>
                </a:solidFill>
                <a:latin typeface="Onest"/>
              </a:rPr>
              <a:t> Иван Ковалёв, студент 1 курса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7605117" y="2670175"/>
            <a:ext cx="3532684" cy="46593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784"/>
              </a:lnSpc>
            </a:pPr>
            <a:r>
              <a:rPr lang="ru-RU" sz="1050" b="1">
                <a:solidFill>
                  <a:srgbClr val="7A5230"/>
                </a:solidFill>
                <a:latin typeface="Onest"/>
              </a:rPr>
              <a:t>Полный текст реферата:</a:t>
            </a:r>
            <a:r>
              <a:rPr lang="ru-RU" sz="1050">
                <a:solidFill>
                  <a:srgbClr val="7B6A55"/>
                </a:solidFill>
                <a:latin typeface="Onest"/>
              </a:rPr>
              <a:t> сдан на кафедру истории, 2026 год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Слайда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Преобразования Петра I: содержание и оценки в историографии</dc:title>
  <dc:creator>Слайда</dc:creator>
</cp:coreProperties>
</file>