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Добрый день. Сегодня мы поговорим об основах морали — тех принципах и нормах, которые направляют поведение человека в обществе.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Перед нами план нашей сегодняшней встречи. Мы начнём с основ: разберёмся, что такое мораль и зачем она нужна обществу. Затем перейдём к её принципам и нормам, а также сравним мораль с правом — как они похожи и чем различаются. После этого на конкретных примерах посмотрим, как работает моральный выбор. В завершение подведём итоги и укажем источники, которые помогут углубить тему. Итак, поехали!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Мораль — это не просто свод правил, а важнейший механизм регулирования отношений в обществе. Она выполняет четыре ключевые функции. Регулятивная функция задаёт ориентиры поведения, воспитательная — формирует личность. Познавательная помогает нам понимать, что такое хорошо и что такое плохо, а оценочная позволяет давать нравственную оценку поступкам. Вместе они создают основу нашего социального взаимодействия.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рассмотрим основные принципы и нормы морали. Ключевые принципы — гуманизм, справедливость и милосердие. Они лежат в основе нашего отношения к другим людям. Нормы же, такие как «не убий», «не укради», «не лги», являются конкретными правилами, направленными на защиту личности и общества. Эти нормы мы впитываем с детства, и они помогают нам жить в гармонии. Обратите внимание на фотографию — рукопожатие символизирует доверие и уважение, которые строятся на моральных принципах.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сравним мораль и право. У них много общего: обе системы нормативны, регулируют поведение и дают оценку поступкам. Но есть и ключевые различия. Мораль рождается в обществе, её санкции — это общественное мнение. Право же создаётся государством и защищается принудительной силой закона. Понимание этих различий помогает увидеть, как моральные нормы могут становиться правовыми или наоборот.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рассмотрим конкретный пример морального выбора. Вот ситуация: вы опаздываете на важную встречу, но видите, что человеку нужна помощь. Что вы сделаете? Этот выбор не имеет правильного ответа с точки зрения выгоды, но мораль подсказывает: долг помощи и совесть говорят остановиться. Именно такие моменты формируют нашу нравственность. На следующем слайде мы подведём итоги.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Подводя итог, можно сказать, что мораль — это фундамент, на котором держится любое общество. Без общих представлений о добре и зле мы не смогли бы договариваться и сосуществовать. Поэтому так важно помнить о моральных принципах в повседневной жизни.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На этом слайде представлены основные источники, которые легли в основу нашего доклада. Это классические труды Аристотеля и Канта, современные учебники по этике, а также словари и энциклопедии. Рекомендую их всем, кто хочет глубже разобраться в теме морали. Далее мы подведем итоги.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slide1-plate.png"/><Relationship Id="rId4" Type="http://schemas.openxmlformats.org/officeDocument/2006/relationships/image" Target="../media/slide1-pic1.jpe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slide2-plate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slide3-plate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slide4-plate.png"/><Relationship Id="rId4" Type="http://schemas.openxmlformats.org/officeDocument/2006/relationships/image" Target="../media/slide4-pic1.jpe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slide5-plate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slide6-plate.png"/><Relationship Id="rId4" Type="http://schemas.openxmlformats.org/officeDocument/2006/relationships/image" Target="../media/slide6-pic1.jpe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slide7-plate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slide8-plate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350" y="6350"/>
            <a:ext cx="12179300" cy="68453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3940969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FFFFFF"/>
                </a:solidFill>
                <a:latin typeface="Arial"/>
              </a:rPr>
              <a:t>Реферат · Обществознание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4226719"/>
            <a:ext cx="9207500" cy="14680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800" b="1" spc="-194">
                <a:solidFill>
                  <a:srgbClr val="FFFFFF"/>
                </a:solidFill>
                <a:latin typeface="Arial"/>
              </a:rPr>
              <a:t>Основные принципы и нормы морали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683250"/>
            <a:ext cx="6350000" cy="5207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>
                <a:solidFill>
                  <a:srgbClr val="FFFFFF"/>
                </a:solidFill>
                <a:latin typeface="Arial"/>
              </a:rPr>
              <a:t>Исследование фундаментальных моральных ценностей, их роли в обществе и отличий от правовых норм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762000"/>
            <a:ext cx="3556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6E1E2A"/>
                </a:solidFill>
                <a:latin typeface="Arial"/>
              </a:rPr>
              <a:t>Повестка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657350"/>
            <a:ext cx="3556000" cy="10718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113">
                <a:solidFill>
                  <a:srgbClr val="2A2622"/>
                </a:solidFill>
                <a:latin typeface="Arial"/>
              </a:rPr>
              <a:t>План выступления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5080000" y="1708150"/>
            <a:ext cx="3302000" cy="698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950">
                <a:solidFill>
                  <a:srgbClr val="010000"/>
                </a:solidFill>
                <a:latin typeface="Arial"/>
              </a:rPr>
              <a:t>Структура доклада: от морального сознания до практических примеров и выводов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3674070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01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185565" y="3629620"/>
            <a:ext cx="1505049" cy="713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Что такое мораль и её функции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2944614" y="3686770"/>
            <a:ext cx="1373386" cy="488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Понятие, происхождение, роль в обществе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4719042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02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185565" y="4674592"/>
            <a:ext cx="1148358" cy="713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Принципы и нормы морали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2587923" y="4731742"/>
            <a:ext cx="1730077" cy="6477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Основные принципы: гуманизм, справедливость, милосердие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762000" y="5764014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03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185565" y="5719564"/>
            <a:ext cx="1786930" cy="713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Мораль и право (сходства и различия)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3226495" y="5776714"/>
            <a:ext cx="1091505" cy="488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Сравнение регуляторов поведения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762000" y="6808986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04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185565" y="6764536"/>
            <a:ext cx="1649115" cy="713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Примеры морального выбора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3088680" y="6821686"/>
            <a:ext cx="1229320" cy="488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Жизненные ситуации и дилеммы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762000" y="7853958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05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1185565" y="7809508"/>
            <a:ext cx="822226" cy="241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Выводы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2624336" y="7866658"/>
            <a:ext cx="1693664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Ключевые итоги доклада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762000" y="8426648"/>
            <a:ext cx="169565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6E1E2A"/>
                </a:solidFill>
                <a:latin typeface="Arial"/>
              </a:rPr>
              <a:t>06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185565" y="8382198"/>
            <a:ext cx="1035844" cy="4774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325" b="1">
                <a:solidFill>
                  <a:srgbClr val="2A2622"/>
                </a:solidFill>
                <a:latin typeface="Arial"/>
              </a:rPr>
              <a:t>Источники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2475409" y="8439348"/>
            <a:ext cx="1842591" cy="330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650">
                <a:solidFill>
                  <a:srgbClr val="010000"/>
                </a:solidFill>
                <a:latin typeface="Arial"/>
              </a:rPr>
              <a:t>Использованная литература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628650"/>
            <a:ext cx="468809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6E1E2A"/>
                </a:solidFill>
                <a:latin typeface="Arial"/>
              </a:rPr>
              <a:t>Обзор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721320"/>
            <a:ext cx="10668000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Что такое мораль и её функции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3150" y="1814711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01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3150" y="2100461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Регулятивная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3150" y="2449711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Направляет поведение людей в обществе, устанавливает рамки допустимого и недопустимого.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6483350" y="1814711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02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483350" y="2100461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Воспитательная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6483350" y="2449711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Формирует нравственные качества личности, учит различать добро и зло.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4110930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03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4396680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Познавательная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4745930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Помогает познавать нравственные ценности и осмысливать моральные нормы.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4110930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04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4396680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Оценочная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6483350" y="4745930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Даёт возможность оценивать поступки и явления с точки зрения морали.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635000"/>
            <a:ext cx="558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6E1E2A"/>
                </a:solidFill>
                <a:latin typeface="Arial"/>
              </a:rPr>
              <a:t>Принципы и нормы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933450"/>
            <a:ext cx="5588000" cy="4508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500" b="1" spc="-89">
                <a:solidFill>
                  <a:srgbClr val="2A2622"/>
                </a:solidFill>
                <a:latin typeface="Arial"/>
              </a:rPr>
              <a:t>Принципы и нормы морали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1631950"/>
            <a:ext cx="5588000" cy="10692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>
                <a:solidFill>
                  <a:srgbClr val="010000"/>
                </a:solidFill>
                <a:latin typeface="Arial"/>
              </a:rPr>
              <a:t>Основные принципы морали: гуманизм, справедливость, милосердие. Нормы: не убий, не укради, не лги. Эти принципы регулируют поведение людей в обществе, формируя нравственные ориентиры.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41400" y="3011091"/>
            <a:ext cx="3999607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A2622"/>
                </a:solidFill>
                <a:latin typeface="Arial"/>
              </a:rPr>
              <a:t>Моральные принципы — основа нравственности.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635000"/>
            <a:ext cx="10668000" cy="158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500" spc="270">
                <a:solidFill>
                  <a:srgbClr val="6E1E2A"/>
                </a:solidFill>
                <a:latin typeface="Arial"/>
              </a:rPr>
              <a:t>Сравнительный анализ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882650"/>
            <a:ext cx="10668000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Мораль и право: сходства и различия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92200" y="1969691"/>
            <a:ext cx="4597400" cy="3048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3000" b="1">
                <a:solidFill>
                  <a:srgbClr val="6E1E2A"/>
                </a:solidFill>
                <a:latin typeface="Arial"/>
              </a:rPr>
              <a:t>Мораль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92200" y="2464991"/>
            <a:ext cx="45974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Нормативность: обе системы содержат нормы, регулирующие поведение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92200" y="3055541"/>
            <a:ext cx="45974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Регулирование: направлены на упорядочивание общественных отношений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92200" y="3646091"/>
            <a:ext cx="45974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Оценочный характер: оценивают действия как добрые/злые, правомерные/неправомерные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508750" y="1976041"/>
            <a:ext cx="4584700" cy="3048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3000" b="1">
                <a:solidFill>
                  <a:srgbClr val="2A2622"/>
                </a:solidFill>
                <a:latin typeface="Arial"/>
              </a:rPr>
              <a:t>Право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6508750" y="2471341"/>
            <a:ext cx="45847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Способ установления: мораль формируется обществом, право — государством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6508750" y="3061891"/>
            <a:ext cx="45847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Санкции: мораль — общественное осуждение, право — государственное принуждение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6508750" y="3652441"/>
            <a:ext cx="45847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75">
                <a:solidFill>
                  <a:srgbClr val="2A2622"/>
                </a:solidFill>
                <a:latin typeface="Arial"/>
              </a:rPr>
              <a:t>Формальная определённость: мораль — неписаные нормы, право — писаные законы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5829300" y="2376091"/>
            <a:ext cx="533400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F6F3EC"/>
                </a:solidFill>
                <a:latin typeface="Arial"/>
              </a:rPr>
              <a:t>VS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16000" y="5826125"/>
            <a:ext cx="506115" cy="146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350" spc="189">
                <a:solidFill>
                  <a:srgbClr val="6E1E2A"/>
                </a:solidFill>
                <a:latin typeface="Arial"/>
              </a:rPr>
              <a:t>Общее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674515" y="5715000"/>
            <a:ext cx="9501485" cy="368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 b="1">
                <a:solidFill>
                  <a:srgbClr val="2A2622"/>
                </a:solidFill>
                <a:latin typeface="Arial"/>
              </a:rPr>
              <a:t>Мораль и право как социальные регуляторы имеют общие черты, но различаются по происхождению и механизмам действия.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350" y="6350"/>
            <a:ext cx="5194300" cy="68453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5842000" y="635000"/>
            <a:ext cx="558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6E1E2A"/>
                </a:solidFill>
                <a:latin typeface="Arial"/>
              </a:rPr>
              <a:t>Моральный выбор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5842000" y="933450"/>
            <a:ext cx="5588000" cy="869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500" b="1" spc="-89">
                <a:solidFill>
                  <a:srgbClr val="2A2622"/>
                </a:solidFill>
                <a:latin typeface="Arial"/>
              </a:rPr>
              <a:t>Примеры морального выбора в повседневной жизни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5842000" y="2051050"/>
            <a:ext cx="5588000" cy="163820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>
                <a:solidFill>
                  <a:srgbClr val="010000"/>
                </a:solidFill>
                <a:latin typeface="Arial"/>
              </a:rPr>
              <a:t>Представьте: вы спешите на важную встречу и видите, что пожилому человеку стало плохо на улице. Остановиться и помочь — значит опоздать на встречу. Пройти мимо — возможно, пострадает человек. Этот выбор основан на моральных принципах: долг помощи нуждающимся и совесть, которая не позволит чувствовать себя хорошо после…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6121400" y="3999111"/>
            <a:ext cx="5308600" cy="46672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A2622"/>
                </a:solidFill>
                <a:latin typeface="Arial"/>
              </a:rPr>
              <a:t>В каждом моральном выборе важны не только последствия, но и намерения.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1437084"/>
            <a:ext cx="1304230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6E1E2A"/>
                </a:solidFill>
                <a:latin typeface="Arial"/>
              </a:rPr>
              <a:t>Итоговый вывод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802805"/>
            <a:ext cx="10668000" cy="124073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6600" b="1" spc="-65">
                <a:solidFill>
                  <a:srgbClr val="2A2622"/>
                </a:solidFill>
                <a:latin typeface="Arial"/>
              </a:rPr>
              <a:t>Мораль — основа человеческого общежития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3642916"/>
            <a:ext cx="8890000" cy="1739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>
                <a:solidFill>
                  <a:srgbClr val="010000"/>
                </a:solidFill>
                <a:latin typeface="Arial"/>
              </a:rPr>
              <a:t>Моральные нормы регулируют отношения между людьми, задают рамки добра и зла, справедливости и несправедливости. Без них невозможно представить цивилизованное общество: ослабление морали ведёт к хаосу и разрушению социальных связей. Мораль — это не просто свод правил, а внутренний компас каждого человека, позволяющий с…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635000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6E1E2A"/>
                </a:solidFill>
                <a:latin typeface="Arial"/>
              </a:rPr>
              <a:t>Источники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895350"/>
            <a:ext cx="10668000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Список использованной литературы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925241"/>
            <a:ext cx="3556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1.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346200" y="1950641"/>
            <a:ext cx="7041952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2A2622"/>
                </a:solidFill>
                <a:latin typeface="Arial"/>
              </a:rPr>
              <a:t>Аристотель. Никомахова этика / пер. с древнегреч. Н.В. Брагинской. — М.: Эксмо, 2020. — 448 с.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2490391"/>
            <a:ext cx="3556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2.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346200" y="2515791"/>
            <a:ext cx="6405860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2A2622"/>
                </a:solidFill>
                <a:latin typeface="Arial"/>
              </a:rPr>
              <a:t>Кант И. Основы метафизики нравственности / пер. с нем. — СПб.: Наука, 2019. — 256 с.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3055541"/>
            <a:ext cx="3556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3.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346200" y="3080941"/>
            <a:ext cx="6835378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2A2622"/>
                </a:solidFill>
                <a:latin typeface="Arial"/>
              </a:rPr>
              <a:t>Гусейнов А.А., Апресян Р.Г. Этика: учебник для вузов. — 4-е изд. — М.: Юрайт, 2023. — 432 с.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62000" y="3620691"/>
            <a:ext cx="3556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4.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346200" y="3646091"/>
            <a:ext cx="5648821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2A2622"/>
                </a:solidFill>
                <a:latin typeface="Arial"/>
              </a:rPr>
              <a:t>Словарь по этике / под ред. А.А. Гусейнова. — М.: Политиздат, 1989. — 447 с.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762000" y="4185841"/>
            <a:ext cx="3556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6E1E2A"/>
                </a:solidFill>
                <a:latin typeface="Arial"/>
              </a:rPr>
              <a:t>5.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346200" y="4211241"/>
            <a:ext cx="8045053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2A2622"/>
                </a:solidFill>
                <a:latin typeface="Arial"/>
              </a:rPr>
              <a:t>Этика: энциклопедический словарь / под ред. Р.Г. Апресяна и А.А. Гусейнова. — М.: Гардарики, 2001. — 672 с.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762000" y="5220891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Полный список источников включает более 20 наименований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prezx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Презентация-реферат «Основные принципы и нормы морали»</dc:title>
  <dc:creator>prezx</dc:creator>
</cp:coreProperties>
</file>