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Default Extension="svg" ContentType="image/svg+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1.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harts/chart1.xml" ContentType="application/vnd.openxmlformats-officedocument.drawingml.chart+xml"/>
  <Override PartName="/ppt/notesMasters/notesMaster1.xml" ContentType="application/vnd.openxmlformats-officedocument.presentationml.notesMaster+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
  </p:notesMasterIdLst>
  <p:sldIdLst>
    <p:sldId id="256" r:id="rId101"/>
    <p:sldId id="257" r:id="rId102"/>
    <p:sldId id="258" r:id="rId103"/>
    <p:sldId id="259" r:id="rId104"/>
    <p:sldId id="260" r:id="rId105"/>
    <p:sldId id="261" r:id="rId106"/>
    <p:sldId id="262" r:id="rId107"/>
    <p:sldId id="263" r:id="rId108"/>
    <p:sldId id="264" r:id="rId109"/>
    <p:sldId id="265" r:id="rId110"/>
    <p:sldId id="266" r:id="rId111"/>
  </p:sldIdLst>
  <p:sldSz cx="12192000" cy="6858000"/>
  <p:notesSz cx="6858000" cy="9144000"/>
  <p:embeddedFontLst>
    <p:embeddedFont>
      <p:font typeface="Manrope"/>
      <p:regular r:id="rId200"/>
      <p:bold r:id="rId201"/>
    </p:embeddedFont>
  </p:embeddedFontLst>
</p:presentation>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101" Type="http://schemas.openxmlformats.org/officeDocument/2006/relationships/slide" Target="slides/slide1.xml"/><Relationship Id="rId102" Type="http://schemas.openxmlformats.org/officeDocument/2006/relationships/slide" Target="slides/slide2.xml"/><Relationship Id="rId103" Type="http://schemas.openxmlformats.org/officeDocument/2006/relationships/slide" Target="slides/slide3.xml"/><Relationship Id="rId104" Type="http://schemas.openxmlformats.org/officeDocument/2006/relationships/slide" Target="slides/slide4.xml"/><Relationship Id="rId105" Type="http://schemas.openxmlformats.org/officeDocument/2006/relationships/slide" Target="slides/slide5.xml"/><Relationship Id="rId106" Type="http://schemas.openxmlformats.org/officeDocument/2006/relationships/slide" Target="slides/slide6.xml"/><Relationship Id="rId107" Type="http://schemas.openxmlformats.org/officeDocument/2006/relationships/slide" Target="slides/slide7.xml"/><Relationship Id="rId108" Type="http://schemas.openxmlformats.org/officeDocument/2006/relationships/slide" Target="slides/slide8.xml"/><Relationship Id="rId109" Type="http://schemas.openxmlformats.org/officeDocument/2006/relationships/slide" Target="slides/slide9.xml"/><Relationship Id="rId110" Type="http://schemas.openxmlformats.org/officeDocument/2006/relationships/slide" Target="slides/slide10.xml"/><Relationship Id="rId111" Type="http://schemas.openxmlformats.org/officeDocument/2006/relationships/slide" Target="slides/slide11.xml"/><Relationship Id="rId200" Type="http://schemas.openxmlformats.org/officeDocument/2006/relationships/font" Target="fonts/font1.fntdata"/><Relationship Id="rId201" Type="http://schemas.openxmlformats.org/officeDocument/2006/relationships/font" Target="fonts/font2.fntdata"/></Relationships>
</file>

<file path=ppt/charts/chart1.xml><?xml version="1.0" encoding="utf-8"?>
<c:chartSpace xmlns:c="http://schemas.openxmlformats.org/drawingml/2006/chart" xmlns:a="http://schemas.openxmlformats.org/drawingml/2006/main" xmlns:r="http://schemas.openxmlformats.org/officeDocument/2006/relationships">
  <c:roundedCorners val="0"/>
  <c:chart>
    <c:autoTitleDeleted val="1"/>
    <c:plotArea>
      <c:layout/>
      <c:lineChart>
        <c:grouping val="standard"/>
        <c:varyColors val="0"/>
        <c:ser>
          <c:idx val="0"/>
          <c:order val="0"/>
          <c:spPr>
            <a:ln w="57150" cap="rnd">
              <a:solidFill>
                <a:srgbClr val="1F4E79"/>
              </a:solidFill>
              <a:round/>
            </a:ln>
          </c:spPr>
          <c:marker>
            <c:symbol val="circle"/>
            <c:size val="7"/>
            <c:spPr>
              <a:solidFill>
                <a:srgbClr val="FFFFFF"/>
              </a:solidFill>
              <a:ln w="28575">
                <a:solidFill>
                  <a:srgbClr val="1F4E79"/>
                </a:solidFill>
              </a:ln>
            </c:spPr>
          </c:marker>
          <c:cat>
            <c:strRef>
              <c:f>Sheet1!$A$2:$A$3</c:f>
              <c:strCache>
                <c:ptCount val="2"/>
                <c:pt idx="0">
                  <c:v>2025</c:v>
                </c:pt>
                <c:pt idx="1">
                  <c:v>1П2026</c:v>
                </c:pt>
              </c:strCache>
            </c:strRef>
          </c:cat>
          <c:val>
            <c:numRef>
              <c:f>Sheet1!$B$2:$B$3</c:f>
              <c:numCache>
                <c:formatCode>General</c:formatCode>
                <c:ptCount val="2"/>
                <c:pt idx="0">
                  <c:v>2.4</c:v>
                </c:pt>
                <c:pt idx="1">
                  <c:v>3.1</c:v>
                </c:pt>
              </c:numCache>
            </c:numRef>
          </c:val>
          <c:smooth val="0"/>
        </c:ser>
        <c:marker val="1"/>
        <c:axId val="101"/>
        <c:axId val="102"/>
      </c:lineChart>
      <c:catAx>
        <c:axId val="101"/>
        <c:scaling>
          <c:orientation val="minMax"/>
        </c:scaling>
        <c:delete val="0"/>
        <c:axPos val="b"/>
        <c:majorTickMark val="none"/>
        <c:minorTickMark val="none"/>
        <c:tickLblPos val="nextTo"/>
        <c:spPr>
          <a:ln>
            <a:noFill/>
          </a:ln>
        </c:spPr>
        <c:txPr>
          <a:bodyPr/>
          <a:lstStyle/>
          <a:p>
            <a:pPr>
              <a:defRPr sz="1300">
                <a:solidFill>
                  <a:srgbClr val="15171C"/>
                </a:solidFill>
                <a:latin typeface="+mn-lt"/>
              </a:defRPr>
            </a:pPr>
            <a:endParaRPr lang="ru-RU"/>
          </a:p>
        </c:txPr>
        <c:crossAx val="102"/>
      </c:catAx>
      <c:valAx>
        <c:axId val="102"/>
        <c:scaling>
          <c:orientation val="minMax"/>
        </c:scaling>
        <c:delete val="1"/>
        <c:axPos val="l"/>
        <c:majorTickMark val="none"/>
        <c:minorTickMark val="none"/>
        <c:tickLblPos val="none"/>
        <c:crossAx val="101"/>
      </c:valAx>
      <c:spPr>
        <a:noFill/>
        <a:ln>
          <a:noFill/>
        </a:ln>
      </c:spPr>
    </c:plotArea>
    <c:plotVisOnly val="1"/>
    <c:dispBlanksAs val="gap"/>
  </c:chart>
  <c:spPr>
    <a:noFill/>
    <a:ln>
      <a:noFill/>
    </a:ln>
  </c:spPr>
  <c:txPr>
    <a:bodyPr/>
    <a:lstStyle/>
    <a:p>
      <a:pPr>
        <a:defRPr sz="1300">
          <a:solidFill>
            <a:srgbClr val="636569"/>
          </a:solidFill>
          <a:latin typeface="+mn-lt"/>
        </a:defRPr>
      </a:pPr>
      <a:endParaRPr lang="ru-RU"/>
    </a:p>
  </c:txPr>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Добрый день, уважаемые коллеги. Представляю вашему вниманию проект модернизации нашего складского комплекса. Сегодня мы разберём текущие проблемы, цели, план внедрения и бюджет. В конце я покажу, какой эффект это даст компании и что нам нужно от руководства.</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Посмотрите на эту динамику: доля ошибок комплектации выросла с 2,4% в прошлом году до 3,1% за первое полугодие этого. На первый взгляд цифры небольшие, но это почти треть роста ошибок при том, что объёмы заказов растут ещё быстрее. За тот же период мы накопили 540 часов простоев в 2025 году и ещё 360 часов только за полгода — это потерянные смены, которые мы оплачиваем впустую. В деньгах это 8,6 миллиона рублей потерь в прошлом году и 7,2 миллиона уже за шесть месяцев этого года. Причина одна — ручной учёт физически не успевает за ростом склада. И это не разовая проблема, а системная, которая будет только усугубляться.</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Наша цель — полностью автоматизировать складской учёт и комплектацию. К концу 2027 года мы должны выйти на долю ошибок не более половины процента, сократить простои на 80% и получить 15 миллионов рублей годовой экономии. Эти три показателя — основа, по которой руководство сможет оценить успех проекта.</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Итак, что мы предлагаем. Решение строится на трёх компонентах, которые работают как единый контур. Первое — адресное хранение: каждая ячейка получает уникальный адрес, и система всегда знает, где что лежит. Второе — терминалы сбора данных: сотрудник сканирует штрихкод, и операция сразу попадает в систему, без бумаги и ручного ввода. И третье — это WMS, система управления складом, которая связывает всё вместе: планирует размещение, контролирует остатки и отгрузки. Вместе эти три компонента закрывают все наши сегодняшние боли — от ошибок комплектации до простоев.</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Теперь о том, как мы будем это внедрять. Проект разбит на четыре этапа, всего семь месяцев — с сентября 2026 по март 2027. Начинаем с обследования и проектирования: фиксируем текущие процессы и готовим техническое задание. Затем два месяца на внедрение WMS и интеграцию с учётной системой. В январе размечаем адресное хранение, закупаем терминалы и обучаем персонал. И финальные два месяца — тестирование и стабилизация, чтобы к апрелю система работала без сбоев. Важно, что каждый этап заканчивается конкретным результатом, который можно проверить.</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Теперь о деньгах. Общий бюджет модернизации — 18 миллионов рублей. Крупнейшая статья — оборудование: терминалы сбора данных и серверы, это 6 миллионов. Ещё 4 миллиона — лицензии и сама система управления складом. На стеллажи и маркировку закладываем 3 миллиона, на интеграцию и консалтинг — 2. Плюс 2 миллиона резерва на непредвиденное и 1 миллион на обучение персонала. В сумме выходит ровно 18 миллионов — эта цифра ляжет в основу расчёта окупаемости, который я покажу дальше.</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Реализовать проект сможет команда из шести человек — это наши ключевые специалисты плюс представитель подрядчика. Я как руководитель отвечаю за сроки и результат в целом. Мария проработает адресное хранение, Алексей — интеграцию WMS и терминалов, Ольга — складские процессы, Дмитрий — бюджет. Подрядчик возьмёт на себя внедрение системы и обучение. Все роли закреплены, зоны ответственности понятны, так что команда готова приступить сразу после утверждения.</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Теперь о главном — какой эффект мы получим. К 2027 году мы снизим ошибки комплектации до 0,5%, а простои сократим на 80%. В деньгах это даст нам годовую экономию в 15 миллионов рублей. При бюджете проекта в 18 миллионов срок окупаемости составит всего 14 месяцев. То есть уже в начале 2028 года проект начнёт приносить чистую прибыль компании.</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Любой проект модернизации несёт риски, и мы их честно зафиксировали. Главный — срыв сроков, поэтому закладываем резерв в две недели и берём подрядчика с подтверждёнными референсами. Второй риск — WMS может не покрыть наши процессы, но мы это проверим пилотом на одном участке до полного запуска. Третье — люди, привыкшие к ручному учёту, могут сопротивляться, поэтому закладываем полноценное обучение и мотивацию. И наконец, чтобы не перегрузить ИТ-отдел, мы заранее приоритизировали задачи и выделили под проект отдельного человека. По каждому риску у нас есть конкретная мера — это не просто список опасений, а план действий.</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Чтобы проект стартовал, нам нужно от вас четыре решения. Первое — утвердить бюджет в 18 миллионов рублей, он соответствует смете, которую мы детально проработали. Второе — выделить ресурсы: ИТ-отдел и ключевые сотрудники склада будут задействованы примерно на 20% своего рабочего времени. Третье — назначить спонсора проекта, я предлагаю директора по логистике, чтобы у проекта был ответственный куратор. И четвёртое — утвердить план-график, чтобы мы начали работы с сентября. С вашим решением мы переходим к реализации.</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cNvSpPr>
            <a:spLocks noGrp="1"/>
          </p:cNvSpPr>
          <p:nvPr>
            <p:ph type="body" idx="1"/>
          </p:nvPr>
        </p:nvSpPr>
        <p:spPr>
          <a:xfrm>
            <a:off x="685800" y="4400550"/>
            <a:ext cx="5486400" cy="3600450"/>
          </a:xfrm>
          <a:prstGeom prst="rect">
            <a:avLst/>
          </a:prstGeom>
        </p:spPr>
        <p:txBody>
          <a:bodyPr/>
          <a:lstStyle/>
          <a:p>
            <a:r>
              <a:rPr lang="ru-RU" sz="1200"/>
              <a:t>Итак, для старта нам нужно два решения: утвердить устав проекта и выделить финансирование. Это позволит начать работы уже в сентябре и завершить их к марту следующего года. Первые результаты — снижение ошибок комплектации — мы увидим уже в первом квартале. Все детали — в уставе, который я передал вам. Буду рад ответить на вопросы.</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p:bodyStyle/>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mca45893a72e541f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mb4edf107ece8fe31.png"/><Relationship Id="rId100" Type="http://schemas.openxmlformats.org/officeDocument/2006/relationships/chart" Target="../charts/char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m93583db4130bc65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m7f3525909bcb6332.png"/><Relationship Id="rId4" Type="http://schemas.openxmlformats.org/officeDocument/2006/relationships/image" Target="../media/m232d8d28d436f9e0.png"/><Relationship Id="rId5" Type="http://schemas.openxmlformats.org/officeDocument/2006/relationships/image" Target="../media/m58c7390d79c14bdd.svg"/><Relationship Id="rId6" Type="http://schemas.openxmlformats.org/officeDocument/2006/relationships/image" Target="../media/m911da688035007a1.png"/><Relationship Id="rId8" Type="http://schemas.openxmlformats.org/officeDocument/2006/relationships/image" Target="../media/m8b9b32a0c4abc770.png"/><Relationship Id="rId9" Type="http://schemas.openxmlformats.org/officeDocument/2006/relationships/image" Target="../media/mfd25aa829fe502d6.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m0b244fd3cbef5e9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m67f4477f928e4a1e.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m8a2aa5b4bcd2f3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m748ce5212ae6dd6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mc610d6bb2b006b5a.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m7f3525909bcb633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mb4edf107ece8fe31.png"/><Relationship Id="rId4" Type="http://schemas.openxmlformats.org/officeDocument/2006/relationships/image" Target="../media/m2749c864704a62f2.png"/><Relationship Id="rId5" Type="http://schemas.openxmlformats.org/officeDocument/2006/relationships/image" Target="../media/mab5f3d4765b0eab4.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571500"/>
            <a:ext cx="279400" cy="279400"/>
          </a:xfrm>
          <a:prstGeom prst="roundRect">
            <a:avLst>
              <a:gd name="adj" fmla="val 40909"/>
            </a:avLst>
          </a:prstGeom>
          <a:solidFill>
            <a:srgbClr val="1F4E79"/>
          </a:solidFill>
          <a:ln>
            <a:noFill/>
          </a:ln>
        </p:spPr>
      </p:sp>
      <p:sp>
        <p:nvSpPr>
          <p:cNvPr id="4" name="text4"/>
          <p:cNvSpPr>
            <a:spLocks noChangeArrowheads="1"/>
          </p:cNvSpPr>
          <p:nvPr/>
        </p:nvSpPr>
        <p:spPr>
          <a:xfrm>
            <a:off x="1155700" y="625475"/>
            <a:ext cx="1106845" cy="165100"/>
          </a:xfrm>
          <a:prstGeom prst="rect">
            <a:avLst/>
          </a:prstGeom>
          <a:noFill/>
        </p:spPr>
        <p:txBody>
          <a:bodyPr wrap="square" anchor="t" lIns="0" tIns="0" rIns="0" bIns="0"/>
          <a:lstStyle/>
          <a:p>
            <a:pPr>
              <a:lnSpc>
                <a:spcPts val="1200"/>
              </a:lnSpc>
            </a:pPr>
            <a:r>
              <a:rPr lang="ru-RU" sz="1000" cap="all" spc="160">
                <a:solidFill>
                  <a:srgbClr val="15171C"/>
                </a:solidFill>
                <a:latin typeface="Manrope"/>
              </a:rPr>
              <a:t>Ветрапак</a:t>
            </a:r>
          </a:p>
        </p:txBody>
      </p:sp>
      <p:sp>
        <p:nvSpPr>
          <p:cNvPr id="5" name="text5"/>
          <p:cNvSpPr>
            <a:spLocks noChangeArrowheads="1"/>
          </p:cNvSpPr>
          <p:nvPr/>
        </p:nvSpPr>
        <p:spPr>
          <a:xfrm>
            <a:off x="762000" y="1864420"/>
            <a:ext cx="10033000" cy="180340"/>
          </a:xfrm>
          <a:prstGeom prst="rect">
            <a:avLst/>
          </a:prstGeom>
          <a:noFill/>
        </p:spPr>
        <p:txBody>
          <a:bodyPr wrap="square" anchor="t" lIns="0" tIns="0" rIns="0" bIns="0"/>
          <a:lstStyle/>
          <a:p>
            <a:pPr>
              <a:lnSpc>
                <a:spcPts val="1320"/>
              </a:lnSpc>
            </a:pPr>
            <a:r>
              <a:rPr lang="ru-RU" sz="1100" cap="all" spc="198">
                <a:solidFill>
                  <a:srgbClr val="1F4E79"/>
                </a:solidFill>
                <a:latin typeface="Manrope"/>
              </a:rPr>
              <a:t>Проект модернизации · Логистика</a:t>
            </a:r>
          </a:p>
        </p:txBody>
      </p:sp>
      <p:sp>
        <p:nvSpPr>
          <p:cNvPr id="6" name="text6"/>
          <p:cNvSpPr>
            <a:spLocks noChangeArrowheads="1"/>
          </p:cNvSpPr>
          <p:nvPr/>
        </p:nvSpPr>
        <p:spPr>
          <a:xfrm>
            <a:off x="762000" y="2137470"/>
            <a:ext cx="9423400" cy="1452761"/>
          </a:xfrm>
          <a:prstGeom prst="rect">
            <a:avLst/>
          </a:prstGeom>
          <a:noFill/>
        </p:spPr>
        <p:txBody>
          <a:bodyPr wrap="square" anchor="t" lIns="0" tIns="0" rIns="0" bIns="0"/>
          <a:lstStyle/>
          <a:p>
            <a:pPr>
              <a:lnSpc>
                <a:spcPts val="5670"/>
              </a:lnSpc>
            </a:pPr>
            <a:r>
              <a:rPr lang="ru-RU" sz="5400" b="1" spc="-107">
                <a:solidFill>
                  <a:srgbClr val="15171C"/>
                </a:solidFill>
                <a:latin typeface="Manrope"/>
              </a:rPr>
              <a:t>Модернизация складского комплекса «Ветрапак»</a:t>
            </a:r>
          </a:p>
        </p:txBody>
      </p:sp>
      <p:sp>
        <p:nvSpPr>
          <p:cNvPr id="7" name="text7"/>
          <p:cNvSpPr>
            <a:spLocks noChangeArrowheads="1"/>
          </p:cNvSpPr>
          <p:nvPr/>
        </p:nvSpPr>
        <p:spPr>
          <a:xfrm>
            <a:off x="762000" y="3685480"/>
            <a:ext cx="7010400" cy="927100"/>
          </a:xfrm>
          <a:prstGeom prst="rect">
            <a:avLst/>
          </a:prstGeom>
          <a:noFill/>
        </p:spPr>
        <p:txBody>
          <a:bodyPr wrap="square" anchor="t" lIns="0" tIns="0" rIns="0" bIns="0"/>
          <a:lstStyle/>
          <a:p>
            <a:pPr>
              <a:lnSpc>
                <a:spcPts val="2400"/>
              </a:lnSpc>
            </a:pPr>
            <a:r>
              <a:rPr lang="ru-RU" sz="1600">
                <a:solidFill>
                  <a:srgbClr val="636569"/>
                </a:solidFill>
                <a:latin typeface="Manrope"/>
              </a:rPr>
              <a:t>Переход от ручного учёта к автоматизированному управлению складом: снижение ошибок, устранение простоев и рост точности операций.</a:t>
            </a:r>
          </a:p>
        </p:txBody>
      </p:sp>
      <p:sp>
        <p:nvSpPr>
          <p:cNvPr id="8" name="text8"/>
          <p:cNvSpPr>
            <a:spLocks noChangeArrowheads="1"/>
          </p:cNvSpPr>
          <p:nvPr/>
        </p:nvSpPr>
        <p:spPr>
          <a:xfrm>
            <a:off x="762000" y="5848350"/>
            <a:ext cx="1801114" cy="142240"/>
          </a:xfrm>
          <a:prstGeom prst="rect">
            <a:avLst/>
          </a:prstGeom>
          <a:noFill/>
        </p:spPr>
        <p:txBody>
          <a:bodyPr wrap="square" anchor="t" lIns="0" tIns="0" rIns="0" bIns="0"/>
          <a:lstStyle/>
          <a:p>
            <a:pPr>
              <a:lnSpc>
                <a:spcPts val="1020"/>
              </a:lnSpc>
            </a:pPr>
            <a:r>
              <a:rPr lang="ru-RU" sz="850" cap="all" spc="119">
                <a:solidFill>
                  <a:srgbClr val="636569"/>
                </a:solidFill>
                <a:latin typeface="Manrope"/>
              </a:rPr>
              <a:t>Автор</a:t>
            </a:r>
          </a:p>
        </p:txBody>
      </p:sp>
      <p:sp>
        <p:nvSpPr>
          <p:cNvPr id="9" name="text9"/>
          <p:cNvSpPr>
            <a:spLocks noChangeArrowheads="1"/>
          </p:cNvSpPr>
          <p:nvPr/>
        </p:nvSpPr>
        <p:spPr>
          <a:xfrm>
            <a:off x="762000" y="6057900"/>
            <a:ext cx="1680210" cy="210820"/>
          </a:xfrm>
          <a:prstGeom prst="rect">
            <a:avLst/>
          </a:prstGeom>
          <a:noFill/>
        </p:spPr>
        <p:txBody>
          <a:bodyPr wrap="square" anchor="t" lIns="0" tIns="0" rIns="0" bIns="0"/>
          <a:lstStyle/>
          <a:p>
            <a:pPr>
              <a:lnSpc>
                <a:spcPts val="1560"/>
              </a:lnSpc>
            </a:pPr>
            <a:r>
              <a:rPr lang="ru-RU" sz="1300" b="1">
                <a:solidFill>
                  <a:srgbClr val="15171C"/>
                </a:solidFill>
                <a:latin typeface="Manrope"/>
              </a:rPr>
              <a:t>Отдел логистики</a:t>
            </a:r>
          </a:p>
        </p:txBody>
      </p:sp>
      <p:sp>
        <p:nvSpPr>
          <p:cNvPr id="10" name="text10"/>
          <p:cNvSpPr>
            <a:spLocks noChangeArrowheads="1"/>
          </p:cNvSpPr>
          <p:nvPr/>
        </p:nvSpPr>
        <p:spPr>
          <a:xfrm>
            <a:off x="2568575" y="5848350"/>
            <a:ext cx="1310934" cy="142240"/>
          </a:xfrm>
          <a:prstGeom prst="rect">
            <a:avLst/>
          </a:prstGeom>
          <a:noFill/>
        </p:spPr>
        <p:txBody>
          <a:bodyPr wrap="square" anchor="t" lIns="0" tIns="0" rIns="0" bIns="0"/>
          <a:lstStyle/>
          <a:p>
            <a:pPr>
              <a:lnSpc>
                <a:spcPts val="1020"/>
              </a:lnSpc>
            </a:pPr>
            <a:r>
              <a:rPr lang="ru-RU" sz="850" cap="all" spc="119">
                <a:solidFill>
                  <a:srgbClr val="636569"/>
                </a:solidFill>
                <a:latin typeface="Manrope"/>
              </a:rPr>
              <a:t>Дата</a:t>
            </a:r>
          </a:p>
        </p:txBody>
      </p:sp>
      <p:sp>
        <p:nvSpPr>
          <p:cNvPr id="11" name="text11"/>
          <p:cNvSpPr>
            <a:spLocks noChangeArrowheads="1"/>
          </p:cNvSpPr>
          <p:nvPr/>
        </p:nvSpPr>
        <p:spPr>
          <a:xfrm>
            <a:off x="2568575" y="6057900"/>
            <a:ext cx="1190030" cy="210820"/>
          </a:xfrm>
          <a:prstGeom prst="rect">
            <a:avLst/>
          </a:prstGeom>
          <a:noFill/>
        </p:spPr>
        <p:txBody>
          <a:bodyPr wrap="square" anchor="t" lIns="0" tIns="0" rIns="0" bIns="0"/>
          <a:lstStyle/>
          <a:p>
            <a:pPr>
              <a:lnSpc>
                <a:spcPts val="1560"/>
              </a:lnSpc>
            </a:pPr>
            <a:r>
              <a:rPr lang="ru-RU" sz="1300" b="1">
                <a:solidFill>
                  <a:srgbClr val="15171C"/>
                </a:solidFill>
                <a:latin typeface="Manrope"/>
              </a:rPr>
              <a:t>Август 2026</a:t>
            </a:r>
          </a:p>
        </p:txBody>
      </p:sp>
      <p:sp>
        <p:nvSpPr>
          <p:cNvPr id="12" name="text12"/>
          <p:cNvSpPr>
            <a:spLocks noChangeArrowheads="1"/>
          </p:cNvSpPr>
          <p:nvPr/>
        </p:nvSpPr>
        <p:spPr>
          <a:xfrm>
            <a:off x="3966666" y="5848350"/>
            <a:ext cx="4414143" cy="142240"/>
          </a:xfrm>
          <a:prstGeom prst="rect">
            <a:avLst/>
          </a:prstGeom>
          <a:noFill/>
        </p:spPr>
        <p:txBody>
          <a:bodyPr wrap="square" anchor="t" lIns="0" tIns="0" rIns="0" bIns="0"/>
          <a:lstStyle/>
          <a:p>
            <a:pPr>
              <a:lnSpc>
                <a:spcPts val="1020"/>
              </a:lnSpc>
            </a:pPr>
            <a:r>
              <a:rPr lang="ru-RU" sz="850" cap="all" spc="119">
                <a:solidFill>
                  <a:srgbClr val="636569"/>
                </a:solidFill>
                <a:latin typeface="Manrope"/>
              </a:rPr>
              <a:t>Аудитория</a:t>
            </a:r>
          </a:p>
        </p:txBody>
      </p:sp>
      <p:sp>
        <p:nvSpPr>
          <p:cNvPr id="13" name="text13"/>
          <p:cNvSpPr>
            <a:spLocks noChangeArrowheads="1"/>
          </p:cNvSpPr>
          <p:nvPr/>
        </p:nvSpPr>
        <p:spPr>
          <a:xfrm>
            <a:off x="3966666" y="6057900"/>
            <a:ext cx="4414143" cy="210820"/>
          </a:xfrm>
          <a:prstGeom prst="rect">
            <a:avLst/>
          </a:prstGeom>
          <a:noFill/>
        </p:spPr>
        <p:txBody>
          <a:bodyPr wrap="square" anchor="t" lIns="0" tIns="0" rIns="0" bIns="0"/>
          <a:lstStyle/>
          <a:p>
            <a:pPr>
              <a:lnSpc>
                <a:spcPts val="1560"/>
              </a:lnSpc>
            </a:pPr>
            <a:r>
              <a:rPr lang="ru-RU" sz="1300" b="1">
                <a:solidFill>
                  <a:srgbClr val="15171C"/>
                </a:solidFill>
                <a:latin typeface="Manrope"/>
              </a:rPr>
              <a:t>Для генерального и финансового директоров</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graphicFrame>
        <p:nvGraphicFramePr>
          <p:cNvPr id="3" name="chart3"/>
          <p:cNvGraphicFramePr/>
          <p:nvPr/>
        </p:nvGraphicFramePr>
        <p:xfrm>
          <a:off x="762000" y="1858963"/>
          <a:ext cx="10668000" cy="3810000"/>
        </p:xfrm>
        <a:graphic>
          <a:graphicData uri="http://schemas.openxmlformats.org/drawingml/2006/chart">
            <c:chart xmlns:c="http://schemas.openxmlformats.org/drawingml/2006/chart" xmlns:r="http://schemas.openxmlformats.org/officeDocument/2006/relationships" r:id="rId100"/>
          </a:graphicData>
        </a:graphic>
      </p:graphicFrame>
      <p:sp>
        <p:nvSpPr>
          <p:cNvPr id="4" name="text4"/>
          <p:cNvSpPr>
            <a:spLocks noChangeArrowheads="1"/>
          </p:cNvSpPr>
          <p:nvPr/>
        </p:nvSpPr>
        <p:spPr>
          <a:xfrm>
            <a:off x="762000" y="725488"/>
            <a:ext cx="11303000" cy="479425"/>
          </a:xfrm>
          <a:prstGeom prst="rect">
            <a:avLst/>
          </a:prstGeom>
          <a:noFill/>
        </p:spPr>
        <p:txBody>
          <a:bodyPr wrap="square" anchor="t" lIns="0" tIns="0" rIns="0" bIns="0"/>
          <a:lstStyle/>
          <a:p>
            <a:pPr>
              <a:lnSpc>
                <a:spcPts val="3675"/>
              </a:lnSpc>
            </a:pPr>
            <a:r>
              <a:rPr lang="ru-RU" sz="3500" b="1" spc="-69">
                <a:solidFill>
                  <a:srgbClr val="15171C"/>
                </a:solidFill>
                <a:latin typeface="Manrope"/>
              </a:rPr>
              <a:t>Ручной учёт не справляется с ростом объёмов</a:t>
            </a:r>
          </a:p>
        </p:txBody>
      </p:sp>
      <p:sp>
        <p:nvSpPr>
          <p:cNvPr id="5" name="text5"/>
          <p:cNvSpPr>
            <a:spLocks noChangeArrowheads="1"/>
          </p:cNvSpPr>
          <p:nvPr/>
        </p:nvSpPr>
        <p:spPr>
          <a:xfrm>
            <a:off x="762000" y="1395413"/>
            <a:ext cx="11303000" cy="241300"/>
          </a:xfrm>
          <a:prstGeom prst="rect">
            <a:avLst/>
          </a:prstGeom>
          <a:noFill/>
        </p:spPr>
        <p:txBody>
          <a:bodyPr wrap="square" anchor="t" lIns="0" tIns="0" rIns="0" bIns="0"/>
          <a:lstStyle/>
          <a:p>
            <a:pPr>
              <a:lnSpc>
                <a:spcPts val="1800"/>
              </a:lnSpc>
            </a:pPr>
            <a:r>
              <a:rPr lang="ru-RU" sz="1500">
                <a:solidFill>
                  <a:srgbClr val="636569"/>
                </a:solidFill>
                <a:latin typeface="Manrope"/>
              </a:rPr>
              <a:t>Доля ошибок комплектации, %</a:t>
            </a:r>
          </a:p>
        </p:txBody>
      </p:sp>
      <p:sp>
        <p:nvSpPr>
          <p:cNvPr id="6" name="text6"/>
          <p:cNvSpPr>
            <a:spLocks noChangeArrowheads="1"/>
          </p:cNvSpPr>
          <p:nvPr/>
        </p:nvSpPr>
        <p:spPr>
          <a:xfrm>
            <a:off x="762000" y="5827713"/>
            <a:ext cx="8255000" cy="210820"/>
          </a:xfrm>
          <a:prstGeom prst="rect">
            <a:avLst/>
          </a:prstGeom>
          <a:noFill/>
        </p:spPr>
        <p:txBody>
          <a:bodyPr wrap="square" anchor="t" lIns="0" tIns="0" rIns="0" bIns="0"/>
          <a:lstStyle/>
          <a:p>
            <a:pPr>
              <a:lnSpc>
                <a:spcPts val="1560"/>
              </a:lnSpc>
            </a:pPr>
            <a:r>
              <a:rPr lang="ru-RU" sz="1300">
                <a:solidFill>
                  <a:srgbClr val="636569"/>
                </a:solidFill>
                <a:latin typeface="Manrope"/>
              </a:rPr>
              <a:t>Рост ошибок на 29% при росте объёмов — ручной учёт больше не справляется</a:t>
            </a:r>
          </a:p>
        </p:txBody>
      </p:sp>
      <p:sp>
        <p:nvSpPr>
          <p:cNvPr id="7" name="text7"/>
          <p:cNvSpPr>
            <a:spLocks noChangeArrowheads="1"/>
          </p:cNvSpPr>
          <p:nvPr/>
        </p:nvSpPr>
        <p:spPr>
          <a:xfrm>
            <a:off x="127000" y="6457950"/>
            <a:ext cx="11303000" cy="165100"/>
          </a:xfrm>
          <a:prstGeom prst="rect">
            <a:avLst/>
          </a:prstGeom>
          <a:noFill/>
        </p:spPr>
        <p:txBody>
          <a:bodyPr wrap="square" anchor="t" lIns="0" tIns="0" rIns="0" bIns="0"/>
          <a:lstStyle/>
          <a:p>
            <a:pPr algn="r">
              <a:lnSpc>
                <a:spcPts val="1200"/>
              </a:lnSpc>
            </a:pPr>
            <a:r>
              <a:rPr lang="ru-RU" sz="1000">
                <a:solidFill>
                  <a:srgbClr val="9D9EA0"/>
                </a:solidFill>
                <a:latin typeface="Manrope"/>
              </a:rPr>
              <a:t>Данные отдела логистики, 2025 — 1П2026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952500" y="2618284"/>
            <a:ext cx="10287000" cy="800100"/>
          </a:xfrm>
          <a:prstGeom prst="roundRect">
            <a:avLst>
              <a:gd name="adj" fmla="val 28571"/>
            </a:avLst>
          </a:prstGeom>
          <a:solidFill>
            <a:srgbClr val="F4F5F7"/>
          </a:solidFill>
          <a:ln>
            <a:noFill/>
          </a:ln>
        </p:spPr>
      </p:sp>
      <p:sp>
        <p:nvSpPr>
          <p:cNvPr id="4" name="card4"/>
          <p:cNvSpPr/>
          <p:nvPr/>
        </p:nvSpPr>
        <p:spPr>
          <a:xfrm>
            <a:off x="8013700" y="2961184"/>
            <a:ext cx="2159000" cy="114300"/>
          </a:xfrm>
          <a:prstGeom prst="roundRect">
            <a:avLst>
              <a:gd name="adj" fmla="val 50000"/>
            </a:avLst>
          </a:prstGeom>
          <a:solidFill>
            <a:srgbClr val="E4E7EC"/>
          </a:solidFill>
          <a:ln>
            <a:noFill/>
          </a:ln>
        </p:spPr>
      </p:sp>
      <p:sp>
        <p:nvSpPr>
          <p:cNvPr id="5" name="card5"/>
          <p:cNvSpPr/>
          <p:nvPr/>
        </p:nvSpPr>
        <p:spPr>
          <a:xfrm>
            <a:off x="8013700" y="2961184"/>
            <a:ext cx="1813520" cy="114300"/>
          </a:xfrm>
          <a:prstGeom prst="roundRect">
            <a:avLst>
              <a:gd name="adj" fmla="val 50000"/>
            </a:avLst>
          </a:prstGeom>
          <a:solidFill>
            <a:srgbClr val="2F7D52"/>
          </a:solidFill>
          <a:ln>
            <a:noFill/>
          </a:ln>
        </p:spPr>
      </p:sp>
      <p:sp>
        <p:nvSpPr>
          <p:cNvPr id="6" name="card6"/>
          <p:cNvSpPr/>
          <p:nvPr/>
        </p:nvSpPr>
        <p:spPr>
          <a:xfrm>
            <a:off x="952500" y="3558084"/>
            <a:ext cx="10287000" cy="800100"/>
          </a:xfrm>
          <a:prstGeom prst="roundRect">
            <a:avLst>
              <a:gd name="adj" fmla="val 28571"/>
            </a:avLst>
          </a:prstGeom>
          <a:solidFill>
            <a:srgbClr val="F4F5F7"/>
          </a:solidFill>
          <a:ln>
            <a:noFill/>
          </a:ln>
        </p:spPr>
      </p:sp>
      <p:sp>
        <p:nvSpPr>
          <p:cNvPr id="7" name="card7"/>
          <p:cNvSpPr/>
          <p:nvPr/>
        </p:nvSpPr>
        <p:spPr>
          <a:xfrm>
            <a:off x="8013700" y="3900984"/>
            <a:ext cx="2159000" cy="114300"/>
          </a:xfrm>
          <a:prstGeom prst="roundRect">
            <a:avLst>
              <a:gd name="adj" fmla="val 50000"/>
            </a:avLst>
          </a:prstGeom>
          <a:solidFill>
            <a:srgbClr val="E4E7EC"/>
          </a:solidFill>
          <a:ln>
            <a:noFill/>
          </a:ln>
        </p:spPr>
      </p:sp>
      <p:sp>
        <p:nvSpPr>
          <p:cNvPr id="8" name="card8"/>
          <p:cNvSpPr/>
          <p:nvPr/>
        </p:nvSpPr>
        <p:spPr>
          <a:xfrm>
            <a:off x="8013700" y="3900984"/>
            <a:ext cx="1727200" cy="114300"/>
          </a:xfrm>
          <a:prstGeom prst="roundRect">
            <a:avLst>
              <a:gd name="adj" fmla="val 50000"/>
            </a:avLst>
          </a:prstGeom>
          <a:solidFill>
            <a:srgbClr val="2F7D52"/>
          </a:solidFill>
          <a:ln>
            <a:noFill/>
          </a:ln>
        </p:spPr>
      </p:sp>
      <p:sp>
        <p:nvSpPr>
          <p:cNvPr id="9" name="card9"/>
          <p:cNvSpPr/>
          <p:nvPr/>
        </p:nvSpPr>
        <p:spPr>
          <a:xfrm>
            <a:off x="952500" y="4497884"/>
            <a:ext cx="10287000" cy="800100"/>
          </a:xfrm>
          <a:prstGeom prst="roundRect">
            <a:avLst>
              <a:gd name="adj" fmla="val 28571"/>
            </a:avLst>
          </a:prstGeom>
          <a:solidFill>
            <a:srgbClr val="F4F5F7"/>
          </a:solidFill>
          <a:ln>
            <a:noFill/>
          </a:ln>
        </p:spPr>
      </p:sp>
      <p:sp>
        <p:nvSpPr>
          <p:cNvPr id="10" name="card10"/>
          <p:cNvSpPr/>
          <p:nvPr/>
        </p:nvSpPr>
        <p:spPr>
          <a:xfrm>
            <a:off x="8013700" y="4840784"/>
            <a:ext cx="2159000" cy="114300"/>
          </a:xfrm>
          <a:prstGeom prst="roundRect">
            <a:avLst>
              <a:gd name="adj" fmla="val 50000"/>
            </a:avLst>
          </a:prstGeom>
          <a:solidFill>
            <a:srgbClr val="E4E7EC"/>
          </a:solidFill>
          <a:ln>
            <a:noFill/>
          </a:ln>
        </p:spPr>
      </p:sp>
      <p:sp>
        <p:nvSpPr>
          <p:cNvPr id="11" name="card11"/>
          <p:cNvSpPr/>
          <p:nvPr/>
        </p:nvSpPr>
        <p:spPr>
          <a:xfrm>
            <a:off x="8013700" y="4840784"/>
            <a:ext cx="323850" cy="114300"/>
          </a:xfrm>
          <a:prstGeom prst="roundRect">
            <a:avLst>
              <a:gd name="adj" fmla="val 50000"/>
            </a:avLst>
          </a:prstGeom>
          <a:solidFill>
            <a:srgbClr val="1F4E79"/>
          </a:solidFill>
          <a:ln>
            <a:noFill/>
          </a:ln>
        </p:spPr>
      </p:sp>
      <p:sp>
        <p:nvSpPr>
          <p:cNvPr id="12" name="text12"/>
          <p:cNvSpPr>
            <a:spLocks noChangeArrowheads="1"/>
          </p:cNvSpPr>
          <p:nvPr/>
        </p:nvSpPr>
        <p:spPr>
          <a:xfrm>
            <a:off x="1308100" y="742950"/>
            <a:ext cx="3086199"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Цель · ключевые результаты</a:t>
            </a:r>
          </a:p>
        </p:txBody>
      </p:sp>
      <p:sp>
        <p:nvSpPr>
          <p:cNvPr id="13" name="text13"/>
          <p:cNvSpPr>
            <a:spLocks noChangeArrowheads="1"/>
          </p:cNvSpPr>
          <p:nvPr/>
        </p:nvSpPr>
        <p:spPr>
          <a:xfrm>
            <a:off x="952500" y="831155"/>
            <a:ext cx="10312400" cy="786011"/>
          </a:xfrm>
          <a:prstGeom prst="rect">
            <a:avLst/>
          </a:prstGeom>
          <a:noFill/>
        </p:spPr>
        <p:txBody>
          <a:bodyPr wrap="square" anchor="t" lIns="0" tIns="0" rIns="0" bIns="0"/>
          <a:lstStyle/>
          <a:p>
            <a:pPr>
              <a:lnSpc>
                <a:spcPts val="3045"/>
              </a:lnSpc>
            </a:pPr>
            <a:r>
              <a:rPr lang="ru-RU" sz="2900" b="1" spc="-57">
                <a:solidFill>
                  <a:srgbClr val="15171C"/>
                </a:solidFill>
                <a:latin typeface="Manrope"/>
              </a:rPr>
              <a:t>Автоматизировать складской учёт и комплектацию к концу 2027 года</a:t>
            </a:r>
          </a:p>
        </p:txBody>
      </p:sp>
      <p:sp>
        <p:nvSpPr>
          <p:cNvPr id="14" name="text14"/>
          <p:cNvSpPr>
            <a:spLocks noChangeArrowheads="1"/>
          </p:cNvSpPr>
          <p:nvPr/>
        </p:nvSpPr>
        <p:spPr>
          <a:xfrm>
            <a:off x="1206500" y="2808784"/>
            <a:ext cx="7239000" cy="142240"/>
          </a:xfrm>
          <a:prstGeom prst="rect">
            <a:avLst/>
          </a:prstGeom>
          <a:noFill/>
        </p:spPr>
        <p:txBody>
          <a:bodyPr wrap="square" anchor="t" lIns="0" tIns="0" rIns="0" bIns="0"/>
          <a:lstStyle/>
          <a:p>
            <a:pPr>
              <a:lnSpc>
                <a:spcPts val="1020"/>
              </a:lnSpc>
            </a:pPr>
            <a:r>
              <a:rPr lang="ru-RU" sz="850" b="1" cap="all" spc="102">
                <a:solidFill>
                  <a:srgbClr val="9D9EA0"/>
                </a:solidFill>
                <a:latin typeface="Manrope"/>
              </a:rPr>
              <a:t>KR1 · Доля ошибок комплектации</a:t>
            </a:r>
          </a:p>
        </p:txBody>
      </p:sp>
      <p:sp>
        <p:nvSpPr>
          <p:cNvPr id="15" name="text15"/>
          <p:cNvSpPr>
            <a:spLocks noChangeArrowheads="1"/>
          </p:cNvSpPr>
          <p:nvPr/>
        </p:nvSpPr>
        <p:spPr>
          <a:xfrm>
            <a:off x="1206500" y="3005634"/>
            <a:ext cx="7239000" cy="203200"/>
          </a:xfrm>
          <a:prstGeom prst="rect">
            <a:avLst/>
          </a:prstGeom>
          <a:noFill/>
        </p:spPr>
        <p:txBody>
          <a:bodyPr wrap="square" anchor="t" lIns="0" tIns="0" rIns="0" bIns="0"/>
          <a:lstStyle/>
          <a:p>
            <a:pPr>
              <a:lnSpc>
                <a:spcPts val="1500"/>
              </a:lnSpc>
            </a:pPr>
            <a:r>
              <a:rPr lang="ru-RU" sz="1250" b="1">
                <a:solidFill>
                  <a:srgbClr val="2A3140"/>
                </a:solidFill>
                <a:latin typeface="Manrope"/>
              </a:rPr>
              <a:t>с 3,1% до ≤0,5%</a:t>
            </a:r>
          </a:p>
        </p:txBody>
      </p:sp>
      <p:sp>
        <p:nvSpPr>
          <p:cNvPr id="16" name="text16"/>
          <p:cNvSpPr>
            <a:spLocks noChangeArrowheads="1"/>
          </p:cNvSpPr>
          <p:nvPr/>
        </p:nvSpPr>
        <p:spPr>
          <a:xfrm>
            <a:off x="10248900" y="2878634"/>
            <a:ext cx="736600" cy="256540"/>
          </a:xfrm>
          <a:prstGeom prst="rect">
            <a:avLst/>
          </a:prstGeom>
          <a:noFill/>
        </p:spPr>
        <p:txBody>
          <a:bodyPr wrap="square" anchor="t" lIns="0" tIns="0" rIns="0" bIns="0"/>
          <a:lstStyle/>
          <a:p>
            <a:pPr algn="r">
              <a:lnSpc>
                <a:spcPts val="1920"/>
              </a:lnSpc>
            </a:pPr>
            <a:r>
              <a:rPr lang="ru-RU" sz="1600" b="1">
                <a:solidFill>
                  <a:srgbClr val="2F7D52"/>
                </a:solidFill>
                <a:latin typeface="Manrope"/>
              </a:rPr>
              <a:t>84%</a:t>
            </a:r>
          </a:p>
        </p:txBody>
      </p:sp>
      <p:sp>
        <p:nvSpPr>
          <p:cNvPr id="17" name="text17"/>
          <p:cNvSpPr>
            <a:spLocks noChangeArrowheads="1"/>
          </p:cNvSpPr>
          <p:nvPr/>
        </p:nvSpPr>
        <p:spPr>
          <a:xfrm>
            <a:off x="1206500" y="3748584"/>
            <a:ext cx="7239000" cy="142240"/>
          </a:xfrm>
          <a:prstGeom prst="rect">
            <a:avLst/>
          </a:prstGeom>
          <a:noFill/>
        </p:spPr>
        <p:txBody>
          <a:bodyPr wrap="square" anchor="t" lIns="0" tIns="0" rIns="0" bIns="0"/>
          <a:lstStyle/>
          <a:p>
            <a:pPr>
              <a:lnSpc>
                <a:spcPts val="1020"/>
              </a:lnSpc>
            </a:pPr>
            <a:r>
              <a:rPr lang="ru-RU" sz="850" b="1" cap="all" spc="102">
                <a:solidFill>
                  <a:srgbClr val="9D9EA0"/>
                </a:solidFill>
                <a:latin typeface="Manrope"/>
              </a:rPr>
              <a:t>KR2 · Сокращение простоев</a:t>
            </a:r>
          </a:p>
        </p:txBody>
      </p:sp>
      <p:sp>
        <p:nvSpPr>
          <p:cNvPr id="18" name="text18"/>
          <p:cNvSpPr>
            <a:spLocks noChangeArrowheads="1"/>
          </p:cNvSpPr>
          <p:nvPr/>
        </p:nvSpPr>
        <p:spPr>
          <a:xfrm>
            <a:off x="1206500" y="3945434"/>
            <a:ext cx="7239000" cy="203200"/>
          </a:xfrm>
          <a:prstGeom prst="rect">
            <a:avLst/>
          </a:prstGeom>
          <a:noFill/>
        </p:spPr>
        <p:txBody>
          <a:bodyPr wrap="square" anchor="t" lIns="0" tIns="0" rIns="0" bIns="0"/>
          <a:lstStyle/>
          <a:p>
            <a:pPr>
              <a:lnSpc>
                <a:spcPts val="1500"/>
              </a:lnSpc>
            </a:pPr>
            <a:r>
              <a:rPr lang="ru-RU" sz="1250" b="1">
                <a:solidFill>
                  <a:srgbClr val="2A3140"/>
                </a:solidFill>
                <a:latin typeface="Manrope"/>
              </a:rPr>
              <a:t>снижение на 80%</a:t>
            </a:r>
          </a:p>
        </p:txBody>
      </p:sp>
      <p:sp>
        <p:nvSpPr>
          <p:cNvPr id="19" name="text19"/>
          <p:cNvSpPr>
            <a:spLocks noChangeArrowheads="1"/>
          </p:cNvSpPr>
          <p:nvPr/>
        </p:nvSpPr>
        <p:spPr>
          <a:xfrm>
            <a:off x="10248900" y="3818434"/>
            <a:ext cx="736600" cy="256540"/>
          </a:xfrm>
          <a:prstGeom prst="rect">
            <a:avLst/>
          </a:prstGeom>
          <a:noFill/>
        </p:spPr>
        <p:txBody>
          <a:bodyPr wrap="square" anchor="t" lIns="0" tIns="0" rIns="0" bIns="0"/>
          <a:lstStyle/>
          <a:p>
            <a:pPr algn="r">
              <a:lnSpc>
                <a:spcPts val="1920"/>
              </a:lnSpc>
            </a:pPr>
            <a:r>
              <a:rPr lang="ru-RU" sz="1600" b="1">
                <a:solidFill>
                  <a:srgbClr val="2F7D52"/>
                </a:solidFill>
                <a:latin typeface="Manrope"/>
              </a:rPr>
              <a:t>80%</a:t>
            </a:r>
          </a:p>
        </p:txBody>
      </p:sp>
      <p:sp>
        <p:nvSpPr>
          <p:cNvPr id="20" name="text20"/>
          <p:cNvSpPr>
            <a:spLocks noChangeArrowheads="1"/>
          </p:cNvSpPr>
          <p:nvPr/>
        </p:nvSpPr>
        <p:spPr>
          <a:xfrm>
            <a:off x="1206500" y="4688384"/>
            <a:ext cx="7239000" cy="142240"/>
          </a:xfrm>
          <a:prstGeom prst="rect">
            <a:avLst/>
          </a:prstGeom>
          <a:noFill/>
        </p:spPr>
        <p:txBody>
          <a:bodyPr wrap="square" anchor="t" lIns="0" tIns="0" rIns="0" bIns="0"/>
          <a:lstStyle/>
          <a:p>
            <a:pPr>
              <a:lnSpc>
                <a:spcPts val="1020"/>
              </a:lnSpc>
            </a:pPr>
            <a:r>
              <a:rPr lang="ru-RU" sz="850" b="1" cap="all" spc="102">
                <a:solidFill>
                  <a:srgbClr val="9D9EA0"/>
                </a:solidFill>
                <a:latin typeface="Manrope"/>
              </a:rPr>
              <a:t>KR3 · Годовая экономия</a:t>
            </a:r>
          </a:p>
        </p:txBody>
      </p:sp>
      <p:sp>
        <p:nvSpPr>
          <p:cNvPr id="21" name="text21"/>
          <p:cNvSpPr>
            <a:spLocks noChangeArrowheads="1"/>
          </p:cNvSpPr>
          <p:nvPr/>
        </p:nvSpPr>
        <p:spPr>
          <a:xfrm>
            <a:off x="1206500" y="4885234"/>
            <a:ext cx="7239000" cy="203200"/>
          </a:xfrm>
          <a:prstGeom prst="rect">
            <a:avLst/>
          </a:prstGeom>
          <a:noFill/>
        </p:spPr>
        <p:txBody>
          <a:bodyPr wrap="square" anchor="t" lIns="0" tIns="0" rIns="0" bIns="0"/>
          <a:lstStyle/>
          <a:p>
            <a:pPr>
              <a:lnSpc>
                <a:spcPts val="1500"/>
              </a:lnSpc>
            </a:pPr>
            <a:r>
              <a:rPr lang="ru-RU" sz="1250" b="1">
                <a:solidFill>
                  <a:srgbClr val="2A3140"/>
                </a:solidFill>
                <a:latin typeface="Manrope"/>
              </a:rPr>
              <a:t>15 млн ₽ в год</a:t>
            </a:r>
          </a:p>
        </p:txBody>
      </p:sp>
      <p:sp>
        <p:nvSpPr>
          <p:cNvPr id="22" name="text22"/>
          <p:cNvSpPr>
            <a:spLocks noChangeArrowheads="1"/>
          </p:cNvSpPr>
          <p:nvPr/>
        </p:nvSpPr>
        <p:spPr>
          <a:xfrm>
            <a:off x="10248900" y="4758234"/>
            <a:ext cx="736600" cy="256540"/>
          </a:xfrm>
          <a:prstGeom prst="rect">
            <a:avLst/>
          </a:prstGeom>
          <a:noFill/>
        </p:spPr>
        <p:txBody>
          <a:bodyPr wrap="square" anchor="t" lIns="0" tIns="0" rIns="0" bIns="0"/>
          <a:lstStyle/>
          <a:p>
            <a:pPr algn="r">
              <a:lnSpc>
                <a:spcPts val="1920"/>
              </a:lnSpc>
            </a:pPr>
            <a:r>
              <a:rPr lang="ru-RU" sz="1600" b="1">
                <a:solidFill>
                  <a:srgbClr val="1F4E79"/>
                </a:solidFill>
                <a:latin typeface="Manrope"/>
              </a:rPr>
              <a:t>15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1524496"/>
            <a:ext cx="3454400" cy="4444504"/>
          </a:xfrm>
          <a:prstGeom prst="roundRect">
            <a:avLst>
              <a:gd name="adj" fmla="val 6617"/>
            </a:avLst>
          </a:prstGeom>
          <a:solidFill>
            <a:srgbClr val="F4F5F7"/>
          </a:solidFill>
          <a:ln>
            <a:noFill/>
          </a:ln>
        </p:spPr>
      </p:sp>
      <p:sp>
        <p:nvSpPr>
          <p:cNvPr id="4" name="card4"/>
          <p:cNvSpPr/>
          <p:nvPr/>
        </p:nvSpPr>
        <p:spPr>
          <a:xfrm>
            <a:off x="1016000" y="1765796"/>
            <a:ext cx="381000" cy="381000"/>
          </a:xfrm>
          <a:prstGeom prst="roundRect">
            <a:avLst>
              <a:gd name="adj" fmla="val 40000"/>
            </a:avLst>
          </a:prstGeom>
          <a:solidFill>
            <a:srgbClr val="FFFFFF"/>
          </a:solidFill>
          <a:ln>
            <a:noFill/>
          </a:ln>
        </p:spPr>
      </p:sp>
      <p:sp>
        <p:nvSpPr>
          <p:cNvPr id="5" name="card5"/>
          <p:cNvSpPr/>
          <p:nvPr/>
        </p:nvSpPr>
        <p:spPr>
          <a:xfrm>
            <a:off x="4368800" y="1524496"/>
            <a:ext cx="3454400" cy="4444504"/>
          </a:xfrm>
          <a:prstGeom prst="roundRect">
            <a:avLst>
              <a:gd name="adj" fmla="val 6617"/>
            </a:avLst>
          </a:prstGeom>
          <a:solidFill>
            <a:srgbClr val="F4F5F7"/>
          </a:solidFill>
          <a:ln>
            <a:noFill/>
          </a:ln>
        </p:spPr>
      </p:sp>
      <p:sp>
        <p:nvSpPr>
          <p:cNvPr id="6" name="card6"/>
          <p:cNvSpPr/>
          <p:nvPr/>
        </p:nvSpPr>
        <p:spPr>
          <a:xfrm>
            <a:off x="4622800" y="1765796"/>
            <a:ext cx="381000" cy="381000"/>
          </a:xfrm>
          <a:prstGeom prst="roundRect">
            <a:avLst>
              <a:gd name="adj" fmla="val 40000"/>
            </a:avLst>
          </a:prstGeom>
          <a:solidFill>
            <a:srgbClr val="FFFFFF"/>
          </a:solidFill>
          <a:ln>
            <a:noFill/>
          </a:ln>
        </p:spPr>
      </p:sp>
      <p:sp>
        <p:nvSpPr>
          <p:cNvPr id="7" name="card7"/>
          <p:cNvSpPr/>
          <p:nvPr/>
        </p:nvSpPr>
        <p:spPr>
          <a:xfrm>
            <a:off x="7975600" y="1524496"/>
            <a:ext cx="3454400" cy="4444504"/>
          </a:xfrm>
          <a:prstGeom prst="roundRect">
            <a:avLst>
              <a:gd name="adj" fmla="val 6617"/>
            </a:avLst>
          </a:prstGeom>
          <a:solidFill>
            <a:srgbClr val="F4F5F7"/>
          </a:solidFill>
          <a:ln>
            <a:noFill/>
          </a:ln>
        </p:spPr>
      </p:sp>
      <p:sp>
        <p:nvSpPr>
          <p:cNvPr id="8" name="card8"/>
          <p:cNvSpPr/>
          <p:nvPr/>
        </p:nvSpPr>
        <p:spPr>
          <a:xfrm>
            <a:off x="8229600" y="1765796"/>
            <a:ext cx="381000" cy="381000"/>
          </a:xfrm>
          <a:prstGeom prst="roundRect">
            <a:avLst>
              <a:gd name="adj" fmla="val 40000"/>
            </a:avLst>
          </a:prstGeom>
          <a:solidFill>
            <a:srgbClr val="FFFFFF"/>
          </a:solidFill>
          <a:ln>
            <a:noFill/>
          </a:ln>
        </p:spPr>
      </p:sp>
      <p:pic>
        <p:nvPicPr>
          <p:cNvPr id="9" name="pic9"/>
          <p:cNvPicPr/>
          <p:nvPr/>
        </p:nvPicPr>
        <p:blipFill>
          <a:blip r:embed="rId4">
            <a:extLst>
              <a:ext uri="{96DAC541-7B7A-43D3-8B79-37D633B846F1}">
                <asvg:svgBlip xmlns:asvg="http://schemas.microsoft.com/office/drawing/2016/SVG/main" r:embed="rId5"/>
              </a:ext>
            </a:extLst>
          </a:blip>
          <a:stretch>
            <a:fillRect/>
          </a:stretch>
        </p:blipFill>
        <p:spPr>
          <a:xfrm>
            <a:off x="1117600" y="1867396"/>
            <a:ext cx="177800" cy="177800"/>
          </a:xfrm>
          <a:prstGeom prst="rect">
            <a:avLst/>
          </a:prstGeom>
        </p:spPr>
      </p:pic>
      <p:pic>
        <p:nvPicPr>
          <p:cNvPr id="10" name="pic10"/>
          <p:cNvPicPr/>
          <p:nvPr/>
        </p:nvPicPr>
        <p:blipFill>
          <a:blip r:embed="rId6"/>
          <a:stretch>
            <a:fillRect/>
          </a:stretch>
        </p:blipFill>
        <p:spPr>
          <a:xfrm>
            <a:off x="4724400" y="1867396"/>
            <a:ext cx="177800" cy="177800"/>
          </a:xfrm>
          <a:prstGeom prst="rect">
            <a:avLst/>
          </a:prstGeom>
        </p:spPr>
      </p:pic>
      <p:pic>
        <p:nvPicPr>
          <p:cNvPr id="11" name="pic11"/>
          <p:cNvPicPr/>
          <p:nvPr/>
        </p:nvPicPr>
        <p:blipFill>
          <a:blip r:embed="rId8">
            <a:extLst>
              <a:ext uri="{96DAC541-7B7A-43D3-8B79-37D633B846F1}">
                <asvg:svgBlip xmlns:asvg="http://schemas.microsoft.com/office/drawing/2016/SVG/main" r:embed="rId9"/>
              </a:ext>
            </a:extLst>
          </a:blip>
          <a:stretch>
            <a:fillRect/>
          </a:stretch>
        </p:blipFill>
        <p:spPr>
          <a:xfrm>
            <a:off x="8331200" y="1867396"/>
            <a:ext cx="177800" cy="177800"/>
          </a:xfrm>
          <a:prstGeom prst="rect">
            <a:avLst/>
          </a:prstGeom>
        </p:spPr>
      </p:pic>
      <p:sp>
        <p:nvSpPr>
          <p:cNvPr id="12" name="text12"/>
          <p:cNvSpPr>
            <a:spLocks noChangeArrowheads="1"/>
          </p:cNvSpPr>
          <p:nvPr/>
        </p:nvSpPr>
        <p:spPr>
          <a:xfrm>
            <a:off x="1117600" y="615950"/>
            <a:ext cx="1048250"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Решение</a:t>
            </a:r>
          </a:p>
        </p:txBody>
      </p:sp>
      <p:sp>
        <p:nvSpPr>
          <p:cNvPr id="13" name="text13"/>
          <p:cNvSpPr>
            <a:spLocks noChangeArrowheads="1"/>
          </p:cNvSpPr>
          <p:nvPr/>
        </p:nvSpPr>
        <p:spPr>
          <a:xfrm>
            <a:off x="762000" y="704155"/>
            <a:ext cx="11303000" cy="439420"/>
          </a:xfrm>
          <a:prstGeom prst="rect">
            <a:avLst/>
          </a:prstGeom>
          <a:noFill/>
        </p:spPr>
        <p:txBody>
          <a:bodyPr wrap="square" anchor="t" lIns="0" tIns="0" rIns="0" bIns="0"/>
          <a:lstStyle/>
          <a:p>
            <a:pPr>
              <a:lnSpc>
                <a:spcPts val="3360"/>
              </a:lnSpc>
            </a:pPr>
            <a:r>
              <a:rPr lang="ru-RU" sz="3200" b="1" spc="-63">
                <a:solidFill>
                  <a:srgbClr val="15171C"/>
                </a:solidFill>
                <a:latin typeface="Manrope"/>
              </a:rPr>
              <a:t>Три компонента автоматизации склада</a:t>
            </a:r>
          </a:p>
        </p:txBody>
      </p:sp>
      <p:sp>
        <p:nvSpPr>
          <p:cNvPr id="14" name="text14"/>
          <p:cNvSpPr>
            <a:spLocks noChangeArrowheads="1"/>
          </p:cNvSpPr>
          <p:nvPr/>
        </p:nvSpPr>
        <p:spPr>
          <a:xfrm>
            <a:off x="1016000" y="2311896"/>
            <a:ext cx="3535680" cy="218440"/>
          </a:xfrm>
          <a:prstGeom prst="rect">
            <a:avLst/>
          </a:prstGeom>
          <a:noFill/>
        </p:spPr>
        <p:txBody>
          <a:bodyPr wrap="square" anchor="t" lIns="0" tIns="0" rIns="0" bIns="0"/>
          <a:lstStyle/>
          <a:p>
            <a:pPr>
              <a:lnSpc>
                <a:spcPts val="1620"/>
              </a:lnSpc>
            </a:pPr>
            <a:r>
              <a:rPr lang="ru-RU" sz="1350" b="1">
                <a:solidFill>
                  <a:srgbClr val="15171C"/>
                </a:solidFill>
                <a:latin typeface="Manrope"/>
              </a:rPr>
              <a:t>Адресное хранение</a:t>
            </a:r>
          </a:p>
        </p:txBody>
      </p:sp>
      <p:sp>
        <p:nvSpPr>
          <p:cNvPr id="15" name="text15"/>
          <p:cNvSpPr>
            <a:spLocks noChangeArrowheads="1"/>
          </p:cNvSpPr>
          <p:nvPr/>
        </p:nvSpPr>
        <p:spPr>
          <a:xfrm>
            <a:off x="1016000" y="2607171"/>
            <a:ext cx="2971800" cy="641350"/>
          </a:xfrm>
          <a:prstGeom prst="rect">
            <a:avLst/>
          </a:prstGeom>
          <a:noFill/>
        </p:spPr>
        <p:txBody>
          <a:bodyPr wrap="square" anchor="t" lIns="0" tIns="0" rIns="0" bIns="0"/>
          <a:lstStyle/>
          <a:p>
            <a:pPr>
              <a:lnSpc>
                <a:spcPts val="1650"/>
              </a:lnSpc>
            </a:pPr>
            <a:r>
              <a:rPr lang="ru-RU" sz="1100">
                <a:solidFill>
                  <a:srgbClr val="636569"/>
                </a:solidFill>
                <a:latin typeface="Manrope"/>
              </a:rPr>
              <a:t>Маркировка каждой ячейки стеллажа уникальным адресом — точное размещение и мгновенный поиск товара</a:t>
            </a:r>
          </a:p>
        </p:txBody>
      </p:sp>
      <p:sp>
        <p:nvSpPr>
          <p:cNvPr id="16" name="text16"/>
          <p:cNvSpPr>
            <a:spLocks noChangeArrowheads="1"/>
          </p:cNvSpPr>
          <p:nvPr/>
        </p:nvSpPr>
        <p:spPr>
          <a:xfrm>
            <a:off x="4622800" y="2311896"/>
            <a:ext cx="3535680" cy="218440"/>
          </a:xfrm>
          <a:prstGeom prst="rect">
            <a:avLst/>
          </a:prstGeom>
          <a:noFill/>
        </p:spPr>
        <p:txBody>
          <a:bodyPr wrap="square" anchor="t" lIns="0" tIns="0" rIns="0" bIns="0"/>
          <a:lstStyle/>
          <a:p>
            <a:pPr>
              <a:lnSpc>
                <a:spcPts val="1620"/>
              </a:lnSpc>
            </a:pPr>
            <a:r>
              <a:rPr lang="ru-RU" sz="1350" b="1">
                <a:solidFill>
                  <a:srgbClr val="15171C"/>
                </a:solidFill>
                <a:latin typeface="Manrope"/>
              </a:rPr>
              <a:t>Терминалы сбора данных</a:t>
            </a:r>
          </a:p>
        </p:txBody>
      </p:sp>
      <p:sp>
        <p:nvSpPr>
          <p:cNvPr id="17" name="text17"/>
          <p:cNvSpPr>
            <a:spLocks noChangeArrowheads="1"/>
          </p:cNvSpPr>
          <p:nvPr/>
        </p:nvSpPr>
        <p:spPr>
          <a:xfrm>
            <a:off x="4622800" y="2607171"/>
            <a:ext cx="2971800" cy="641350"/>
          </a:xfrm>
          <a:prstGeom prst="rect">
            <a:avLst/>
          </a:prstGeom>
          <a:noFill/>
        </p:spPr>
        <p:txBody>
          <a:bodyPr wrap="square" anchor="t" lIns="0" tIns="0" rIns="0" bIns="0"/>
          <a:lstStyle/>
          <a:p>
            <a:pPr>
              <a:lnSpc>
                <a:spcPts val="1650"/>
              </a:lnSpc>
            </a:pPr>
            <a:r>
              <a:rPr lang="ru-RU" sz="1100">
                <a:solidFill>
                  <a:srgbClr val="636569"/>
                </a:solidFill>
                <a:latin typeface="Manrope"/>
              </a:rPr>
              <a:t>Безбумажный учёт: сканирование штрихкодов в реальном времени, исключение ручного ввода и ошибок</a:t>
            </a:r>
          </a:p>
        </p:txBody>
      </p:sp>
      <p:sp>
        <p:nvSpPr>
          <p:cNvPr id="18" name="text18"/>
          <p:cNvSpPr>
            <a:spLocks noChangeArrowheads="1"/>
          </p:cNvSpPr>
          <p:nvPr/>
        </p:nvSpPr>
        <p:spPr>
          <a:xfrm>
            <a:off x="8229600" y="2311896"/>
            <a:ext cx="2971800" cy="482600"/>
          </a:xfrm>
          <a:prstGeom prst="rect">
            <a:avLst/>
          </a:prstGeom>
          <a:noFill/>
        </p:spPr>
        <p:txBody>
          <a:bodyPr wrap="square" anchor="t" lIns="0" tIns="0" rIns="0" bIns="0"/>
          <a:lstStyle/>
          <a:p>
            <a:pPr>
              <a:lnSpc>
                <a:spcPts val="1850"/>
              </a:lnSpc>
            </a:pPr>
            <a:r>
              <a:rPr lang="ru-RU" sz="1350" b="1">
                <a:solidFill>
                  <a:srgbClr val="15171C"/>
                </a:solidFill>
                <a:latin typeface="Manrope"/>
              </a:rPr>
              <a:t>Система управления складом (WMS)</a:t>
            </a:r>
          </a:p>
        </p:txBody>
      </p:sp>
      <p:sp>
        <p:nvSpPr>
          <p:cNvPr id="19" name="text19"/>
          <p:cNvSpPr>
            <a:spLocks noChangeArrowheads="1"/>
          </p:cNvSpPr>
          <p:nvPr/>
        </p:nvSpPr>
        <p:spPr>
          <a:xfrm>
            <a:off x="8229600" y="2842121"/>
            <a:ext cx="2971800" cy="641350"/>
          </a:xfrm>
          <a:prstGeom prst="rect">
            <a:avLst/>
          </a:prstGeom>
          <a:noFill/>
        </p:spPr>
        <p:txBody>
          <a:bodyPr wrap="square" anchor="t" lIns="0" tIns="0" rIns="0" bIns="0"/>
          <a:lstStyle/>
          <a:p>
            <a:pPr>
              <a:lnSpc>
                <a:spcPts val="1650"/>
              </a:lnSpc>
            </a:pPr>
            <a:r>
              <a:rPr lang="ru-RU" sz="1100">
                <a:solidFill>
                  <a:srgbClr val="636569"/>
                </a:solidFill>
                <a:latin typeface="Manrope"/>
              </a:rPr>
              <a:t>Планирование размещения, контроль остатков и отгрузок, аналитика операций в едином окне</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text3"/>
          <p:cNvSpPr>
            <a:spLocks noChangeArrowheads="1"/>
          </p:cNvSpPr>
          <p:nvPr/>
        </p:nvSpPr>
        <p:spPr>
          <a:xfrm>
            <a:off x="1117600" y="1853902"/>
            <a:ext cx="1848945"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План внедрения</a:t>
            </a:r>
          </a:p>
        </p:txBody>
      </p:sp>
      <p:sp>
        <p:nvSpPr>
          <p:cNvPr id="4" name="text4"/>
          <p:cNvSpPr>
            <a:spLocks noChangeArrowheads="1"/>
          </p:cNvSpPr>
          <p:nvPr/>
        </p:nvSpPr>
        <p:spPr>
          <a:xfrm>
            <a:off x="762000" y="1942108"/>
            <a:ext cx="11303000" cy="439420"/>
          </a:xfrm>
          <a:prstGeom prst="rect">
            <a:avLst/>
          </a:prstGeom>
          <a:noFill/>
        </p:spPr>
        <p:txBody>
          <a:bodyPr wrap="square" anchor="t" lIns="0" tIns="0" rIns="0" bIns="0"/>
          <a:lstStyle/>
          <a:p>
            <a:pPr>
              <a:lnSpc>
                <a:spcPts val="3360"/>
              </a:lnSpc>
            </a:pPr>
            <a:r>
              <a:rPr lang="ru-RU" sz="3200" b="1" spc="-63">
                <a:solidFill>
                  <a:srgbClr val="15171C"/>
                </a:solidFill>
                <a:latin typeface="Manrope"/>
              </a:rPr>
              <a:t>Этапы и сроки проекта: сентябрь 2026 — март 2027</a:t>
            </a:r>
          </a:p>
        </p:txBody>
      </p:sp>
      <p:sp>
        <p:nvSpPr>
          <p:cNvPr id="5" name="text5"/>
          <p:cNvSpPr>
            <a:spLocks noChangeArrowheads="1"/>
          </p:cNvSpPr>
          <p:nvPr/>
        </p:nvSpPr>
        <p:spPr>
          <a:xfrm>
            <a:off x="762000" y="3003748"/>
            <a:ext cx="2926080" cy="195580"/>
          </a:xfrm>
          <a:prstGeom prst="rect">
            <a:avLst/>
          </a:prstGeom>
          <a:noFill/>
        </p:spPr>
        <p:txBody>
          <a:bodyPr wrap="square" anchor="t" lIns="0" tIns="0" rIns="0" bIns="0"/>
          <a:lstStyle/>
          <a:p>
            <a:pPr>
              <a:lnSpc>
                <a:spcPts val="1440"/>
              </a:lnSpc>
            </a:pPr>
            <a:r>
              <a:rPr lang="ru-RU" sz="1200">
                <a:solidFill>
                  <a:srgbClr val="1F4E79"/>
                </a:solidFill>
                <a:latin typeface="Manrope"/>
              </a:rPr>
              <a:t>Сен–Окт 2026</a:t>
            </a:r>
          </a:p>
        </p:txBody>
      </p:sp>
      <p:sp>
        <p:nvSpPr>
          <p:cNvPr id="6" name="text6"/>
          <p:cNvSpPr>
            <a:spLocks noChangeArrowheads="1"/>
          </p:cNvSpPr>
          <p:nvPr/>
        </p:nvSpPr>
        <p:spPr>
          <a:xfrm>
            <a:off x="762000" y="3689548"/>
            <a:ext cx="2463800" cy="533400"/>
          </a:xfrm>
          <a:prstGeom prst="rect">
            <a:avLst/>
          </a:prstGeom>
          <a:noFill/>
        </p:spPr>
        <p:txBody>
          <a:bodyPr wrap="square" anchor="t" lIns="0" tIns="0" rIns="0" bIns="0"/>
          <a:lstStyle/>
          <a:p>
            <a:pPr>
              <a:lnSpc>
                <a:spcPts val="2050"/>
              </a:lnSpc>
            </a:pPr>
            <a:r>
              <a:rPr lang="ru-RU" sz="1500" b="1">
                <a:solidFill>
                  <a:srgbClr val="15171C"/>
                </a:solidFill>
                <a:latin typeface="Manrope"/>
              </a:rPr>
              <a:t>Обследование и проектирование</a:t>
            </a:r>
          </a:p>
        </p:txBody>
      </p:sp>
      <p:sp>
        <p:nvSpPr>
          <p:cNvPr id="7" name="text7"/>
          <p:cNvSpPr>
            <a:spLocks noChangeArrowheads="1"/>
          </p:cNvSpPr>
          <p:nvPr/>
        </p:nvSpPr>
        <p:spPr>
          <a:xfrm>
            <a:off x="762000" y="4295973"/>
            <a:ext cx="2463800" cy="469900"/>
          </a:xfrm>
          <a:prstGeom prst="rect">
            <a:avLst/>
          </a:prstGeom>
          <a:noFill/>
        </p:spPr>
        <p:txBody>
          <a:bodyPr wrap="square" anchor="t" lIns="0" tIns="0" rIns="0" bIns="0"/>
          <a:lstStyle/>
          <a:p>
            <a:pPr>
              <a:lnSpc>
                <a:spcPts val="1800"/>
              </a:lnSpc>
            </a:pPr>
            <a:r>
              <a:rPr lang="ru-RU" sz="1200">
                <a:solidFill>
                  <a:srgbClr val="636569"/>
                </a:solidFill>
                <a:latin typeface="Manrope"/>
              </a:rPr>
              <a:t>Аудит процессов, схема адресного хранения, ТЗ на WMS</a:t>
            </a:r>
          </a:p>
        </p:txBody>
      </p:sp>
      <p:sp>
        <p:nvSpPr>
          <p:cNvPr id="8" name="text8"/>
          <p:cNvSpPr>
            <a:spLocks noChangeArrowheads="1"/>
          </p:cNvSpPr>
          <p:nvPr/>
        </p:nvSpPr>
        <p:spPr>
          <a:xfrm>
            <a:off x="3505200" y="3003748"/>
            <a:ext cx="2926080" cy="195580"/>
          </a:xfrm>
          <a:prstGeom prst="rect">
            <a:avLst/>
          </a:prstGeom>
          <a:noFill/>
        </p:spPr>
        <p:txBody>
          <a:bodyPr wrap="square" anchor="t" lIns="0" tIns="0" rIns="0" bIns="0"/>
          <a:lstStyle/>
          <a:p>
            <a:pPr>
              <a:lnSpc>
                <a:spcPts val="1440"/>
              </a:lnSpc>
            </a:pPr>
            <a:r>
              <a:rPr lang="ru-RU" sz="1200">
                <a:solidFill>
                  <a:srgbClr val="1F4E79"/>
                </a:solidFill>
                <a:latin typeface="Manrope"/>
              </a:rPr>
              <a:t>Ноя–Дек 2026</a:t>
            </a:r>
          </a:p>
        </p:txBody>
      </p:sp>
      <p:sp>
        <p:nvSpPr>
          <p:cNvPr id="9" name="text9"/>
          <p:cNvSpPr>
            <a:spLocks noChangeArrowheads="1"/>
          </p:cNvSpPr>
          <p:nvPr/>
        </p:nvSpPr>
        <p:spPr>
          <a:xfrm>
            <a:off x="3505200" y="3689548"/>
            <a:ext cx="2926080" cy="241300"/>
          </a:xfrm>
          <a:prstGeom prst="rect">
            <a:avLst/>
          </a:prstGeom>
          <a:noFill/>
        </p:spPr>
        <p:txBody>
          <a:bodyPr wrap="square" anchor="t" lIns="0" tIns="0" rIns="0" bIns="0"/>
          <a:lstStyle/>
          <a:p>
            <a:pPr>
              <a:lnSpc>
                <a:spcPts val="1800"/>
              </a:lnSpc>
            </a:pPr>
            <a:r>
              <a:rPr lang="ru-RU" sz="1500" b="1">
                <a:solidFill>
                  <a:srgbClr val="15171C"/>
                </a:solidFill>
                <a:latin typeface="Manrope"/>
              </a:rPr>
              <a:t>Внедрение WMS</a:t>
            </a:r>
          </a:p>
        </p:txBody>
      </p:sp>
      <p:sp>
        <p:nvSpPr>
          <p:cNvPr id="10" name="text10"/>
          <p:cNvSpPr>
            <a:spLocks noChangeArrowheads="1"/>
          </p:cNvSpPr>
          <p:nvPr/>
        </p:nvSpPr>
        <p:spPr>
          <a:xfrm>
            <a:off x="3505200" y="4035623"/>
            <a:ext cx="2463800" cy="469900"/>
          </a:xfrm>
          <a:prstGeom prst="rect">
            <a:avLst/>
          </a:prstGeom>
          <a:noFill/>
        </p:spPr>
        <p:txBody>
          <a:bodyPr wrap="square" anchor="t" lIns="0" tIns="0" rIns="0" bIns="0"/>
          <a:lstStyle/>
          <a:p>
            <a:pPr>
              <a:lnSpc>
                <a:spcPts val="1800"/>
              </a:lnSpc>
            </a:pPr>
            <a:r>
              <a:rPr lang="ru-RU" sz="1200">
                <a:solidFill>
                  <a:srgbClr val="636569"/>
                </a:solidFill>
                <a:latin typeface="Manrope"/>
              </a:rPr>
              <a:t>Настройка системы, интеграция с 1С, тестовые сценарии</a:t>
            </a:r>
          </a:p>
        </p:txBody>
      </p:sp>
      <p:sp>
        <p:nvSpPr>
          <p:cNvPr id="11" name="text11"/>
          <p:cNvSpPr>
            <a:spLocks noChangeArrowheads="1"/>
          </p:cNvSpPr>
          <p:nvPr/>
        </p:nvSpPr>
        <p:spPr>
          <a:xfrm>
            <a:off x="6248400" y="3003748"/>
            <a:ext cx="2926080" cy="195580"/>
          </a:xfrm>
          <a:prstGeom prst="rect">
            <a:avLst/>
          </a:prstGeom>
          <a:noFill/>
        </p:spPr>
        <p:txBody>
          <a:bodyPr wrap="square" anchor="t" lIns="0" tIns="0" rIns="0" bIns="0"/>
          <a:lstStyle/>
          <a:p>
            <a:pPr>
              <a:lnSpc>
                <a:spcPts val="1440"/>
              </a:lnSpc>
            </a:pPr>
            <a:r>
              <a:rPr lang="ru-RU" sz="1200">
                <a:solidFill>
                  <a:srgbClr val="1F4E79"/>
                </a:solidFill>
                <a:latin typeface="Manrope"/>
              </a:rPr>
              <a:t>Янв 2027</a:t>
            </a:r>
          </a:p>
        </p:txBody>
      </p:sp>
      <p:sp>
        <p:nvSpPr>
          <p:cNvPr id="12" name="text12"/>
          <p:cNvSpPr>
            <a:spLocks noChangeArrowheads="1"/>
          </p:cNvSpPr>
          <p:nvPr/>
        </p:nvSpPr>
        <p:spPr>
          <a:xfrm>
            <a:off x="6248400" y="3689548"/>
            <a:ext cx="2463800" cy="533400"/>
          </a:xfrm>
          <a:prstGeom prst="rect">
            <a:avLst/>
          </a:prstGeom>
          <a:noFill/>
        </p:spPr>
        <p:txBody>
          <a:bodyPr wrap="square" anchor="t" lIns="0" tIns="0" rIns="0" bIns="0"/>
          <a:lstStyle/>
          <a:p>
            <a:pPr>
              <a:lnSpc>
                <a:spcPts val="2050"/>
              </a:lnSpc>
            </a:pPr>
            <a:r>
              <a:rPr lang="ru-RU" sz="1500" b="1">
                <a:solidFill>
                  <a:srgbClr val="15171C"/>
                </a:solidFill>
                <a:latin typeface="Manrope"/>
              </a:rPr>
              <a:t>Адресное хранение и ТСД</a:t>
            </a:r>
          </a:p>
        </p:txBody>
      </p:sp>
      <p:sp>
        <p:nvSpPr>
          <p:cNvPr id="13" name="text13"/>
          <p:cNvSpPr>
            <a:spLocks noChangeArrowheads="1"/>
          </p:cNvSpPr>
          <p:nvPr/>
        </p:nvSpPr>
        <p:spPr>
          <a:xfrm>
            <a:off x="6248400" y="4295973"/>
            <a:ext cx="2463800" cy="469900"/>
          </a:xfrm>
          <a:prstGeom prst="rect">
            <a:avLst/>
          </a:prstGeom>
          <a:noFill/>
        </p:spPr>
        <p:txBody>
          <a:bodyPr wrap="square" anchor="t" lIns="0" tIns="0" rIns="0" bIns="0"/>
          <a:lstStyle/>
          <a:p>
            <a:pPr>
              <a:lnSpc>
                <a:spcPts val="1800"/>
              </a:lnSpc>
            </a:pPr>
            <a:r>
              <a:rPr lang="ru-RU" sz="1200">
                <a:solidFill>
                  <a:srgbClr val="636569"/>
                </a:solidFill>
                <a:latin typeface="Manrope"/>
              </a:rPr>
              <a:t>Разметка зон, закупка ТСД, обучение персонала</a:t>
            </a:r>
          </a:p>
        </p:txBody>
      </p:sp>
      <p:sp>
        <p:nvSpPr>
          <p:cNvPr id="14" name="text14"/>
          <p:cNvSpPr>
            <a:spLocks noChangeArrowheads="1"/>
          </p:cNvSpPr>
          <p:nvPr/>
        </p:nvSpPr>
        <p:spPr>
          <a:xfrm>
            <a:off x="8991600" y="3003748"/>
            <a:ext cx="2926080" cy="195580"/>
          </a:xfrm>
          <a:prstGeom prst="rect">
            <a:avLst/>
          </a:prstGeom>
          <a:noFill/>
        </p:spPr>
        <p:txBody>
          <a:bodyPr wrap="square" anchor="t" lIns="0" tIns="0" rIns="0" bIns="0"/>
          <a:lstStyle/>
          <a:p>
            <a:pPr>
              <a:lnSpc>
                <a:spcPts val="1440"/>
              </a:lnSpc>
            </a:pPr>
            <a:r>
              <a:rPr lang="ru-RU" sz="1200">
                <a:solidFill>
                  <a:srgbClr val="636569"/>
                </a:solidFill>
                <a:latin typeface="Manrope"/>
              </a:rPr>
              <a:t>Фев–Мар 2027</a:t>
            </a:r>
          </a:p>
        </p:txBody>
      </p:sp>
      <p:sp>
        <p:nvSpPr>
          <p:cNvPr id="15" name="text15"/>
          <p:cNvSpPr>
            <a:spLocks noChangeArrowheads="1"/>
          </p:cNvSpPr>
          <p:nvPr/>
        </p:nvSpPr>
        <p:spPr>
          <a:xfrm>
            <a:off x="8991600" y="3689548"/>
            <a:ext cx="2463800" cy="533400"/>
          </a:xfrm>
          <a:prstGeom prst="rect">
            <a:avLst/>
          </a:prstGeom>
          <a:noFill/>
        </p:spPr>
        <p:txBody>
          <a:bodyPr wrap="square" anchor="t" lIns="0" tIns="0" rIns="0" bIns="0"/>
          <a:lstStyle/>
          <a:p>
            <a:pPr>
              <a:lnSpc>
                <a:spcPts val="2050"/>
              </a:lnSpc>
            </a:pPr>
            <a:r>
              <a:rPr lang="ru-RU" sz="1500" b="1">
                <a:solidFill>
                  <a:srgbClr val="636569"/>
                </a:solidFill>
                <a:latin typeface="Manrope"/>
              </a:rPr>
              <a:t>Тестирование и стабилизация</a:t>
            </a:r>
          </a:p>
        </p:txBody>
      </p:sp>
      <p:sp>
        <p:nvSpPr>
          <p:cNvPr id="16" name="text16"/>
          <p:cNvSpPr>
            <a:spLocks noChangeArrowheads="1"/>
          </p:cNvSpPr>
          <p:nvPr/>
        </p:nvSpPr>
        <p:spPr>
          <a:xfrm>
            <a:off x="8991600" y="4295973"/>
            <a:ext cx="2463800" cy="698500"/>
          </a:xfrm>
          <a:prstGeom prst="rect">
            <a:avLst/>
          </a:prstGeom>
          <a:noFill/>
        </p:spPr>
        <p:txBody>
          <a:bodyPr wrap="square" anchor="t" lIns="0" tIns="0" rIns="0" bIns="0"/>
          <a:lstStyle/>
          <a:p>
            <a:pPr>
              <a:lnSpc>
                <a:spcPts val="1800"/>
              </a:lnSpc>
            </a:pPr>
            <a:r>
              <a:rPr lang="ru-RU" sz="1200">
                <a:solidFill>
                  <a:srgbClr val="636569"/>
                </a:solidFill>
                <a:latin typeface="Manrope"/>
              </a:rPr>
              <a:t>Опытная эксплуатация, корректировка, запуск в полном объёме</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1786533"/>
            <a:ext cx="3420467" cy="1841500"/>
          </a:xfrm>
          <a:prstGeom prst="roundRect">
            <a:avLst>
              <a:gd name="adj" fmla="val 12413"/>
            </a:avLst>
          </a:prstGeom>
          <a:solidFill>
            <a:srgbClr val="F4F5F7"/>
          </a:solidFill>
          <a:ln>
            <a:noFill/>
          </a:ln>
        </p:spPr>
      </p:sp>
      <p:sp>
        <p:nvSpPr>
          <p:cNvPr id="4" name="card4"/>
          <p:cNvSpPr/>
          <p:nvPr/>
        </p:nvSpPr>
        <p:spPr>
          <a:xfrm>
            <a:off x="4385667" y="1786533"/>
            <a:ext cx="3420566" cy="1841500"/>
          </a:xfrm>
          <a:prstGeom prst="roundRect">
            <a:avLst>
              <a:gd name="adj" fmla="val 12413"/>
            </a:avLst>
          </a:prstGeom>
          <a:solidFill>
            <a:srgbClr val="F4F5F7"/>
          </a:solidFill>
          <a:ln>
            <a:noFill/>
          </a:ln>
        </p:spPr>
      </p:sp>
      <p:sp>
        <p:nvSpPr>
          <p:cNvPr id="5" name="card5"/>
          <p:cNvSpPr/>
          <p:nvPr/>
        </p:nvSpPr>
        <p:spPr>
          <a:xfrm>
            <a:off x="8009434" y="1786533"/>
            <a:ext cx="3420566" cy="1841500"/>
          </a:xfrm>
          <a:prstGeom prst="roundRect">
            <a:avLst>
              <a:gd name="adj" fmla="val 12413"/>
            </a:avLst>
          </a:prstGeom>
          <a:solidFill>
            <a:srgbClr val="F4F5F7"/>
          </a:solidFill>
          <a:ln>
            <a:noFill/>
          </a:ln>
        </p:spPr>
      </p:sp>
      <p:sp>
        <p:nvSpPr>
          <p:cNvPr id="6" name="card6"/>
          <p:cNvSpPr/>
          <p:nvPr/>
        </p:nvSpPr>
        <p:spPr>
          <a:xfrm>
            <a:off x="762000" y="3831233"/>
            <a:ext cx="3420467" cy="1841500"/>
          </a:xfrm>
          <a:prstGeom prst="roundRect">
            <a:avLst>
              <a:gd name="adj" fmla="val 12413"/>
            </a:avLst>
          </a:prstGeom>
          <a:solidFill>
            <a:srgbClr val="F4F5F7"/>
          </a:solidFill>
          <a:ln>
            <a:noFill/>
          </a:ln>
        </p:spPr>
      </p:sp>
      <p:sp>
        <p:nvSpPr>
          <p:cNvPr id="7" name="card7"/>
          <p:cNvSpPr/>
          <p:nvPr/>
        </p:nvSpPr>
        <p:spPr>
          <a:xfrm>
            <a:off x="4385667" y="3831233"/>
            <a:ext cx="3420566" cy="1841500"/>
          </a:xfrm>
          <a:prstGeom prst="roundRect">
            <a:avLst>
              <a:gd name="adj" fmla="val 12413"/>
            </a:avLst>
          </a:prstGeom>
          <a:solidFill>
            <a:srgbClr val="F4F5F7"/>
          </a:solidFill>
          <a:ln>
            <a:noFill/>
          </a:ln>
        </p:spPr>
      </p:sp>
      <p:sp>
        <p:nvSpPr>
          <p:cNvPr id="8" name="card8"/>
          <p:cNvSpPr/>
          <p:nvPr/>
        </p:nvSpPr>
        <p:spPr>
          <a:xfrm>
            <a:off x="8009434" y="3831233"/>
            <a:ext cx="3420566" cy="1841500"/>
          </a:xfrm>
          <a:prstGeom prst="roundRect">
            <a:avLst>
              <a:gd name="adj" fmla="val 12413"/>
            </a:avLst>
          </a:prstGeom>
          <a:solidFill>
            <a:srgbClr val="F4F5F7"/>
          </a:solidFill>
          <a:ln>
            <a:noFill/>
          </a:ln>
        </p:spPr>
      </p:sp>
      <p:sp>
        <p:nvSpPr>
          <p:cNvPr id="9" name="text9"/>
          <p:cNvSpPr>
            <a:spLocks noChangeArrowheads="1"/>
          </p:cNvSpPr>
          <p:nvPr/>
        </p:nvSpPr>
        <p:spPr>
          <a:xfrm>
            <a:off x="1117600" y="747117"/>
            <a:ext cx="1874187"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Бюджет проекта</a:t>
            </a:r>
          </a:p>
        </p:txBody>
      </p:sp>
      <p:sp>
        <p:nvSpPr>
          <p:cNvPr id="10" name="text10"/>
          <p:cNvSpPr>
            <a:spLocks noChangeArrowheads="1"/>
          </p:cNvSpPr>
          <p:nvPr/>
        </p:nvSpPr>
        <p:spPr>
          <a:xfrm>
            <a:off x="762000" y="1006773"/>
            <a:ext cx="11303000" cy="519430"/>
          </a:xfrm>
          <a:prstGeom prst="rect">
            <a:avLst/>
          </a:prstGeom>
          <a:noFill/>
        </p:spPr>
        <p:txBody>
          <a:bodyPr wrap="square" anchor="t" lIns="0" tIns="0" rIns="0" bIns="0"/>
          <a:lstStyle/>
          <a:p>
            <a:pPr>
              <a:lnSpc>
                <a:spcPts val="3990"/>
              </a:lnSpc>
            </a:pPr>
            <a:r>
              <a:rPr lang="ru-RU" sz="3800" b="1" spc="-75">
                <a:solidFill>
                  <a:srgbClr val="15171C"/>
                </a:solidFill>
                <a:latin typeface="Manrope"/>
              </a:rPr>
              <a:t>Инвестиции в модернизацию склада</a:t>
            </a:r>
          </a:p>
        </p:txBody>
      </p:sp>
      <p:sp>
        <p:nvSpPr>
          <p:cNvPr id="11" name="text11"/>
          <p:cNvSpPr>
            <a:spLocks noChangeArrowheads="1"/>
          </p:cNvSpPr>
          <p:nvPr/>
        </p:nvSpPr>
        <p:spPr>
          <a:xfrm>
            <a:off x="1041400" y="1977033"/>
            <a:ext cx="3496667"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6,0 млн ₽</a:t>
            </a:r>
          </a:p>
        </p:txBody>
      </p:sp>
      <p:sp>
        <p:nvSpPr>
          <p:cNvPr id="12" name="text12"/>
          <p:cNvSpPr>
            <a:spLocks noChangeArrowheads="1"/>
          </p:cNvSpPr>
          <p:nvPr/>
        </p:nvSpPr>
        <p:spPr>
          <a:xfrm>
            <a:off x="1041400" y="2777133"/>
            <a:ext cx="3434001" cy="241300"/>
          </a:xfrm>
          <a:prstGeom prst="rect">
            <a:avLst/>
          </a:prstGeom>
          <a:noFill/>
        </p:spPr>
        <p:txBody>
          <a:bodyPr wrap="square" anchor="t" lIns="0" tIns="0" rIns="0" bIns="0"/>
          <a:lstStyle/>
          <a:p>
            <a:pPr>
              <a:lnSpc>
                <a:spcPts val="1800"/>
              </a:lnSpc>
            </a:pPr>
            <a:r>
              <a:rPr lang="ru-RU" sz="1500" b="1">
                <a:solidFill>
                  <a:srgbClr val="2A3140"/>
                </a:solidFill>
                <a:latin typeface="Manrope"/>
              </a:rPr>
              <a:t>Оборудование</a:t>
            </a:r>
          </a:p>
        </p:txBody>
      </p:sp>
      <p:sp>
        <p:nvSpPr>
          <p:cNvPr id="13" name="text13"/>
          <p:cNvSpPr>
            <a:spLocks noChangeArrowheads="1"/>
          </p:cNvSpPr>
          <p:nvPr/>
        </p:nvSpPr>
        <p:spPr>
          <a:xfrm>
            <a:off x="1041400" y="3113683"/>
            <a:ext cx="3434001" cy="195580"/>
          </a:xfrm>
          <a:prstGeom prst="rect">
            <a:avLst/>
          </a:prstGeom>
          <a:noFill/>
        </p:spPr>
        <p:txBody>
          <a:bodyPr wrap="square" anchor="t" lIns="0" tIns="0" rIns="0" bIns="0"/>
          <a:lstStyle/>
          <a:p>
            <a:pPr>
              <a:lnSpc>
                <a:spcPts val="1440"/>
              </a:lnSpc>
            </a:pPr>
            <a:r>
              <a:rPr lang="ru-RU" sz="1200">
                <a:solidFill>
                  <a:srgbClr val="636569"/>
                </a:solidFill>
                <a:latin typeface="Manrope"/>
              </a:rPr>
              <a:t>ТСД, серверы</a:t>
            </a:r>
          </a:p>
        </p:txBody>
      </p:sp>
      <p:sp>
        <p:nvSpPr>
          <p:cNvPr id="14" name="text14"/>
          <p:cNvSpPr>
            <a:spLocks noChangeArrowheads="1"/>
          </p:cNvSpPr>
          <p:nvPr/>
        </p:nvSpPr>
        <p:spPr>
          <a:xfrm>
            <a:off x="4665067" y="1977033"/>
            <a:ext cx="3496766"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4,0 млн ₽</a:t>
            </a:r>
          </a:p>
        </p:txBody>
      </p:sp>
      <p:sp>
        <p:nvSpPr>
          <p:cNvPr id="15" name="text15"/>
          <p:cNvSpPr>
            <a:spLocks noChangeArrowheads="1"/>
          </p:cNvSpPr>
          <p:nvPr/>
        </p:nvSpPr>
        <p:spPr>
          <a:xfrm>
            <a:off x="4665067" y="277713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Лицензии и ПО</a:t>
            </a:r>
          </a:p>
        </p:txBody>
      </p:sp>
      <p:sp>
        <p:nvSpPr>
          <p:cNvPr id="16" name="text16"/>
          <p:cNvSpPr>
            <a:spLocks noChangeArrowheads="1"/>
          </p:cNvSpPr>
          <p:nvPr/>
        </p:nvSpPr>
        <p:spPr>
          <a:xfrm>
            <a:off x="4665067" y="311368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WMS-система</a:t>
            </a:r>
          </a:p>
        </p:txBody>
      </p:sp>
      <p:sp>
        <p:nvSpPr>
          <p:cNvPr id="17" name="text17"/>
          <p:cNvSpPr>
            <a:spLocks noChangeArrowheads="1"/>
          </p:cNvSpPr>
          <p:nvPr/>
        </p:nvSpPr>
        <p:spPr>
          <a:xfrm>
            <a:off x="8288834" y="1977033"/>
            <a:ext cx="3496766"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3,0 млн ₽</a:t>
            </a:r>
          </a:p>
        </p:txBody>
      </p:sp>
      <p:sp>
        <p:nvSpPr>
          <p:cNvPr id="18" name="text18"/>
          <p:cNvSpPr>
            <a:spLocks noChangeArrowheads="1"/>
          </p:cNvSpPr>
          <p:nvPr/>
        </p:nvSpPr>
        <p:spPr>
          <a:xfrm>
            <a:off x="8288834" y="277713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Стеллажи и маркировка</a:t>
            </a:r>
          </a:p>
        </p:txBody>
      </p:sp>
      <p:sp>
        <p:nvSpPr>
          <p:cNvPr id="19" name="text19"/>
          <p:cNvSpPr>
            <a:spLocks noChangeArrowheads="1"/>
          </p:cNvSpPr>
          <p:nvPr/>
        </p:nvSpPr>
        <p:spPr>
          <a:xfrm>
            <a:off x="8288834" y="311368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Адресное хранение</a:t>
            </a:r>
          </a:p>
        </p:txBody>
      </p:sp>
      <p:sp>
        <p:nvSpPr>
          <p:cNvPr id="20" name="text20"/>
          <p:cNvSpPr>
            <a:spLocks noChangeArrowheads="1"/>
          </p:cNvSpPr>
          <p:nvPr/>
        </p:nvSpPr>
        <p:spPr>
          <a:xfrm>
            <a:off x="1041400" y="4021733"/>
            <a:ext cx="3496667"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2,0 млн ₽</a:t>
            </a:r>
          </a:p>
        </p:txBody>
      </p:sp>
      <p:sp>
        <p:nvSpPr>
          <p:cNvPr id="21" name="text21"/>
          <p:cNvSpPr>
            <a:spLocks noChangeArrowheads="1"/>
          </p:cNvSpPr>
          <p:nvPr/>
        </p:nvSpPr>
        <p:spPr>
          <a:xfrm>
            <a:off x="1041400" y="4821833"/>
            <a:ext cx="3434001" cy="241300"/>
          </a:xfrm>
          <a:prstGeom prst="rect">
            <a:avLst/>
          </a:prstGeom>
          <a:noFill/>
        </p:spPr>
        <p:txBody>
          <a:bodyPr wrap="square" anchor="t" lIns="0" tIns="0" rIns="0" bIns="0"/>
          <a:lstStyle/>
          <a:p>
            <a:pPr>
              <a:lnSpc>
                <a:spcPts val="1800"/>
              </a:lnSpc>
            </a:pPr>
            <a:r>
              <a:rPr lang="ru-RU" sz="1500" b="1">
                <a:solidFill>
                  <a:srgbClr val="2A3140"/>
                </a:solidFill>
                <a:latin typeface="Manrope"/>
              </a:rPr>
              <a:t>Интеграция и консалтинг</a:t>
            </a:r>
          </a:p>
        </p:txBody>
      </p:sp>
      <p:sp>
        <p:nvSpPr>
          <p:cNvPr id="22" name="text22"/>
          <p:cNvSpPr>
            <a:spLocks noChangeArrowheads="1"/>
          </p:cNvSpPr>
          <p:nvPr/>
        </p:nvSpPr>
        <p:spPr>
          <a:xfrm>
            <a:off x="1041400" y="5158383"/>
            <a:ext cx="3434001" cy="195580"/>
          </a:xfrm>
          <a:prstGeom prst="rect">
            <a:avLst/>
          </a:prstGeom>
          <a:noFill/>
        </p:spPr>
        <p:txBody>
          <a:bodyPr wrap="square" anchor="t" lIns="0" tIns="0" rIns="0" bIns="0"/>
          <a:lstStyle/>
          <a:p>
            <a:pPr>
              <a:lnSpc>
                <a:spcPts val="1440"/>
              </a:lnSpc>
            </a:pPr>
            <a:r>
              <a:rPr lang="ru-RU" sz="1200">
                <a:solidFill>
                  <a:srgbClr val="636569"/>
                </a:solidFill>
                <a:latin typeface="Manrope"/>
              </a:rPr>
              <a:t>Внедрение, настройка</a:t>
            </a:r>
          </a:p>
        </p:txBody>
      </p:sp>
      <p:sp>
        <p:nvSpPr>
          <p:cNvPr id="23" name="text23"/>
          <p:cNvSpPr>
            <a:spLocks noChangeArrowheads="1"/>
          </p:cNvSpPr>
          <p:nvPr/>
        </p:nvSpPr>
        <p:spPr>
          <a:xfrm>
            <a:off x="4665067" y="4021733"/>
            <a:ext cx="3496766"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2,0 млн ₽</a:t>
            </a:r>
          </a:p>
        </p:txBody>
      </p:sp>
      <p:sp>
        <p:nvSpPr>
          <p:cNvPr id="24" name="text24"/>
          <p:cNvSpPr>
            <a:spLocks noChangeArrowheads="1"/>
          </p:cNvSpPr>
          <p:nvPr/>
        </p:nvSpPr>
        <p:spPr>
          <a:xfrm>
            <a:off x="4665067" y="482183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Резерв</a:t>
            </a:r>
          </a:p>
        </p:txBody>
      </p:sp>
      <p:sp>
        <p:nvSpPr>
          <p:cNvPr id="25" name="text25"/>
          <p:cNvSpPr>
            <a:spLocks noChangeArrowheads="1"/>
          </p:cNvSpPr>
          <p:nvPr/>
        </p:nvSpPr>
        <p:spPr>
          <a:xfrm>
            <a:off x="4665067" y="515838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Непредвиденные расходы</a:t>
            </a:r>
          </a:p>
        </p:txBody>
      </p:sp>
      <p:sp>
        <p:nvSpPr>
          <p:cNvPr id="26" name="text26"/>
          <p:cNvSpPr>
            <a:spLocks noChangeArrowheads="1"/>
          </p:cNvSpPr>
          <p:nvPr/>
        </p:nvSpPr>
        <p:spPr>
          <a:xfrm>
            <a:off x="8288834" y="4021733"/>
            <a:ext cx="3496766"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1,0 млн ₽</a:t>
            </a:r>
          </a:p>
        </p:txBody>
      </p:sp>
      <p:sp>
        <p:nvSpPr>
          <p:cNvPr id="27" name="text27"/>
          <p:cNvSpPr>
            <a:spLocks noChangeArrowheads="1"/>
          </p:cNvSpPr>
          <p:nvPr/>
        </p:nvSpPr>
        <p:spPr>
          <a:xfrm>
            <a:off x="8288834" y="482183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Обучение</a:t>
            </a:r>
          </a:p>
        </p:txBody>
      </p:sp>
      <p:sp>
        <p:nvSpPr>
          <p:cNvPr id="28" name="text28"/>
          <p:cNvSpPr>
            <a:spLocks noChangeArrowheads="1"/>
          </p:cNvSpPr>
          <p:nvPr/>
        </p:nvSpPr>
        <p:spPr>
          <a:xfrm>
            <a:off x="8288834" y="515838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Тренинги персонала</a:t>
            </a:r>
          </a:p>
        </p:txBody>
      </p:sp>
      <p:sp>
        <p:nvSpPr>
          <p:cNvPr id="29" name="text29"/>
          <p:cNvSpPr>
            <a:spLocks noChangeArrowheads="1"/>
          </p:cNvSpPr>
          <p:nvPr/>
        </p:nvSpPr>
        <p:spPr>
          <a:xfrm>
            <a:off x="762000" y="5863233"/>
            <a:ext cx="8255000" cy="210820"/>
          </a:xfrm>
          <a:prstGeom prst="rect">
            <a:avLst/>
          </a:prstGeom>
          <a:noFill/>
        </p:spPr>
        <p:txBody>
          <a:bodyPr wrap="square" anchor="t" lIns="0" tIns="0" rIns="0" bIns="0"/>
          <a:lstStyle/>
          <a:p>
            <a:pPr>
              <a:lnSpc>
                <a:spcPts val="1560"/>
              </a:lnSpc>
            </a:pPr>
            <a:r>
              <a:rPr lang="ru-RU" sz="1300">
                <a:solidFill>
                  <a:srgbClr val="636569"/>
                </a:solidFill>
                <a:latin typeface="Manrope"/>
              </a:rPr>
              <a:t>Итого: 18,0 млн руб. — средства на 2026–2027 гг.</a:t>
            </a:r>
          </a:p>
        </p:txBody>
      </p:sp>
      <p:sp>
        <p:nvSpPr>
          <p:cNvPr id="30" name="text30"/>
          <p:cNvSpPr>
            <a:spLocks noChangeArrowheads="1"/>
          </p:cNvSpPr>
          <p:nvPr/>
        </p:nvSpPr>
        <p:spPr>
          <a:xfrm>
            <a:off x="127000" y="6457950"/>
            <a:ext cx="11303000" cy="165100"/>
          </a:xfrm>
          <a:prstGeom prst="rect">
            <a:avLst/>
          </a:prstGeom>
          <a:noFill/>
        </p:spPr>
        <p:txBody>
          <a:bodyPr wrap="square" anchor="t" lIns="0" tIns="0" rIns="0" bIns="0"/>
          <a:lstStyle/>
          <a:p>
            <a:pPr algn="r">
              <a:lnSpc>
                <a:spcPts val="1200"/>
              </a:lnSpc>
            </a:pPr>
            <a:r>
              <a:rPr lang="ru-RU" sz="1000">
                <a:solidFill>
                  <a:srgbClr val="9D9EA0"/>
                </a:solidFill>
                <a:latin typeface="Manrope"/>
              </a:rPr>
              <a:t>План бюджета проекта, 2026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1786334" y="2088257"/>
            <a:ext cx="1270000" cy="1270000"/>
          </a:xfrm>
          <a:prstGeom prst="roundRect">
            <a:avLst>
              <a:gd name="adj" fmla="val 37500"/>
            </a:avLst>
          </a:prstGeom>
          <a:solidFill>
            <a:srgbClr val="E0E7ED"/>
          </a:solidFill>
          <a:ln>
            <a:noFill/>
          </a:ln>
        </p:spPr>
      </p:sp>
      <p:sp>
        <p:nvSpPr>
          <p:cNvPr id="4" name="card4"/>
          <p:cNvSpPr/>
          <p:nvPr/>
        </p:nvSpPr>
        <p:spPr>
          <a:xfrm>
            <a:off x="5460901" y="2088257"/>
            <a:ext cx="1270000" cy="1270000"/>
          </a:xfrm>
          <a:prstGeom prst="roundRect">
            <a:avLst>
              <a:gd name="adj" fmla="val 37500"/>
            </a:avLst>
          </a:prstGeom>
          <a:solidFill>
            <a:srgbClr val="E0E7ED"/>
          </a:solidFill>
          <a:ln>
            <a:noFill/>
          </a:ln>
        </p:spPr>
      </p:sp>
      <p:sp>
        <p:nvSpPr>
          <p:cNvPr id="5" name="card5"/>
          <p:cNvSpPr/>
          <p:nvPr/>
        </p:nvSpPr>
        <p:spPr>
          <a:xfrm>
            <a:off x="9135467" y="2088257"/>
            <a:ext cx="1270000" cy="1270000"/>
          </a:xfrm>
          <a:prstGeom prst="roundRect">
            <a:avLst>
              <a:gd name="adj" fmla="val 37500"/>
            </a:avLst>
          </a:prstGeom>
          <a:solidFill>
            <a:srgbClr val="E0E7ED"/>
          </a:solidFill>
          <a:ln>
            <a:noFill/>
          </a:ln>
        </p:spPr>
      </p:sp>
      <p:sp>
        <p:nvSpPr>
          <p:cNvPr id="6" name="card6"/>
          <p:cNvSpPr/>
          <p:nvPr/>
        </p:nvSpPr>
        <p:spPr>
          <a:xfrm>
            <a:off x="1786434" y="4370388"/>
            <a:ext cx="1270000" cy="1270000"/>
          </a:xfrm>
          <a:prstGeom prst="roundRect">
            <a:avLst>
              <a:gd name="adj" fmla="val 37500"/>
            </a:avLst>
          </a:prstGeom>
          <a:solidFill>
            <a:srgbClr val="E0E7ED"/>
          </a:solidFill>
          <a:ln>
            <a:noFill/>
          </a:ln>
        </p:spPr>
      </p:sp>
      <p:sp>
        <p:nvSpPr>
          <p:cNvPr id="7" name="card7"/>
          <p:cNvSpPr/>
          <p:nvPr/>
        </p:nvSpPr>
        <p:spPr>
          <a:xfrm>
            <a:off x="5460901" y="4370388"/>
            <a:ext cx="1270000" cy="1270000"/>
          </a:xfrm>
          <a:prstGeom prst="roundRect">
            <a:avLst>
              <a:gd name="adj" fmla="val 37500"/>
            </a:avLst>
          </a:prstGeom>
          <a:solidFill>
            <a:srgbClr val="E0E7ED"/>
          </a:solidFill>
          <a:ln>
            <a:noFill/>
          </a:ln>
        </p:spPr>
      </p:sp>
      <p:sp>
        <p:nvSpPr>
          <p:cNvPr id="8" name="card8"/>
          <p:cNvSpPr/>
          <p:nvPr/>
        </p:nvSpPr>
        <p:spPr>
          <a:xfrm>
            <a:off x="9135467" y="4370388"/>
            <a:ext cx="1270000" cy="1270000"/>
          </a:xfrm>
          <a:prstGeom prst="roundRect">
            <a:avLst>
              <a:gd name="adj" fmla="val 37500"/>
            </a:avLst>
          </a:prstGeom>
          <a:solidFill>
            <a:srgbClr val="E0E7ED"/>
          </a:solidFill>
          <a:ln>
            <a:noFill/>
          </a:ln>
        </p:spPr>
      </p:sp>
      <p:sp>
        <p:nvSpPr>
          <p:cNvPr id="9" name="text9"/>
          <p:cNvSpPr>
            <a:spLocks noChangeArrowheads="1"/>
          </p:cNvSpPr>
          <p:nvPr/>
        </p:nvSpPr>
        <p:spPr>
          <a:xfrm>
            <a:off x="1117600" y="542131"/>
            <a:ext cx="2456521"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Кто реализует проект</a:t>
            </a:r>
          </a:p>
        </p:txBody>
      </p:sp>
      <p:sp>
        <p:nvSpPr>
          <p:cNvPr id="10" name="text10"/>
          <p:cNvSpPr>
            <a:spLocks noChangeArrowheads="1"/>
          </p:cNvSpPr>
          <p:nvPr/>
        </p:nvSpPr>
        <p:spPr>
          <a:xfrm>
            <a:off x="762000" y="1074837"/>
            <a:ext cx="11303000" cy="492760"/>
          </a:xfrm>
          <a:prstGeom prst="rect">
            <a:avLst/>
          </a:prstGeom>
          <a:noFill/>
        </p:spPr>
        <p:txBody>
          <a:bodyPr wrap="square" anchor="t" lIns="0" tIns="0" rIns="0" bIns="0"/>
          <a:lstStyle/>
          <a:p>
            <a:pPr>
              <a:lnSpc>
                <a:spcPts val="3780"/>
              </a:lnSpc>
            </a:pPr>
            <a:r>
              <a:rPr lang="ru-RU" sz="3600" b="1" spc="-71">
                <a:solidFill>
                  <a:srgbClr val="15171C"/>
                </a:solidFill>
                <a:latin typeface="Manrope"/>
              </a:rPr>
              <a:t>Команда проекта и роли</a:t>
            </a:r>
          </a:p>
        </p:txBody>
      </p:sp>
      <p:sp>
        <p:nvSpPr>
          <p:cNvPr id="11" name="text11"/>
          <p:cNvSpPr>
            <a:spLocks noChangeArrowheads="1"/>
          </p:cNvSpPr>
          <p:nvPr/>
        </p:nvSpPr>
        <p:spPr>
          <a:xfrm>
            <a:off x="1659334" y="2437507"/>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ИП</a:t>
            </a:r>
          </a:p>
        </p:txBody>
      </p:sp>
      <p:sp>
        <p:nvSpPr>
          <p:cNvPr id="12" name="text12"/>
          <p:cNvSpPr>
            <a:spLocks noChangeArrowheads="1"/>
          </p:cNvSpPr>
          <p:nvPr/>
        </p:nvSpPr>
        <p:spPr>
          <a:xfrm>
            <a:off x="1604089" y="3504307"/>
            <a:ext cx="1634490"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Иван Петров</a:t>
            </a:r>
          </a:p>
        </p:txBody>
      </p:sp>
      <p:sp>
        <p:nvSpPr>
          <p:cNvPr id="13" name="text13"/>
          <p:cNvSpPr>
            <a:spLocks noChangeArrowheads="1"/>
          </p:cNvSpPr>
          <p:nvPr/>
        </p:nvSpPr>
        <p:spPr>
          <a:xfrm>
            <a:off x="610493" y="3824288"/>
            <a:ext cx="3621782"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Руководитель проекта, отдел логистики</a:t>
            </a:r>
          </a:p>
        </p:txBody>
      </p:sp>
      <p:sp>
        <p:nvSpPr>
          <p:cNvPr id="14" name="text14"/>
          <p:cNvSpPr>
            <a:spLocks noChangeArrowheads="1"/>
          </p:cNvSpPr>
          <p:nvPr/>
        </p:nvSpPr>
        <p:spPr>
          <a:xfrm>
            <a:off x="5333901" y="2437507"/>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МС</a:t>
            </a:r>
          </a:p>
        </p:txBody>
      </p:sp>
      <p:sp>
        <p:nvSpPr>
          <p:cNvPr id="15" name="text15"/>
          <p:cNvSpPr>
            <a:spLocks noChangeArrowheads="1"/>
          </p:cNvSpPr>
          <p:nvPr/>
        </p:nvSpPr>
        <p:spPr>
          <a:xfrm>
            <a:off x="4994692" y="3504307"/>
            <a:ext cx="2202418"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Мария Смирнова</a:t>
            </a:r>
          </a:p>
        </p:txBody>
      </p:sp>
      <p:sp>
        <p:nvSpPr>
          <p:cNvPr id="16" name="text16"/>
          <p:cNvSpPr>
            <a:spLocks noChangeArrowheads="1"/>
          </p:cNvSpPr>
          <p:nvPr/>
        </p:nvSpPr>
        <p:spPr>
          <a:xfrm>
            <a:off x="4552184" y="3824288"/>
            <a:ext cx="3087434"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Логист, зона адресного хранения</a:t>
            </a:r>
          </a:p>
        </p:txBody>
      </p:sp>
      <p:sp>
        <p:nvSpPr>
          <p:cNvPr id="17" name="text17"/>
          <p:cNvSpPr>
            <a:spLocks noChangeArrowheads="1"/>
          </p:cNvSpPr>
          <p:nvPr/>
        </p:nvSpPr>
        <p:spPr>
          <a:xfrm>
            <a:off x="9008467" y="2437507"/>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АВ</a:t>
            </a:r>
          </a:p>
        </p:txBody>
      </p:sp>
      <p:sp>
        <p:nvSpPr>
          <p:cNvPr id="18" name="text18"/>
          <p:cNvSpPr>
            <a:spLocks noChangeArrowheads="1"/>
          </p:cNvSpPr>
          <p:nvPr/>
        </p:nvSpPr>
        <p:spPr>
          <a:xfrm>
            <a:off x="8740577" y="3504307"/>
            <a:ext cx="2059781"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Алексей Волков</a:t>
            </a:r>
          </a:p>
        </p:txBody>
      </p:sp>
      <p:sp>
        <p:nvSpPr>
          <p:cNvPr id="19" name="text19"/>
          <p:cNvSpPr>
            <a:spLocks noChangeArrowheads="1"/>
          </p:cNvSpPr>
          <p:nvPr/>
        </p:nvSpPr>
        <p:spPr>
          <a:xfrm>
            <a:off x="7979172" y="3824288"/>
            <a:ext cx="3582690"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ИТ-специалист, интеграция WMS и ТСД</a:t>
            </a:r>
          </a:p>
        </p:txBody>
      </p:sp>
      <p:sp>
        <p:nvSpPr>
          <p:cNvPr id="20" name="text20"/>
          <p:cNvSpPr>
            <a:spLocks noChangeArrowheads="1"/>
          </p:cNvSpPr>
          <p:nvPr/>
        </p:nvSpPr>
        <p:spPr>
          <a:xfrm>
            <a:off x="1659434" y="4719638"/>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ОК</a:t>
            </a:r>
          </a:p>
        </p:txBody>
      </p:sp>
      <p:sp>
        <p:nvSpPr>
          <p:cNvPr id="21" name="text21"/>
          <p:cNvSpPr>
            <a:spLocks noChangeArrowheads="1"/>
          </p:cNvSpPr>
          <p:nvPr/>
        </p:nvSpPr>
        <p:spPr>
          <a:xfrm>
            <a:off x="1323082" y="5786438"/>
            <a:ext cx="2196703"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Ольга Кузнецова</a:t>
            </a:r>
          </a:p>
        </p:txBody>
      </p:sp>
      <p:sp>
        <p:nvSpPr>
          <p:cNvPr id="22" name="text22"/>
          <p:cNvSpPr>
            <a:spLocks noChangeArrowheads="1"/>
          </p:cNvSpPr>
          <p:nvPr/>
        </p:nvSpPr>
        <p:spPr>
          <a:xfrm>
            <a:off x="716149" y="6106418"/>
            <a:ext cx="3410569"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Специалист по складским операциям</a:t>
            </a:r>
          </a:p>
        </p:txBody>
      </p:sp>
      <p:sp>
        <p:nvSpPr>
          <p:cNvPr id="23" name="text23"/>
          <p:cNvSpPr>
            <a:spLocks noChangeArrowheads="1"/>
          </p:cNvSpPr>
          <p:nvPr/>
        </p:nvSpPr>
        <p:spPr>
          <a:xfrm>
            <a:off x="5333901" y="4719638"/>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ДС</a:t>
            </a:r>
          </a:p>
        </p:txBody>
      </p:sp>
      <p:sp>
        <p:nvSpPr>
          <p:cNvPr id="24" name="text24"/>
          <p:cNvSpPr>
            <a:spLocks noChangeArrowheads="1"/>
          </p:cNvSpPr>
          <p:nvPr/>
        </p:nvSpPr>
        <p:spPr>
          <a:xfrm>
            <a:off x="4938851" y="5786438"/>
            <a:ext cx="2314099"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Дмитрий Соколов</a:t>
            </a:r>
          </a:p>
        </p:txBody>
      </p:sp>
      <p:sp>
        <p:nvSpPr>
          <p:cNvPr id="25" name="text25"/>
          <p:cNvSpPr>
            <a:spLocks noChangeArrowheads="1"/>
          </p:cNvSpPr>
          <p:nvPr/>
        </p:nvSpPr>
        <p:spPr>
          <a:xfrm>
            <a:off x="4678976" y="6106418"/>
            <a:ext cx="2833949"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Финансист, бюджет и контроль</a:t>
            </a:r>
          </a:p>
        </p:txBody>
      </p:sp>
      <p:sp>
        <p:nvSpPr>
          <p:cNvPr id="26" name="text26"/>
          <p:cNvSpPr>
            <a:spLocks noChangeArrowheads="1"/>
          </p:cNvSpPr>
          <p:nvPr/>
        </p:nvSpPr>
        <p:spPr>
          <a:xfrm>
            <a:off x="9008467" y="4719638"/>
            <a:ext cx="1524000" cy="515620"/>
          </a:xfrm>
          <a:prstGeom prst="rect">
            <a:avLst/>
          </a:prstGeom>
          <a:noFill/>
        </p:spPr>
        <p:txBody>
          <a:bodyPr wrap="square" anchor="t" lIns="0" tIns="0" rIns="0" bIns="0"/>
          <a:lstStyle/>
          <a:p>
            <a:pPr algn="ctr">
              <a:lnSpc>
                <a:spcPts val="3960"/>
              </a:lnSpc>
            </a:pPr>
            <a:r>
              <a:rPr lang="ru-RU" sz="3300" b="1">
                <a:solidFill>
                  <a:srgbClr val="1F4E79"/>
                </a:solidFill>
                <a:latin typeface="Manrope"/>
              </a:rPr>
              <a:t>ПП</a:t>
            </a:r>
          </a:p>
        </p:txBody>
      </p:sp>
      <p:sp>
        <p:nvSpPr>
          <p:cNvPr id="27" name="text27"/>
          <p:cNvSpPr>
            <a:spLocks noChangeArrowheads="1"/>
          </p:cNvSpPr>
          <p:nvPr/>
        </p:nvSpPr>
        <p:spPr>
          <a:xfrm>
            <a:off x="7969052" y="5786438"/>
            <a:ext cx="3602831" cy="250190"/>
          </a:xfrm>
          <a:prstGeom prst="rect">
            <a:avLst/>
          </a:prstGeom>
          <a:noFill/>
        </p:spPr>
        <p:txBody>
          <a:bodyPr wrap="square" anchor="t" lIns="0" tIns="0" rIns="0" bIns="0"/>
          <a:lstStyle/>
          <a:p>
            <a:pPr algn="ctr">
              <a:lnSpc>
                <a:spcPts val="1870"/>
              </a:lnSpc>
            </a:pPr>
            <a:r>
              <a:rPr lang="ru-RU" sz="1700" b="1">
                <a:solidFill>
                  <a:srgbClr val="15171C"/>
                </a:solidFill>
                <a:latin typeface="Manrope"/>
              </a:rPr>
              <a:t>Представитель подрядчика</a:t>
            </a:r>
          </a:p>
        </p:txBody>
      </p:sp>
      <p:sp>
        <p:nvSpPr>
          <p:cNvPr id="28" name="text28"/>
          <p:cNvSpPr>
            <a:spLocks noChangeArrowheads="1"/>
          </p:cNvSpPr>
          <p:nvPr/>
        </p:nvSpPr>
        <p:spPr>
          <a:xfrm>
            <a:off x="8490950" y="6106418"/>
            <a:ext cx="2559034" cy="180340"/>
          </a:xfrm>
          <a:prstGeom prst="rect">
            <a:avLst/>
          </a:prstGeom>
          <a:noFill/>
        </p:spPr>
        <p:txBody>
          <a:bodyPr wrap="square" anchor="t" lIns="0" tIns="0" rIns="0" bIns="0"/>
          <a:lstStyle/>
          <a:p>
            <a:pPr algn="ctr">
              <a:lnSpc>
                <a:spcPts val="1320"/>
              </a:lnSpc>
            </a:pPr>
            <a:r>
              <a:rPr lang="ru-RU" sz="1100" spc="66">
                <a:solidFill>
                  <a:srgbClr val="1F4E79"/>
                </a:solidFill>
                <a:latin typeface="Manrope"/>
              </a:rPr>
              <a:t>Внедрение WMS и обучение</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2504083"/>
            <a:ext cx="3420467" cy="2451100"/>
          </a:xfrm>
          <a:prstGeom prst="roundRect">
            <a:avLst>
              <a:gd name="adj" fmla="val 9326"/>
            </a:avLst>
          </a:prstGeom>
          <a:solidFill>
            <a:srgbClr val="F4F5F7"/>
          </a:solidFill>
          <a:ln>
            <a:noFill/>
          </a:ln>
        </p:spPr>
      </p:sp>
      <p:sp>
        <p:nvSpPr>
          <p:cNvPr id="4" name="card4"/>
          <p:cNvSpPr/>
          <p:nvPr/>
        </p:nvSpPr>
        <p:spPr>
          <a:xfrm>
            <a:off x="4385667" y="2504083"/>
            <a:ext cx="3420566" cy="2451100"/>
          </a:xfrm>
          <a:prstGeom prst="roundRect">
            <a:avLst>
              <a:gd name="adj" fmla="val 9326"/>
            </a:avLst>
          </a:prstGeom>
          <a:solidFill>
            <a:srgbClr val="F4F5F7"/>
          </a:solidFill>
          <a:ln>
            <a:noFill/>
          </a:ln>
        </p:spPr>
      </p:sp>
      <p:sp>
        <p:nvSpPr>
          <p:cNvPr id="5" name="card5"/>
          <p:cNvSpPr/>
          <p:nvPr/>
        </p:nvSpPr>
        <p:spPr>
          <a:xfrm>
            <a:off x="8009434" y="2504083"/>
            <a:ext cx="3420566" cy="2451100"/>
          </a:xfrm>
          <a:prstGeom prst="roundRect">
            <a:avLst>
              <a:gd name="adj" fmla="val 9326"/>
            </a:avLst>
          </a:prstGeom>
          <a:solidFill>
            <a:srgbClr val="F4F5F7"/>
          </a:solidFill>
          <a:ln>
            <a:noFill/>
          </a:ln>
        </p:spPr>
      </p:sp>
      <p:sp>
        <p:nvSpPr>
          <p:cNvPr id="6" name="text6"/>
          <p:cNvSpPr>
            <a:spLocks noChangeArrowheads="1"/>
          </p:cNvSpPr>
          <p:nvPr/>
        </p:nvSpPr>
        <p:spPr>
          <a:xfrm>
            <a:off x="1117600" y="1464667"/>
            <a:ext cx="3331666"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Ожидаемый эффект к 2027 году</a:t>
            </a:r>
          </a:p>
        </p:txBody>
      </p:sp>
      <p:sp>
        <p:nvSpPr>
          <p:cNvPr id="7" name="text7"/>
          <p:cNvSpPr>
            <a:spLocks noChangeArrowheads="1"/>
          </p:cNvSpPr>
          <p:nvPr/>
        </p:nvSpPr>
        <p:spPr>
          <a:xfrm>
            <a:off x="762000" y="1724323"/>
            <a:ext cx="11303000" cy="519430"/>
          </a:xfrm>
          <a:prstGeom prst="rect">
            <a:avLst/>
          </a:prstGeom>
          <a:noFill/>
        </p:spPr>
        <p:txBody>
          <a:bodyPr wrap="square" anchor="t" lIns="0" tIns="0" rIns="0" bIns="0"/>
          <a:lstStyle/>
          <a:p>
            <a:pPr>
              <a:lnSpc>
                <a:spcPts val="3990"/>
              </a:lnSpc>
            </a:pPr>
            <a:r>
              <a:rPr lang="ru-RU" sz="3800" b="1" spc="-75">
                <a:solidFill>
                  <a:srgbClr val="15171C"/>
                </a:solidFill>
                <a:latin typeface="Manrope"/>
              </a:rPr>
              <a:t>Результаты модернизации склада</a:t>
            </a:r>
          </a:p>
        </p:txBody>
      </p:sp>
      <p:sp>
        <p:nvSpPr>
          <p:cNvPr id="8" name="text8"/>
          <p:cNvSpPr>
            <a:spLocks noChangeArrowheads="1"/>
          </p:cNvSpPr>
          <p:nvPr/>
        </p:nvSpPr>
        <p:spPr>
          <a:xfrm>
            <a:off x="1041400" y="2694583"/>
            <a:ext cx="3496667"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0,5%</a:t>
            </a:r>
          </a:p>
        </p:txBody>
      </p:sp>
      <p:sp>
        <p:nvSpPr>
          <p:cNvPr id="9" name="text9"/>
          <p:cNvSpPr>
            <a:spLocks noChangeArrowheads="1"/>
          </p:cNvSpPr>
          <p:nvPr/>
        </p:nvSpPr>
        <p:spPr>
          <a:xfrm>
            <a:off x="1041400" y="3494683"/>
            <a:ext cx="3434001" cy="241300"/>
          </a:xfrm>
          <a:prstGeom prst="rect">
            <a:avLst/>
          </a:prstGeom>
          <a:noFill/>
        </p:spPr>
        <p:txBody>
          <a:bodyPr wrap="square" anchor="t" lIns="0" tIns="0" rIns="0" bIns="0"/>
          <a:lstStyle/>
          <a:p>
            <a:pPr>
              <a:lnSpc>
                <a:spcPts val="1800"/>
              </a:lnSpc>
            </a:pPr>
            <a:r>
              <a:rPr lang="ru-RU" sz="1500" b="1">
                <a:solidFill>
                  <a:srgbClr val="2A3140"/>
                </a:solidFill>
                <a:latin typeface="Manrope"/>
              </a:rPr>
              <a:t>Ошибки комплектации</a:t>
            </a:r>
          </a:p>
        </p:txBody>
      </p:sp>
      <p:sp>
        <p:nvSpPr>
          <p:cNvPr id="10" name="text10"/>
          <p:cNvSpPr>
            <a:spLocks noChangeArrowheads="1"/>
          </p:cNvSpPr>
          <p:nvPr/>
        </p:nvSpPr>
        <p:spPr>
          <a:xfrm>
            <a:off x="1041400" y="3831233"/>
            <a:ext cx="3434001" cy="195580"/>
          </a:xfrm>
          <a:prstGeom prst="rect">
            <a:avLst/>
          </a:prstGeom>
          <a:noFill/>
        </p:spPr>
        <p:txBody>
          <a:bodyPr wrap="square" anchor="t" lIns="0" tIns="0" rIns="0" bIns="0"/>
          <a:lstStyle/>
          <a:p>
            <a:pPr>
              <a:lnSpc>
                <a:spcPts val="1440"/>
              </a:lnSpc>
            </a:pPr>
            <a:r>
              <a:rPr lang="ru-RU" sz="1200">
                <a:solidFill>
                  <a:srgbClr val="636569"/>
                </a:solidFill>
                <a:latin typeface="Manrope"/>
              </a:rPr>
              <a:t>снижение до 0,5%</a:t>
            </a:r>
          </a:p>
        </p:txBody>
      </p:sp>
      <p:sp>
        <p:nvSpPr>
          <p:cNvPr id="11" name="text11"/>
          <p:cNvSpPr>
            <a:spLocks noChangeArrowheads="1"/>
          </p:cNvSpPr>
          <p:nvPr/>
        </p:nvSpPr>
        <p:spPr>
          <a:xfrm>
            <a:off x="4665067" y="2694583"/>
            <a:ext cx="3496766" cy="622300"/>
          </a:xfrm>
          <a:prstGeom prst="rect">
            <a:avLst/>
          </a:prstGeom>
          <a:noFill/>
        </p:spPr>
        <p:txBody>
          <a:bodyPr wrap="square" anchor="t" lIns="0" tIns="0" rIns="0" bIns="0"/>
          <a:lstStyle/>
          <a:p>
            <a:pPr>
              <a:lnSpc>
                <a:spcPts val="4800"/>
              </a:lnSpc>
            </a:pPr>
            <a:r>
              <a:rPr lang="ru-RU" sz="4800" b="1" spc="-143">
                <a:solidFill>
                  <a:srgbClr val="1F4E79"/>
                </a:solidFill>
                <a:latin typeface="Manrope"/>
              </a:rPr>
              <a:t>80%</a:t>
            </a:r>
          </a:p>
        </p:txBody>
      </p:sp>
      <p:sp>
        <p:nvSpPr>
          <p:cNvPr id="12" name="text12"/>
          <p:cNvSpPr>
            <a:spLocks noChangeArrowheads="1"/>
          </p:cNvSpPr>
          <p:nvPr/>
        </p:nvSpPr>
        <p:spPr>
          <a:xfrm>
            <a:off x="4665067" y="349468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Сокращение простоев</a:t>
            </a:r>
          </a:p>
        </p:txBody>
      </p:sp>
      <p:sp>
        <p:nvSpPr>
          <p:cNvPr id="13" name="text13"/>
          <p:cNvSpPr>
            <a:spLocks noChangeArrowheads="1"/>
          </p:cNvSpPr>
          <p:nvPr/>
        </p:nvSpPr>
        <p:spPr>
          <a:xfrm>
            <a:off x="4665067" y="383123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снижение на 80%</a:t>
            </a:r>
          </a:p>
        </p:txBody>
      </p:sp>
      <p:sp>
        <p:nvSpPr>
          <p:cNvPr id="14" name="text14"/>
          <p:cNvSpPr>
            <a:spLocks noChangeArrowheads="1"/>
          </p:cNvSpPr>
          <p:nvPr/>
        </p:nvSpPr>
        <p:spPr>
          <a:xfrm>
            <a:off x="8288834" y="2694583"/>
            <a:ext cx="2887166" cy="1231900"/>
          </a:xfrm>
          <a:prstGeom prst="rect">
            <a:avLst/>
          </a:prstGeom>
          <a:noFill/>
        </p:spPr>
        <p:txBody>
          <a:bodyPr wrap="square" anchor="t" lIns="0" tIns="0" rIns="0" bIns="0"/>
          <a:lstStyle/>
          <a:p>
            <a:pPr>
              <a:lnSpc>
                <a:spcPts val="4800"/>
              </a:lnSpc>
            </a:pPr>
            <a:r>
              <a:rPr lang="ru-RU" sz="4800" b="1" spc="-143">
                <a:solidFill>
                  <a:srgbClr val="1F4E79"/>
                </a:solidFill>
                <a:latin typeface="Manrope"/>
              </a:rPr>
              <a:t>15,0 млн ₽</a:t>
            </a:r>
          </a:p>
        </p:txBody>
      </p:sp>
      <p:sp>
        <p:nvSpPr>
          <p:cNvPr id="15" name="text15"/>
          <p:cNvSpPr>
            <a:spLocks noChangeArrowheads="1"/>
          </p:cNvSpPr>
          <p:nvPr/>
        </p:nvSpPr>
        <p:spPr>
          <a:xfrm>
            <a:off x="8288834" y="4104283"/>
            <a:ext cx="3434120" cy="241300"/>
          </a:xfrm>
          <a:prstGeom prst="rect">
            <a:avLst/>
          </a:prstGeom>
          <a:noFill/>
        </p:spPr>
        <p:txBody>
          <a:bodyPr wrap="square" anchor="t" lIns="0" tIns="0" rIns="0" bIns="0"/>
          <a:lstStyle/>
          <a:p>
            <a:pPr>
              <a:lnSpc>
                <a:spcPts val="1800"/>
              </a:lnSpc>
            </a:pPr>
            <a:r>
              <a:rPr lang="ru-RU" sz="1500" b="1">
                <a:solidFill>
                  <a:srgbClr val="2A3140"/>
                </a:solidFill>
                <a:latin typeface="Manrope"/>
              </a:rPr>
              <a:t>Годовая экономия</a:t>
            </a:r>
          </a:p>
        </p:txBody>
      </p:sp>
      <p:sp>
        <p:nvSpPr>
          <p:cNvPr id="16" name="text16"/>
          <p:cNvSpPr>
            <a:spLocks noChangeArrowheads="1"/>
          </p:cNvSpPr>
          <p:nvPr/>
        </p:nvSpPr>
        <p:spPr>
          <a:xfrm>
            <a:off x="8288834" y="4440833"/>
            <a:ext cx="3434120" cy="195580"/>
          </a:xfrm>
          <a:prstGeom prst="rect">
            <a:avLst/>
          </a:prstGeom>
          <a:noFill/>
        </p:spPr>
        <p:txBody>
          <a:bodyPr wrap="square" anchor="t" lIns="0" tIns="0" rIns="0" bIns="0"/>
          <a:lstStyle/>
          <a:p>
            <a:pPr>
              <a:lnSpc>
                <a:spcPts val="1440"/>
              </a:lnSpc>
            </a:pPr>
            <a:r>
              <a:rPr lang="ru-RU" sz="1200">
                <a:solidFill>
                  <a:srgbClr val="636569"/>
                </a:solidFill>
                <a:latin typeface="Manrope"/>
              </a:rPr>
              <a:t>за счёт оптимизации процессов</a:t>
            </a:r>
          </a:p>
        </p:txBody>
      </p:sp>
      <p:sp>
        <p:nvSpPr>
          <p:cNvPr id="17" name="text17"/>
          <p:cNvSpPr>
            <a:spLocks noChangeArrowheads="1"/>
          </p:cNvSpPr>
          <p:nvPr/>
        </p:nvSpPr>
        <p:spPr>
          <a:xfrm>
            <a:off x="762000" y="5145683"/>
            <a:ext cx="8255000" cy="210820"/>
          </a:xfrm>
          <a:prstGeom prst="rect">
            <a:avLst/>
          </a:prstGeom>
          <a:noFill/>
        </p:spPr>
        <p:txBody>
          <a:bodyPr wrap="square" anchor="t" lIns="0" tIns="0" rIns="0" bIns="0"/>
          <a:lstStyle/>
          <a:p>
            <a:pPr>
              <a:lnSpc>
                <a:spcPts val="1560"/>
              </a:lnSpc>
            </a:pPr>
            <a:r>
              <a:rPr lang="ru-RU" sz="1300">
                <a:solidFill>
                  <a:srgbClr val="636569"/>
                </a:solidFill>
                <a:latin typeface="Manrope"/>
              </a:rPr>
              <a:t>Срок окупаемости — 14 месяцев (18 млн ₽ / 15 млн ₽ в год)</a:t>
            </a:r>
          </a:p>
        </p:txBody>
      </p:sp>
      <p:sp>
        <p:nvSpPr>
          <p:cNvPr id="18" name="text18"/>
          <p:cNvSpPr>
            <a:spLocks noChangeArrowheads="1"/>
          </p:cNvSpPr>
          <p:nvPr/>
        </p:nvSpPr>
        <p:spPr>
          <a:xfrm>
            <a:off x="127000" y="6457950"/>
            <a:ext cx="11303000" cy="165100"/>
          </a:xfrm>
          <a:prstGeom prst="rect">
            <a:avLst/>
          </a:prstGeom>
          <a:noFill/>
        </p:spPr>
        <p:txBody>
          <a:bodyPr wrap="square" anchor="t" lIns="0" tIns="0" rIns="0" bIns="0"/>
          <a:lstStyle/>
          <a:p>
            <a:pPr algn="r">
              <a:lnSpc>
                <a:spcPts val="1200"/>
              </a:lnSpc>
            </a:pPr>
            <a:r>
              <a:rPr lang="ru-RU" sz="1000">
                <a:solidFill>
                  <a:srgbClr val="9D9EA0"/>
                </a:solidFill>
                <a:latin typeface="Manrope"/>
              </a:rPr>
              <a:t>Расчёт на основе данных за 2025 год и 1 полугодие 2026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text3"/>
          <p:cNvSpPr>
            <a:spLocks noChangeArrowheads="1"/>
          </p:cNvSpPr>
          <p:nvPr/>
        </p:nvSpPr>
        <p:spPr>
          <a:xfrm>
            <a:off x="1117600" y="615950"/>
            <a:ext cx="1738574"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Анализ рисков</a:t>
            </a:r>
          </a:p>
        </p:txBody>
      </p:sp>
      <p:sp>
        <p:nvSpPr>
          <p:cNvPr id="4" name="text4"/>
          <p:cNvSpPr>
            <a:spLocks noChangeArrowheads="1"/>
          </p:cNvSpPr>
          <p:nvPr/>
        </p:nvSpPr>
        <p:spPr>
          <a:xfrm>
            <a:off x="762000" y="704155"/>
            <a:ext cx="11303000" cy="439420"/>
          </a:xfrm>
          <a:prstGeom prst="rect">
            <a:avLst/>
          </a:prstGeom>
          <a:noFill/>
        </p:spPr>
        <p:txBody>
          <a:bodyPr wrap="square" anchor="t" lIns="0" tIns="0" rIns="0" bIns="0"/>
          <a:lstStyle/>
          <a:p>
            <a:pPr>
              <a:lnSpc>
                <a:spcPts val="3360"/>
              </a:lnSpc>
            </a:pPr>
            <a:r>
              <a:rPr lang="ru-RU" sz="3200" b="1" spc="-63">
                <a:solidFill>
                  <a:srgbClr val="15171C"/>
                </a:solidFill>
                <a:latin typeface="Manrope"/>
              </a:rPr>
              <a:t>Риски проекта и меры их снижения</a:t>
            </a:r>
          </a:p>
        </p:txBody>
      </p:sp>
      <p:sp>
        <p:nvSpPr>
          <p:cNvPr id="5" name="text5"/>
          <p:cNvSpPr>
            <a:spLocks noChangeArrowheads="1"/>
          </p:cNvSpPr>
          <p:nvPr/>
        </p:nvSpPr>
        <p:spPr>
          <a:xfrm>
            <a:off x="1562100" y="1864221"/>
            <a:ext cx="2226112" cy="287020"/>
          </a:xfrm>
          <a:prstGeom prst="rect">
            <a:avLst/>
          </a:prstGeom>
          <a:noFill/>
        </p:spPr>
        <p:txBody>
          <a:bodyPr wrap="square" anchor="t" lIns="0" tIns="0" rIns="0" bIns="0"/>
          <a:lstStyle/>
          <a:p>
            <a:pPr>
              <a:lnSpc>
                <a:spcPts val="2160"/>
              </a:lnSpc>
            </a:pPr>
            <a:r>
              <a:rPr lang="ru-RU" sz="1800" b="1">
                <a:solidFill>
                  <a:srgbClr val="15171C"/>
                </a:solidFill>
                <a:latin typeface="Manrope"/>
              </a:rPr>
              <a:t>Меры снижения</a:t>
            </a:r>
          </a:p>
        </p:txBody>
      </p:sp>
      <p:sp>
        <p:nvSpPr>
          <p:cNvPr id="6" name="text6"/>
          <p:cNvSpPr>
            <a:spLocks noChangeArrowheads="1"/>
          </p:cNvSpPr>
          <p:nvPr/>
        </p:nvSpPr>
        <p:spPr>
          <a:xfrm>
            <a:off x="1092200" y="2435721"/>
            <a:ext cx="4622800" cy="508000"/>
          </a:xfrm>
          <a:prstGeom prst="rect">
            <a:avLst/>
          </a:prstGeom>
          <a:noFill/>
        </p:spPr>
        <p:txBody>
          <a:bodyPr wrap="square" anchor="t" lIns="0" tIns="0" rIns="0" bIns="0"/>
          <a:lstStyle/>
          <a:p>
            <a:pPr>
              <a:lnSpc>
                <a:spcPts val="1950"/>
              </a:lnSpc>
            </a:pPr>
            <a:r>
              <a:rPr lang="ru-RU" sz="1300">
                <a:solidFill>
                  <a:srgbClr val="15171C"/>
                </a:solidFill>
                <a:latin typeface="Manrope"/>
              </a:rPr>
              <a:t>Резерв времени 2 недели в графике; опытный подрядчик с референсами</a:t>
            </a:r>
          </a:p>
        </p:txBody>
      </p:sp>
      <p:sp>
        <p:nvSpPr>
          <p:cNvPr id="7" name="text7"/>
          <p:cNvSpPr>
            <a:spLocks noChangeArrowheads="1"/>
          </p:cNvSpPr>
          <p:nvPr/>
        </p:nvSpPr>
        <p:spPr>
          <a:xfrm>
            <a:off x="1092200" y="3108821"/>
            <a:ext cx="4622800" cy="508000"/>
          </a:xfrm>
          <a:prstGeom prst="rect">
            <a:avLst/>
          </a:prstGeom>
          <a:noFill/>
        </p:spPr>
        <p:txBody>
          <a:bodyPr wrap="square" anchor="t" lIns="0" tIns="0" rIns="0" bIns="0"/>
          <a:lstStyle/>
          <a:p>
            <a:pPr>
              <a:lnSpc>
                <a:spcPts val="1950"/>
              </a:lnSpc>
            </a:pPr>
            <a:r>
              <a:rPr lang="ru-RU" sz="1300">
                <a:solidFill>
                  <a:srgbClr val="15171C"/>
                </a:solidFill>
                <a:latin typeface="Manrope"/>
              </a:rPr>
              <a:t>Пилотное тестирование на одном участке до полного запуска</a:t>
            </a:r>
          </a:p>
        </p:txBody>
      </p:sp>
      <p:sp>
        <p:nvSpPr>
          <p:cNvPr id="8" name="text8"/>
          <p:cNvSpPr>
            <a:spLocks noChangeArrowheads="1"/>
          </p:cNvSpPr>
          <p:nvPr/>
        </p:nvSpPr>
        <p:spPr>
          <a:xfrm>
            <a:off x="1092200" y="378192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Обучение всех сотрудников и программа мотивации</a:t>
            </a:r>
          </a:p>
        </p:txBody>
      </p:sp>
      <p:sp>
        <p:nvSpPr>
          <p:cNvPr id="9" name="text9"/>
          <p:cNvSpPr>
            <a:spLocks noChangeArrowheads="1"/>
          </p:cNvSpPr>
          <p:nvPr/>
        </p:nvSpPr>
        <p:spPr>
          <a:xfrm>
            <a:off x="1092200" y="420737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Приоритизация задач и выделенный ресурс на проект</a:t>
            </a:r>
          </a:p>
        </p:txBody>
      </p:sp>
      <p:sp>
        <p:nvSpPr>
          <p:cNvPr id="10" name="text10"/>
          <p:cNvSpPr>
            <a:spLocks noChangeArrowheads="1"/>
          </p:cNvSpPr>
          <p:nvPr/>
        </p:nvSpPr>
        <p:spPr>
          <a:xfrm>
            <a:off x="6972300" y="1864221"/>
            <a:ext cx="830461" cy="287020"/>
          </a:xfrm>
          <a:prstGeom prst="rect">
            <a:avLst/>
          </a:prstGeom>
          <a:noFill/>
        </p:spPr>
        <p:txBody>
          <a:bodyPr wrap="square" anchor="t" lIns="0" tIns="0" rIns="0" bIns="0"/>
          <a:lstStyle/>
          <a:p>
            <a:pPr>
              <a:lnSpc>
                <a:spcPts val="2160"/>
              </a:lnSpc>
            </a:pPr>
            <a:r>
              <a:rPr lang="ru-RU" sz="1800" b="1">
                <a:solidFill>
                  <a:srgbClr val="15171C"/>
                </a:solidFill>
                <a:latin typeface="Manrope"/>
              </a:rPr>
              <a:t>Риски</a:t>
            </a:r>
          </a:p>
        </p:txBody>
      </p:sp>
      <p:sp>
        <p:nvSpPr>
          <p:cNvPr id="11" name="text11"/>
          <p:cNvSpPr>
            <a:spLocks noChangeArrowheads="1"/>
          </p:cNvSpPr>
          <p:nvPr/>
        </p:nvSpPr>
        <p:spPr>
          <a:xfrm>
            <a:off x="6502400" y="243572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Срыв сроков внедрения</a:t>
            </a:r>
          </a:p>
        </p:txBody>
      </p:sp>
      <p:sp>
        <p:nvSpPr>
          <p:cNvPr id="12" name="text12"/>
          <p:cNvSpPr>
            <a:spLocks noChangeArrowheads="1"/>
          </p:cNvSpPr>
          <p:nvPr/>
        </p:nvSpPr>
        <p:spPr>
          <a:xfrm>
            <a:off x="6502400" y="286117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Несоответствие WMS требованиям</a:t>
            </a:r>
          </a:p>
        </p:txBody>
      </p:sp>
      <p:sp>
        <p:nvSpPr>
          <p:cNvPr id="13" name="text13"/>
          <p:cNvSpPr>
            <a:spLocks noChangeArrowheads="1"/>
          </p:cNvSpPr>
          <p:nvPr/>
        </p:nvSpPr>
        <p:spPr>
          <a:xfrm>
            <a:off x="6502400" y="328662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Сопротивление персонала</a:t>
            </a:r>
          </a:p>
        </p:txBody>
      </p:sp>
      <p:sp>
        <p:nvSpPr>
          <p:cNvPr id="14" name="text14"/>
          <p:cNvSpPr>
            <a:spLocks noChangeArrowheads="1"/>
          </p:cNvSpPr>
          <p:nvPr/>
        </p:nvSpPr>
        <p:spPr>
          <a:xfrm>
            <a:off x="6502400" y="3712071"/>
            <a:ext cx="5232400" cy="260350"/>
          </a:xfrm>
          <a:prstGeom prst="rect">
            <a:avLst/>
          </a:prstGeom>
          <a:noFill/>
        </p:spPr>
        <p:txBody>
          <a:bodyPr wrap="square" anchor="t" lIns="0" tIns="0" rIns="0" bIns="0"/>
          <a:lstStyle/>
          <a:p>
            <a:pPr>
              <a:lnSpc>
                <a:spcPts val="1950"/>
              </a:lnSpc>
            </a:pPr>
            <a:r>
              <a:rPr lang="ru-RU" sz="1300">
                <a:solidFill>
                  <a:srgbClr val="15171C"/>
                </a:solidFill>
                <a:latin typeface="Manrope"/>
              </a:rPr>
              <a:t>Перегрузка ИТ-отдела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762000" y="1549896"/>
            <a:ext cx="5257800" cy="2133302"/>
          </a:xfrm>
          <a:prstGeom prst="roundRect">
            <a:avLst>
              <a:gd name="adj" fmla="val 10715"/>
            </a:avLst>
          </a:prstGeom>
          <a:noFill/>
          <a:ln w="6350" cap="flat">
            <a:solidFill>
              <a:srgbClr val="D4D5D6"/>
            </a:solidFill>
          </a:ln>
        </p:spPr>
      </p:sp>
      <p:sp>
        <p:nvSpPr>
          <p:cNvPr id="4" name="card4"/>
          <p:cNvSpPr/>
          <p:nvPr/>
        </p:nvSpPr>
        <p:spPr>
          <a:xfrm>
            <a:off x="6172200" y="1549896"/>
            <a:ext cx="5257800" cy="2133302"/>
          </a:xfrm>
          <a:prstGeom prst="roundRect">
            <a:avLst>
              <a:gd name="adj" fmla="val 10715"/>
            </a:avLst>
          </a:prstGeom>
          <a:noFill/>
          <a:ln w="6350" cap="flat">
            <a:solidFill>
              <a:srgbClr val="D4D5D6"/>
            </a:solidFill>
          </a:ln>
        </p:spPr>
      </p:sp>
      <p:sp>
        <p:nvSpPr>
          <p:cNvPr id="5" name="card5"/>
          <p:cNvSpPr/>
          <p:nvPr/>
        </p:nvSpPr>
        <p:spPr>
          <a:xfrm>
            <a:off x="762000" y="3835598"/>
            <a:ext cx="5257800" cy="2133402"/>
          </a:xfrm>
          <a:prstGeom prst="roundRect">
            <a:avLst>
              <a:gd name="adj" fmla="val 10715"/>
            </a:avLst>
          </a:prstGeom>
          <a:noFill/>
          <a:ln w="6350" cap="flat">
            <a:solidFill>
              <a:srgbClr val="D4D5D6"/>
            </a:solidFill>
          </a:ln>
        </p:spPr>
      </p:sp>
      <p:sp>
        <p:nvSpPr>
          <p:cNvPr id="6" name="card6"/>
          <p:cNvSpPr/>
          <p:nvPr/>
        </p:nvSpPr>
        <p:spPr>
          <a:xfrm>
            <a:off x="6172200" y="3835598"/>
            <a:ext cx="5257800" cy="2133402"/>
          </a:xfrm>
          <a:prstGeom prst="roundRect">
            <a:avLst>
              <a:gd name="adj" fmla="val 10715"/>
            </a:avLst>
          </a:prstGeom>
          <a:noFill/>
          <a:ln w="6350" cap="flat">
            <a:solidFill>
              <a:srgbClr val="D4D5D6"/>
            </a:solidFill>
          </a:ln>
        </p:spPr>
      </p:sp>
      <p:sp>
        <p:nvSpPr>
          <p:cNvPr id="7" name="text7"/>
          <p:cNvSpPr>
            <a:spLocks noChangeArrowheads="1"/>
          </p:cNvSpPr>
          <p:nvPr/>
        </p:nvSpPr>
        <p:spPr>
          <a:xfrm>
            <a:off x="1117600" y="615950"/>
            <a:ext cx="2460093" cy="145415"/>
          </a:xfrm>
          <a:prstGeom prst="rect">
            <a:avLst/>
          </a:prstGeom>
          <a:noFill/>
        </p:spPr>
        <p:txBody>
          <a:bodyPr wrap="square" anchor="t" lIns="0" tIns="0" rIns="0" bIns="0"/>
          <a:lstStyle/>
          <a:p>
            <a:pPr>
              <a:lnSpc>
                <a:spcPts val="1045"/>
              </a:lnSpc>
            </a:pPr>
            <a:r>
              <a:rPr lang="ru-RU" sz="950" b="1" cap="all" spc="171">
                <a:solidFill>
                  <a:srgbClr val="1F4E79"/>
                </a:solidFill>
                <a:latin typeface="Manrope"/>
              </a:rPr>
              <a:t>Решение руководства</a:t>
            </a:r>
          </a:p>
        </p:txBody>
      </p:sp>
      <p:sp>
        <p:nvSpPr>
          <p:cNvPr id="8" name="text8"/>
          <p:cNvSpPr>
            <a:spLocks noChangeArrowheads="1"/>
          </p:cNvSpPr>
          <p:nvPr/>
        </p:nvSpPr>
        <p:spPr>
          <a:xfrm>
            <a:off x="762000" y="704155"/>
            <a:ext cx="11303000" cy="439420"/>
          </a:xfrm>
          <a:prstGeom prst="rect">
            <a:avLst/>
          </a:prstGeom>
          <a:noFill/>
        </p:spPr>
        <p:txBody>
          <a:bodyPr wrap="square" anchor="t" lIns="0" tIns="0" rIns="0" bIns="0"/>
          <a:lstStyle/>
          <a:p>
            <a:pPr>
              <a:lnSpc>
                <a:spcPts val="3360"/>
              </a:lnSpc>
            </a:pPr>
            <a:r>
              <a:rPr lang="ru-RU" sz="3200" b="1" spc="-63">
                <a:solidFill>
                  <a:srgbClr val="15171C"/>
                </a:solidFill>
                <a:latin typeface="Manrope"/>
              </a:rPr>
              <a:t>Что требуется от руководства</a:t>
            </a:r>
          </a:p>
        </p:txBody>
      </p:sp>
      <p:sp>
        <p:nvSpPr>
          <p:cNvPr id="9" name="text9"/>
          <p:cNvSpPr>
            <a:spLocks noChangeArrowheads="1"/>
          </p:cNvSpPr>
          <p:nvPr/>
        </p:nvSpPr>
        <p:spPr>
          <a:xfrm>
            <a:off x="1073150" y="1835646"/>
            <a:ext cx="5270500" cy="180340"/>
          </a:xfrm>
          <a:prstGeom prst="rect">
            <a:avLst/>
          </a:prstGeom>
          <a:noFill/>
        </p:spPr>
        <p:txBody>
          <a:bodyPr wrap="square" anchor="t" lIns="0" tIns="0" rIns="0" bIns="0"/>
          <a:lstStyle/>
          <a:p>
            <a:pPr>
              <a:lnSpc>
                <a:spcPts val="1320"/>
              </a:lnSpc>
            </a:pPr>
            <a:r>
              <a:rPr lang="ru-RU" sz="1100">
                <a:solidFill>
                  <a:srgbClr val="1F4E79"/>
                </a:solidFill>
                <a:latin typeface="Manrope"/>
              </a:rPr>
              <a:t>01</a:t>
            </a:r>
          </a:p>
        </p:txBody>
      </p:sp>
      <p:sp>
        <p:nvSpPr>
          <p:cNvPr id="10" name="text10"/>
          <p:cNvSpPr>
            <a:spLocks noChangeArrowheads="1"/>
          </p:cNvSpPr>
          <p:nvPr/>
        </p:nvSpPr>
        <p:spPr>
          <a:xfrm>
            <a:off x="1073150" y="2153146"/>
            <a:ext cx="5270500" cy="256540"/>
          </a:xfrm>
          <a:prstGeom prst="rect">
            <a:avLst/>
          </a:prstGeom>
          <a:noFill/>
        </p:spPr>
        <p:txBody>
          <a:bodyPr wrap="square" anchor="t" lIns="0" tIns="0" rIns="0" bIns="0"/>
          <a:lstStyle/>
          <a:p>
            <a:pPr>
              <a:lnSpc>
                <a:spcPts val="1920"/>
              </a:lnSpc>
            </a:pPr>
            <a:r>
              <a:rPr lang="ru-RU" sz="1600" b="1">
                <a:solidFill>
                  <a:srgbClr val="15171C"/>
                </a:solidFill>
                <a:latin typeface="Manrope"/>
              </a:rPr>
              <a:t>Утвердить бюджет</a:t>
            </a:r>
          </a:p>
        </p:txBody>
      </p:sp>
      <p:sp>
        <p:nvSpPr>
          <p:cNvPr id="11" name="text11"/>
          <p:cNvSpPr>
            <a:spLocks noChangeArrowheads="1"/>
          </p:cNvSpPr>
          <p:nvPr/>
        </p:nvSpPr>
        <p:spPr>
          <a:xfrm>
            <a:off x="1073150" y="2520851"/>
            <a:ext cx="4660900" cy="484981"/>
          </a:xfrm>
          <a:prstGeom prst="rect">
            <a:avLst/>
          </a:prstGeom>
          <a:noFill/>
        </p:spPr>
        <p:txBody>
          <a:bodyPr wrap="square" anchor="t" lIns="0" tIns="0" rIns="0" bIns="0"/>
          <a:lstStyle/>
          <a:p>
            <a:pPr>
              <a:lnSpc>
                <a:spcPts val="1859"/>
              </a:lnSpc>
            </a:pPr>
            <a:r>
              <a:rPr lang="ru-RU" sz="1200">
                <a:solidFill>
                  <a:srgbClr val="636569"/>
                </a:solidFill>
                <a:latin typeface="Manrope"/>
              </a:rPr>
              <a:t>18,0 млн руб. на модернизацию склада — в рамках согласованной сметы</a:t>
            </a:r>
          </a:p>
        </p:txBody>
      </p:sp>
      <p:sp>
        <p:nvSpPr>
          <p:cNvPr id="12" name="text12"/>
          <p:cNvSpPr>
            <a:spLocks noChangeArrowheads="1"/>
          </p:cNvSpPr>
          <p:nvPr/>
        </p:nvSpPr>
        <p:spPr>
          <a:xfrm>
            <a:off x="6483350" y="1835646"/>
            <a:ext cx="5270500" cy="180340"/>
          </a:xfrm>
          <a:prstGeom prst="rect">
            <a:avLst/>
          </a:prstGeom>
          <a:noFill/>
        </p:spPr>
        <p:txBody>
          <a:bodyPr wrap="square" anchor="t" lIns="0" tIns="0" rIns="0" bIns="0"/>
          <a:lstStyle/>
          <a:p>
            <a:pPr>
              <a:lnSpc>
                <a:spcPts val="1320"/>
              </a:lnSpc>
            </a:pPr>
            <a:r>
              <a:rPr lang="ru-RU" sz="1100">
                <a:solidFill>
                  <a:srgbClr val="1F4E79"/>
                </a:solidFill>
                <a:latin typeface="Manrope"/>
              </a:rPr>
              <a:t>02</a:t>
            </a:r>
          </a:p>
        </p:txBody>
      </p:sp>
      <p:sp>
        <p:nvSpPr>
          <p:cNvPr id="13" name="text13"/>
          <p:cNvSpPr>
            <a:spLocks noChangeArrowheads="1"/>
          </p:cNvSpPr>
          <p:nvPr/>
        </p:nvSpPr>
        <p:spPr>
          <a:xfrm>
            <a:off x="6483350" y="2153146"/>
            <a:ext cx="5270500" cy="256540"/>
          </a:xfrm>
          <a:prstGeom prst="rect">
            <a:avLst/>
          </a:prstGeom>
          <a:noFill/>
        </p:spPr>
        <p:txBody>
          <a:bodyPr wrap="square" anchor="t" lIns="0" tIns="0" rIns="0" bIns="0"/>
          <a:lstStyle/>
          <a:p>
            <a:pPr>
              <a:lnSpc>
                <a:spcPts val="1920"/>
              </a:lnSpc>
            </a:pPr>
            <a:r>
              <a:rPr lang="ru-RU" sz="1600" b="1">
                <a:solidFill>
                  <a:srgbClr val="15171C"/>
                </a:solidFill>
                <a:latin typeface="Manrope"/>
              </a:rPr>
              <a:t>Выделить ресурсы</a:t>
            </a:r>
          </a:p>
        </p:txBody>
      </p:sp>
      <p:sp>
        <p:nvSpPr>
          <p:cNvPr id="14" name="text14"/>
          <p:cNvSpPr>
            <a:spLocks noChangeArrowheads="1"/>
          </p:cNvSpPr>
          <p:nvPr/>
        </p:nvSpPr>
        <p:spPr>
          <a:xfrm>
            <a:off x="6483350" y="2520851"/>
            <a:ext cx="4660900" cy="484981"/>
          </a:xfrm>
          <a:prstGeom prst="rect">
            <a:avLst/>
          </a:prstGeom>
          <a:noFill/>
        </p:spPr>
        <p:txBody>
          <a:bodyPr wrap="square" anchor="t" lIns="0" tIns="0" rIns="0" bIns="0"/>
          <a:lstStyle/>
          <a:p>
            <a:pPr>
              <a:lnSpc>
                <a:spcPts val="1859"/>
              </a:lnSpc>
            </a:pPr>
            <a:r>
              <a:rPr lang="ru-RU" sz="1200">
                <a:solidFill>
                  <a:srgbClr val="636569"/>
                </a:solidFill>
                <a:latin typeface="Manrope"/>
              </a:rPr>
              <a:t>ИТ-отдел и сотрудники склада — 20% рабочего времени на проект</a:t>
            </a:r>
          </a:p>
        </p:txBody>
      </p:sp>
      <p:sp>
        <p:nvSpPr>
          <p:cNvPr id="15" name="text15"/>
          <p:cNvSpPr>
            <a:spLocks noChangeArrowheads="1"/>
          </p:cNvSpPr>
          <p:nvPr/>
        </p:nvSpPr>
        <p:spPr>
          <a:xfrm>
            <a:off x="1073150" y="4121348"/>
            <a:ext cx="5270500" cy="180340"/>
          </a:xfrm>
          <a:prstGeom prst="rect">
            <a:avLst/>
          </a:prstGeom>
          <a:noFill/>
        </p:spPr>
        <p:txBody>
          <a:bodyPr wrap="square" anchor="t" lIns="0" tIns="0" rIns="0" bIns="0"/>
          <a:lstStyle/>
          <a:p>
            <a:pPr>
              <a:lnSpc>
                <a:spcPts val="1320"/>
              </a:lnSpc>
            </a:pPr>
            <a:r>
              <a:rPr lang="ru-RU" sz="1100">
                <a:solidFill>
                  <a:srgbClr val="1F4E79"/>
                </a:solidFill>
                <a:latin typeface="Manrope"/>
              </a:rPr>
              <a:t>03</a:t>
            </a:r>
          </a:p>
        </p:txBody>
      </p:sp>
      <p:sp>
        <p:nvSpPr>
          <p:cNvPr id="16" name="text16"/>
          <p:cNvSpPr>
            <a:spLocks noChangeArrowheads="1"/>
          </p:cNvSpPr>
          <p:nvPr/>
        </p:nvSpPr>
        <p:spPr>
          <a:xfrm>
            <a:off x="1073150" y="4438848"/>
            <a:ext cx="5270500" cy="256540"/>
          </a:xfrm>
          <a:prstGeom prst="rect">
            <a:avLst/>
          </a:prstGeom>
          <a:noFill/>
        </p:spPr>
        <p:txBody>
          <a:bodyPr wrap="square" anchor="t" lIns="0" tIns="0" rIns="0" bIns="0"/>
          <a:lstStyle/>
          <a:p>
            <a:pPr>
              <a:lnSpc>
                <a:spcPts val="1920"/>
              </a:lnSpc>
            </a:pPr>
            <a:r>
              <a:rPr lang="ru-RU" sz="1600" b="1">
                <a:solidFill>
                  <a:srgbClr val="15171C"/>
                </a:solidFill>
                <a:latin typeface="Manrope"/>
              </a:rPr>
              <a:t>Назначить спонсора</a:t>
            </a:r>
          </a:p>
        </p:txBody>
      </p:sp>
      <p:sp>
        <p:nvSpPr>
          <p:cNvPr id="17" name="text17"/>
          <p:cNvSpPr>
            <a:spLocks noChangeArrowheads="1"/>
          </p:cNvSpPr>
          <p:nvPr/>
        </p:nvSpPr>
        <p:spPr>
          <a:xfrm>
            <a:off x="1073150" y="4806553"/>
            <a:ext cx="4660900" cy="484981"/>
          </a:xfrm>
          <a:prstGeom prst="rect">
            <a:avLst/>
          </a:prstGeom>
          <a:noFill/>
        </p:spPr>
        <p:txBody>
          <a:bodyPr wrap="square" anchor="t" lIns="0" tIns="0" rIns="0" bIns="0"/>
          <a:lstStyle/>
          <a:p>
            <a:pPr>
              <a:lnSpc>
                <a:spcPts val="1859"/>
              </a:lnSpc>
            </a:pPr>
            <a:r>
              <a:rPr lang="ru-RU" sz="1200">
                <a:solidFill>
                  <a:srgbClr val="636569"/>
                </a:solidFill>
                <a:latin typeface="Manrope"/>
              </a:rPr>
              <a:t>Директор по логистике — куратор проекта, ответственный за результат</a:t>
            </a:r>
          </a:p>
        </p:txBody>
      </p:sp>
      <p:sp>
        <p:nvSpPr>
          <p:cNvPr id="18" name="text18"/>
          <p:cNvSpPr>
            <a:spLocks noChangeArrowheads="1"/>
          </p:cNvSpPr>
          <p:nvPr/>
        </p:nvSpPr>
        <p:spPr>
          <a:xfrm>
            <a:off x="6483350" y="4121348"/>
            <a:ext cx="5270500" cy="180340"/>
          </a:xfrm>
          <a:prstGeom prst="rect">
            <a:avLst/>
          </a:prstGeom>
          <a:noFill/>
        </p:spPr>
        <p:txBody>
          <a:bodyPr wrap="square" anchor="t" lIns="0" tIns="0" rIns="0" bIns="0"/>
          <a:lstStyle/>
          <a:p>
            <a:pPr>
              <a:lnSpc>
                <a:spcPts val="1320"/>
              </a:lnSpc>
            </a:pPr>
            <a:r>
              <a:rPr lang="ru-RU" sz="1100">
                <a:solidFill>
                  <a:srgbClr val="1F4E79"/>
                </a:solidFill>
                <a:latin typeface="Manrope"/>
              </a:rPr>
              <a:t>04</a:t>
            </a:r>
          </a:p>
        </p:txBody>
      </p:sp>
      <p:sp>
        <p:nvSpPr>
          <p:cNvPr id="19" name="text19"/>
          <p:cNvSpPr>
            <a:spLocks noChangeArrowheads="1"/>
          </p:cNvSpPr>
          <p:nvPr/>
        </p:nvSpPr>
        <p:spPr>
          <a:xfrm>
            <a:off x="6483350" y="4438848"/>
            <a:ext cx="5270500" cy="256540"/>
          </a:xfrm>
          <a:prstGeom prst="rect">
            <a:avLst/>
          </a:prstGeom>
          <a:noFill/>
        </p:spPr>
        <p:txBody>
          <a:bodyPr wrap="square" anchor="t" lIns="0" tIns="0" rIns="0" bIns="0"/>
          <a:lstStyle/>
          <a:p>
            <a:pPr>
              <a:lnSpc>
                <a:spcPts val="1920"/>
              </a:lnSpc>
            </a:pPr>
            <a:r>
              <a:rPr lang="ru-RU" sz="1600" b="1">
                <a:solidFill>
                  <a:srgbClr val="15171C"/>
                </a:solidFill>
                <a:latin typeface="Manrope"/>
              </a:rPr>
              <a:t>Утвердить план-график</a:t>
            </a:r>
          </a:p>
        </p:txBody>
      </p:sp>
      <p:sp>
        <p:nvSpPr>
          <p:cNvPr id="20" name="text20"/>
          <p:cNvSpPr>
            <a:spLocks noChangeArrowheads="1"/>
          </p:cNvSpPr>
          <p:nvPr/>
        </p:nvSpPr>
        <p:spPr>
          <a:xfrm>
            <a:off x="6483350" y="4806553"/>
            <a:ext cx="4660900" cy="484981"/>
          </a:xfrm>
          <a:prstGeom prst="rect">
            <a:avLst/>
          </a:prstGeom>
          <a:noFill/>
        </p:spPr>
        <p:txBody>
          <a:bodyPr wrap="square" anchor="t" lIns="0" tIns="0" rIns="0" bIns="0"/>
          <a:lstStyle/>
          <a:p>
            <a:pPr>
              <a:lnSpc>
                <a:spcPts val="1859"/>
              </a:lnSpc>
            </a:pPr>
            <a:r>
              <a:rPr lang="ru-RU" sz="1200">
                <a:solidFill>
                  <a:srgbClr val="636569"/>
                </a:solidFill>
                <a:latin typeface="Manrope"/>
              </a:rPr>
              <a:t>Этапы с сентября 2026 по март 2027 — старт реализации в сентябре</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2"/>
          <p:cNvPicPr/>
          <p:nvPr/>
        </p:nvPicPr>
        <p:blipFill>
          <a:blip r:embed="rId3"/>
          <a:stretch>
            <a:fillRect/>
          </a:stretch>
        </p:blipFill>
        <p:spPr>
          <a:xfrm>
            <a:off x="0" y="0"/>
            <a:ext cx="12192000" cy="6858000"/>
          </a:xfrm>
          <a:prstGeom prst="rect">
            <a:avLst/>
          </a:prstGeom>
        </p:spPr>
      </p:pic>
      <p:sp>
        <p:nvSpPr>
          <p:cNvPr id="3" name="card3"/>
          <p:cNvSpPr/>
          <p:nvPr/>
        </p:nvSpPr>
        <p:spPr>
          <a:xfrm>
            <a:off x="0" y="0"/>
            <a:ext cx="12192000" cy="6858000"/>
          </a:xfrm>
          <a:prstGeom prst="rect">
            <a:avLst/>
          </a:prstGeom>
          <a:solidFill>
            <a:srgbClr val="15171C"/>
          </a:solidFill>
          <a:ln>
            <a:noFill/>
          </a:ln>
        </p:spPr>
      </p:sp>
      <p:sp>
        <p:nvSpPr>
          <p:cNvPr id="4" name="card4"/>
          <p:cNvSpPr/>
          <p:nvPr/>
        </p:nvSpPr>
        <p:spPr>
          <a:xfrm>
            <a:off x="762000" y="4930378"/>
            <a:ext cx="2859385" cy="533400"/>
          </a:xfrm>
          <a:prstGeom prst="roundRect">
            <a:avLst>
              <a:gd name="adj" fmla="val 28571"/>
            </a:avLst>
          </a:prstGeom>
          <a:solidFill>
            <a:srgbClr val="1F4E79"/>
          </a:solidFill>
          <a:ln>
            <a:noFill/>
          </a:ln>
        </p:spPr>
      </p:sp>
      <p:sp>
        <p:nvSpPr>
          <p:cNvPr id="5" name="card5"/>
          <p:cNvSpPr/>
          <p:nvPr/>
        </p:nvSpPr>
        <p:spPr>
          <a:xfrm>
            <a:off x="3773785" y="4930378"/>
            <a:ext cx="3070324" cy="533400"/>
          </a:xfrm>
          <a:prstGeom prst="roundRect">
            <a:avLst>
              <a:gd name="adj" fmla="val 28571"/>
            </a:avLst>
          </a:prstGeom>
          <a:noFill/>
          <a:ln w="6350" cap="flat">
            <a:solidFill>
              <a:srgbClr val="FFFFFF">
                <a:alpha val="30196"/>
              </a:srgbClr>
            </a:solidFill>
          </a:ln>
        </p:spPr>
      </p:sp>
      <p:sp>
        <p:nvSpPr>
          <p:cNvPr id="6" name="card6"/>
          <p:cNvSpPr/>
          <p:nvPr/>
        </p:nvSpPr>
        <p:spPr>
          <a:xfrm>
            <a:off x="8890000" y="1968500"/>
            <a:ext cx="2413000" cy="2413000"/>
          </a:xfrm>
          <a:prstGeom prst="roundRect">
            <a:avLst>
              <a:gd name="adj" fmla="val 9473"/>
            </a:avLst>
          </a:prstGeom>
          <a:solidFill>
            <a:srgbClr val="FFFFFF"/>
          </a:solidFill>
          <a:ln>
            <a:noFill/>
          </a:ln>
        </p:spPr>
      </p:sp>
      <p:pic>
        <p:nvPicPr>
          <p:cNvPr id="7" name="pic7"/>
          <p:cNvPicPr/>
          <p:nvPr/>
        </p:nvPicPr>
        <p:blipFill>
          <a:blip r:embed="rId4">
            <a:extLst>
              <a:ext uri="{96DAC541-7B7A-43D3-8B79-37D633B846F1}">
                <asvg:svgBlip xmlns:asvg="http://schemas.microsoft.com/office/drawing/2016/SVG/main" r:embed="rId5"/>
              </a:ext>
            </a:extLst>
          </a:blip>
          <a:stretch>
            <a:fillRect/>
          </a:stretch>
        </p:blipFill>
        <p:spPr>
          <a:xfrm>
            <a:off x="9118600" y="2197100"/>
            <a:ext cx="1955800" cy="1955800"/>
          </a:xfrm>
          <a:prstGeom prst="rect">
            <a:avLst/>
          </a:prstGeom>
        </p:spPr>
      </p:pic>
      <p:sp>
        <p:nvSpPr>
          <p:cNvPr id="8" name="text8"/>
          <p:cNvSpPr>
            <a:spLocks noChangeArrowheads="1"/>
          </p:cNvSpPr>
          <p:nvPr/>
        </p:nvSpPr>
        <p:spPr>
          <a:xfrm>
            <a:off x="762000" y="1394123"/>
            <a:ext cx="7747000" cy="180340"/>
          </a:xfrm>
          <a:prstGeom prst="rect">
            <a:avLst/>
          </a:prstGeom>
          <a:noFill/>
        </p:spPr>
        <p:txBody>
          <a:bodyPr wrap="square" anchor="t" lIns="0" tIns="0" rIns="0" bIns="0"/>
          <a:lstStyle/>
          <a:p>
            <a:pPr>
              <a:lnSpc>
                <a:spcPts val="1320"/>
              </a:lnSpc>
            </a:pPr>
            <a:r>
              <a:rPr lang="ru-RU" sz="1100" cap="all" spc="198">
                <a:solidFill>
                  <a:srgbClr val="FFFFFF"/>
                </a:solidFill>
                <a:latin typeface="Manrope"/>
              </a:rPr>
              <a:t>Следующий шаг</a:t>
            </a:r>
          </a:p>
        </p:txBody>
      </p:sp>
      <p:sp>
        <p:nvSpPr>
          <p:cNvPr id="9" name="text9"/>
          <p:cNvSpPr>
            <a:spLocks noChangeArrowheads="1"/>
          </p:cNvSpPr>
          <p:nvPr/>
        </p:nvSpPr>
        <p:spPr>
          <a:xfrm>
            <a:off x="762000" y="1673523"/>
            <a:ext cx="7137400" cy="1932880"/>
          </a:xfrm>
          <a:prstGeom prst="rect">
            <a:avLst/>
          </a:prstGeom>
          <a:noFill/>
        </p:spPr>
        <p:txBody>
          <a:bodyPr wrap="square" anchor="t" lIns="0" tIns="0" rIns="0" bIns="0"/>
          <a:lstStyle/>
          <a:p>
            <a:pPr>
              <a:lnSpc>
                <a:spcPts val="5040"/>
              </a:lnSpc>
            </a:pPr>
            <a:r>
              <a:rPr lang="ru-RU" sz="4800" b="1" spc="-119">
                <a:solidFill>
                  <a:srgbClr val="FFFFFF"/>
                </a:solidFill>
                <a:latin typeface="Manrope"/>
              </a:rPr>
              <a:t>Утвердите устав проекта и выделите финансирование</a:t>
            </a:r>
          </a:p>
        </p:txBody>
      </p:sp>
      <p:sp>
        <p:nvSpPr>
          <p:cNvPr id="10" name="text10"/>
          <p:cNvSpPr>
            <a:spLocks noChangeArrowheads="1"/>
          </p:cNvSpPr>
          <p:nvPr/>
        </p:nvSpPr>
        <p:spPr>
          <a:xfrm>
            <a:off x="762000" y="3690541"/>
            <a:ext cx="5740400" cy="841375"/>
          </a:xfrm>
          <a:prstGeom prst="rect">
            <a:avLst/>
          </a:prstGeom>
          <a:noFill/>
        </p:spPr>
        <p:txBody>
          <a:bodyPr wrap="square" anchor="t" lIns="0" tIns="0" rIns="0" bIns="0"/>
          <a:lstStyle/>
          <a:p>
            <a:pPr>
              <a:lnSpc>
                <a:spcPts val="2175"/>
              </a:lnSpc>
            </a:pPr>
            <a:r>
              <a:rPr lang="ru-RU" sz="1450">
                <a:solidFill>
                  <a:srgbClr val="FFFFFF"/>
                </a:solidFill>
                <a:latin typeface="Manrope"/>
              </a:rPr>
              <a:t>С вашим решением мы начнём модернизацию в сентябре 2026 года и завершим её к марту 2027-го. Первые результаты по точности комплектации появятся уже в первом квартале.</a:t>
            </a:r>
          </a:p>
        </p:txBody>
      </p:sp>
      <p:sp>
        <p:nvSpPr>
          <p:cNvPr id="11" name="text11"/>
          <p:cNvSpPr>
            <a:spLocks noChangeArrowheads="1"/>
          </p:cNvSpPr>
          <p:nvPr/>
        </p:nvSpPr>
        <p:spPr>
          <a:xfrm>
            <a:off x="902781" y="5079603"/>
            <a:ext cx="2577822" cy="218440"/>
          </a:xfrm>
          <a:prstGeom prst="rect">
            <a:avLst/>
          </a:prstGeom>
          <a:noFill/>
        </p:spPr>
        <p:txBody>
          <a:bodyPr wrap="square" anchor="t" lIns="0" tIns="0" rIns="0" bIns="0"/>
          <a:lstStyle/>
          <a:p>
            <a:pPr algn="ctr">
              <a:lnSpc>
                <a:spcPts val="1620"/>
              </a:lnSpc>
            </a:pPr>
            <a:r>
              <a:rPr lang="ru-RU" sz="1350" b="1">
                <a:solidFill>
                  <a:srgbClr val="FFFFFF"/>
                </a:solidFill>
                <a:latin typeface="Manrope"/>
              </a:rPr>
              <a:t>Утвердить устав проекта</a:t>
            </a:r>
          </a:p>
        </p:txBody>
      </p:sp>
      <p:sp>
        <p:nvSpPr>
          <p:cNvPr id="12" name="text12"/>
          <p:cNvSpPr>
            <a:spLocks noChangeArrowheads="1"/>
          </p:cNvSpPr>
          <p:nvPr/>
        </p:nvSpPr>
        <p:spPr>
          <a:xfrm>
            <a:off x="3893473" y="5079603"/>
            <a:ext cx="2830949" cy="218440"/>
          </a:xfrm>
          <a:prstGeom prst="rect">
            <a:avLst/>
          </a:prstGeom>
          <a:noFill/>
        </p:spPr>
        <p:txBody>
          <a:bodyPr wrap="square" anchor="t" lIns="0" tIns="0" rIns="0" bIns="0"/>
          <a:lstStyle/>
          <a:p>
            <a:pPr algn="ctr">
              <a:lnSpc>
                <a:spcPts val="1620"/>
              </a:lnSpc>
            </a:pPr>
            <a:r>
              <a:rPr lang="ru-RU" sz="1350" b="1">
                <a:solidFill>
                  <a:srgbClr val="FFFFFF"/>
                </a:solidFill>
                <a:latin typeface="Manrope"/>
              </a:rPr>
              <a:t>Выделить финансирование</a:t>
            </a:r>
          </a:p>
        </p:txBody>
      </p:sp>
      <p:sp>
        <p:nvSpPr>
          <p:cNvPr id="13" name="text13"/>
          <p:cNvSpPr>
            <a:spLocks noChangeArrowheads="1"/>
          </p:cNvSpPr>
          <p:nvPr/>
        </p:nvSpPr>
        <p:spPr>
          <a:xfrm>
            <a:off x="8750300" y="4559300"/>
            <a:ext cx="2692400" cy="342900"/>
          </a:xfrm>
          <a:prstGeom prst="rect">
            <a:avLst/>
          </a:prstGeom>
          <a:noFill/>
        </p:spPr>
        <p:txBody>
          <a:bodyPr wrap="square" anchor="t" lIns="0" tIns="0" rIns="0" bIns="0"/>
          <a:lstStyle/>
          <a:p>
            <a:pPr algn="ctr">
              <a:lnSpc>
                <a:spcPts val="1300"/>
              </a:lnSpc>
            </a:pPr>
            <a:r>
              <a:rPr lang="ru-RU" sz="950" cap="all" spc="133">
                <a:solidFill>
                  <a:srgbClr val="FFFFFF"/>
                </a:solidFill>
                <a:latin typeface="Manrope"/>
              </a:rPr>
              <a:t>Сканируйте — пример собран в «Слайде»</a:t>
            </a:r>
          </a:p>
        </p:txBody>
      </p:sp>
    </p:spTree>
  </p:cSld>
  <p:clrMapOvr>
    <a:masterClrMapping/>
  </p:clrMapOvr>
</p:sld>
</file>

<file path=ppt/theme/theme1.xml><?xml version="1.0" encoding="utf-8"?>
<a:theme xmlns:a="http://schemas.openxmlformats.org/drawingml/2006/main" name="slaida">
  <a:themeElements>
    <a:clrScheme name="slaida">
      <a:dk1>
        <a:srgbClr val="1C1C1C"/>
      </a:dk1>
      <a:lt1>
        <a:srgbClr val="FFFFFF"/>
      </a:lt1>
      <a:dk2>
        <a:srgbClr val="44546A"/>
      </a:dk2>
      <a:lt2>
        <a:srgbClr val="E7E6E6"/>
      </a:lt2>
      <a:accent1>
        <a:srgbClr val="2F6BF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ida">
      <a:majorFont>
        <a:latin typeface="Calibri Light"/>
        <a:ea typeface=""/>
        <a:cs typeface=""/>
      </a:majorFont>
      <a:minorFont>
        <a:latin typeface="Calibri"/>
        <a:ea typeface=""/>
        <a:cs typeface=""/>
      </a:minorFont>
    </a:fontScheme>
    <a:fmtScheme name="slaida">
      <a:fillStyleLst>
        <a:solidFill>
          <a:schemeClr val="phClr"/>
        </a:solidFill>
        <a:solidFill>
          <a:schemeClr val="phClr"/>
        </a:solidFill>
        <a:solidFill>
          <a:schemeClr val="phClr"/>
        </a:solidFill>
      </a:fillStyleLst>
      <a:lnStyleLst>
        <a:ln w="6350">
          <a:solidFill>
            <a:schemeClr val="phClr"/>
          </a:solidFill>
        </a:ln>
        <a:ln w="12700">
          <a:solidFill>
            <a:schemeClr val="phClr"/>
          </a:solidFill>
        </a:ln>
        <a:ln w="19050">
          <a:solidFill>
            <a:schemeClr val="phClr"/>
          </a:solidFill>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theme/theme2.xml><?xml version="1.0" encoding="utf-8"?>
<a:theme xmlns:a="http://schemas.openxmlformats.org/drawingml/2006/main" name="slaida">
  <a:themeElements>
    <a:clrScheme name="slaida">
      <a:dk1>
        <a:srgbClr val="1C1C1C"/>
      </a:dk1>
      <a:lt1>
        <a:srgbClr val="FFFFFF"/>
      </a:lt1>
      <a:dk2>
        <a:srgbClr val="44546A"/>
      </a:dk2>
      <a:lt2>
        <a:srgbClr val="E7E6E6"/>
      </a:lt2>
      <a:accent1>
        <a:srgbClr val="2F6BF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slaida">
      <a:majorFont>
        <a:latin typeface="Calibri Light"/>
        <a:ea typeface=""/>
        <a:cs typeface=""/>
      </a:majorFont>
      <a:minorFont>
        <a:latin typeface="Calibri"/>
        <a:ea typeface=""/>
        <a:cs typeface=""/>
      </a:minorFont>
    </a:fontScheme>
    <a:fmtScheme name="slaida">
      <a:fillStyleLst>
        <a:solidFill>
          <a:schemeClr val="phClr"/>
        </a:solidFill>
        <a:solidFill>
          <a:schemeClr val="phClr"/>
        </a:solidFill>
        <a:solidFill>
          <a:schemeClr val="phClr"/>
        </a:solidFill>
      </a:fillStyleLst>
      <a:lnStyleLst>
        <a:ln w="6350">
          <a:solidFill>
            <a:schemeClr val="phClr"/>
          </a:solidFill>
        </a:ln>
        <a:ln w="12700">
          <a:solidFill>
            <a:schemeClr val="phClr"/>
          </a:solidFill>
        </a:ln>
        <a:ln w="19050">
          <a:solidFill>
            <a:schemeClr val="phClr"/>
          </a:solidFill>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Properties xmlns="http://schemas.openxmlformats.org/officeDocument/2006/extended-properties" xmlns:vt="http://schemas.openxmlformats.org/officeDocument/2006/docPropsVTypes">
  <Application>Слайда</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Модернизация складского комплекса — защита проекта</dc:title>
  <dc:creator>Слайда</dc:creator>
</cp:coreProperties>
</file>