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день, уважаемые коллеги! Рад представить вам проект, который, уверен, изменит то, как мы работаем с проектами. Сегодня мы обсудим, какую проблему решает платформа, каковы её цели и задачи, а также план реализации. Я постараюсь быть кратким и сфокусированным на ключевых решениях, которые нам предстоит принять.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Итак, чтобы перейти от планов к делу, предлагаю зафиксировать ближайшие шаги. Первое — утверждаем структуру и бюджет, это основа всего проекта. Второе — подписываем устав, чтобы закрепить полномочия и ответственность. Сразу после этого запускаем пилот на одном подразделении, чтобы проверить решение в реальных условиях. Через два месяца оцениваем результаты и принимаем решение о масштабировании. Если пилот покажет ожидаемый эффект, мы готовы развернуть проект на всю компанию.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Спасибо, что выслушали! Мы готовы ответить на ваши вопросы и обсудить любые детали проекта. Наши контакты — на экране, будем рады продолжить разговор.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Коллеги, начну с главного: цель проекта — повысить эффективность ключевого бизнес-процесса за счёт внедрения нового решения. Чтобы её достичь, мы разбили работу на пять последовательных задач. Первая — детальный анализ текущего процесса: мы должны понять, где теряем время и ресурсы. Затем спроектируем решение, которое закроет найденные проблемы. После этого — внедрение, сначала пилот, потом масштабирование. И обязательно обучение персонала, иначе даже лучшее решение не заработает. В конце — измерим результат и покажем вам цифры. Давайте посмотрим, как это ложится в сроки.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Коллеги, прежде чем говорить о решении, давайте посмотрим на масштаб проблемы. Каждый год мы теряем X миллионов рублей — это прямые потери из-за ручных процессов. При этом Y процентов операций до сих пор выполняется вручную, без какой-либо автоматизации. И самое главное — Z сотрудников тратят N часов в месяц на рутинные задачи, которые можно автоматизировать. Это не просто цифры, это время наших людей, которое мы могли бы направить на развитие. Дальше я покажу, как мы предлагаем это изменить.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предлагаем комплексное решение: автоматизация процессов, внедрение CRM-системы и оптимизация workflow. Ключевые компоненты — модуль A, модуль B и интеграция с 1С. Это даёт три главных преимущества: скорость, точность и прозрачность. Например, время обработки заявок сократится вдвое, а ошибки станут редкостью. Всё это позволит нам работать эффективнее и быстрее достигать целей проекта.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Реализация займёт шесть месяцев, стартуем в октябре этого года. Первый месяц — анализ и проектирование, чтобы зафиксировать требования и архитектуру. Затем два месяца разработки и настройки, после — месяц тестирования. Далее пилотное внедрение на ограниченном контуре, чтобы собрать обратную связь. И финальный месяц — запуск и обучение команды. Такой график позволяет уже к апрелю следующего года получить работающее решение.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Познакомьтесь с командой, которая будет реализовывать проект. Каждый участник отвечает за свой участок работы: руководитель держит сроки и риски, аналитик собирает требования, разработчик создаёт решение, тестировщик гарантирует качество, а представитель заказчика — наш главный партнёр в приёмке. Такое распределение ролей позволяет нам работать слаженно и быстро реагировать на изменения. Дальше я расскажу, какие ресурсы и бюджет нам понадобятся.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Общий бюджет проекта — 12,5 миллиона рублей. Основная часть, 40%, — это оплата труда команды, потому что ключевая ценность — в экспертизе и разработке. Ещё 28% уходит на оборудование, 20% — на лицензии и программное обеспечение. И мы заложили резерв в 12% — на случай непредвиденных расходов, чтобы не останавливать работы. Финансирование идёт из бюджета компании, что подтверждает стратегическую важность проекта.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посмотрим, каких конкретных результатов мы ожидаем. Мы поставили четыре ключевых показателя: время обработки снизится с десяти до семи минут, то есть на тридцать процентов. Доля ошибок упадёт с двух процентов до половины процента — это в четыре раза меньше. Производительность вырастет на двадцать процентов, а ROI через год составит полтораста процентов. Все эти цифры измеримы и достижимы, и именно по ним мы будем оценивать успех проекта.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Коллеги, любой проект сопряжён с рисками, и наш — не исключение. Мы заранее оценили ключевые угрозы и подготовили меры, чтобы свести их влияние к минимуму. Самый вероятный риск — сопротивление персонала, 30%, поэтому мы делаем ставку на обучение и открытый диалог с командой. Срыв сроков оцениваем в 20% — здесь нас страхует резерв времени в плане. Технические и бюджетные риски ниже, но и для них есть протоколы: прототипирование и контроль затрат. В итоге мы подходим к реализации с понятным планом действий на каждый сценарий.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7b7d9177c460036b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32fcfd66474b1b81.png"/><Relationship Id="rId4" Type="http://schemas.openxmlformats.org/officeDocument/2006/relationships/image" Target="../media/m9fa64b3cfc98b427.png"/><Relationship Id="rId5" Type="http://schemas.openxmlformats.org/officeDocument/2006/relationships/image" Target="../media/mb2f20e544c1a0fb6.svg"/><Relationship Id="rId6" Type="http://schemas.openxmlformats.org/officeDocument/2006/relationships/image" Target="../media/m093d893e099ca262.png"/><Relationship Id="rId7" Type="http://schemas.openxmlformats.org/officeDocument/2006/relationships/image" Target="../media/mb2f20e544c1a0fb6.sv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ad0f25750be89ae6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330648cbc9a9c21d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e91553b51f251016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330648cbc9a9c21d.png"/><Relationship Id="rId4" Type="http://schemas.openxmlformats.org/officeDocument/2006/relationships/image" Target="../media/mbb8e8fffe3313217.png"/><Relationship Id="rId5" Type="http://schemas.openxmlformats.org/officeDocument/2006/relationships/image" Target="../media/m6bc71e97431bc85f.svg"/><Relationship Id="rId6" Type="http://schemas.openxmlformats.org/officeDocument/2006/relationships/image" Target="../media/mdfc930492933c29e.png"/><Relationship Id="rId8" Type="http://schemas.openxmlformats.org/officeDocument/2006/relationships/image" Target="../media/m022039d8c6a92b9d.png"/><Relationship Id="rId9" Type="http://schemas.openxmlformats.org/officeDocument/2006/relationships/image" Target="../media/mc82677e64d0ae818.svg"/><Relationship Id="rId10" Type="http://schemas.openxmlformats.org/officeDocument/2006/relationships/image" Target="../media/m5a67ff699583ca56.png"/><Relationship Id="rId11" Type="http://schemas.openxmlformats.org/officeDocument/2006/relationships/image" Target="../media/m0f683cb93de4057b.svg"/><Relationship Id="rId12" Type="http://schemas.openxmlformats.org/officeDocument/2006/relationships/image" Target="../media/m13d0ded03ebe5fb1.png"/><Relationship Id="rId13" Type="http://schemas.openxmlformats.org/officeDocument/2006/relationships/image" Target="../media/m7ceec8eae6287f58.svg"/><Relationship Id="rId14" Type="http://schemas.openxmlformats.org/officeDocument/2006/relationships/image" Target="../media/mced1eb364d70c742.png"/><Relationship Id="rId15" Type="http://schemas.openxmlformats.org/officeDocument/2006/relationships/image" Target="../media/me8d6254cf6b4a6d9.sv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83ee6c313d46e38b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a1f88d58963b17f8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b56e9a17158c5d54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54b5423182a1c6f2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330648cbc9a9c21d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35000"/>
            <a:ext cx="933013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15171C"/>
                </a:solidFill>
                <a:latin typeface="Manrope"/>
              </a:rPr>
              <a:t>Проект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904425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005BFF"/>
                </a:solidFill>
                <a:latin typeface="Manrope"/>
              </a:rPr>
              <a:t>Презентация проекта · 2026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220020"/>
            <a:ext cx="9423400" cy="14527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Цифровая платформа управления проектами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698180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Представляем концепцию и план внедрения единой платформы для повышения прозрачности, скорости и качества реализации проектов компании.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904230"/>
            <a:ext cx="1570014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92190"/>
            <a:ext cx="144911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Иван Петров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375991" y="5904230"/>
            <a:ext cx="3798788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Роль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375991" y="6092190"/>
            <a:ext cx="3796546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Руководитель проектного офиса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946180" y="5904230"/>
            <a:ext cx="4322663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946180" y="6092190"/>
            <a:ext cx="4322663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руководства и заказчика проекта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573338"/>
            <a:ext cx="3183434" cy="2778522"/>
          </a:xfrm>
          <a:prstGeom prst="roundRect">
            <a:avLst>
              <a:gd name="adj" fmla="val 822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504234" y="2573338"/>
            <a:ext cx="3183434" cy="2778522"/>
          </a:xfrm>
          <a:prstGeom prst="roundRect">
            <a:avLst>
              <a:gd name="adj" fmla="val 822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246467" y="2573338"/>
            <a:ext cx="3183434" cy="2778522"/>
          </a:xfrm>
          <a:prstGeom prst="roundRect">
            <a:avLst>
              <a:gd name="adj" fmla="val 8227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6" name="pic6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7834" y="3854648"/>
            <a:ext cx="254000" cy="215900"/>
          </a:xfrm>
          <a:prstGeom prst="rect">
            <a:avLst/>
          </a:prstGeom>
        </p:spPr>
      </p:pic>
      <p:pic>
        <p:nvPicPr>
          <p:cNvPr id="7" name="pic7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0067" y="3854648"/>
            <a:ext cx="254000" cy="2159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1117600" y="1499691"/>
            <a:ext cx="194431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План действий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613297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Следующие шаги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66800" y="2852738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3737928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Утверждение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4080867"/>
            <a:ext cx="2599234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Согласовать структуру проекта и бюджет с руководством и заказчиком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809034" y="2852738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09034" y="3737928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Запуск пилота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9034" y="4080867"/>
            <a:ext cx="2599234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Подписать устав и запустить пилот на одном подразделении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551267" y="2852738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551267" y="3741738"/>
            <a:ext cx="2599234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Оценка и масштабирование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51267" y="4309467"/>
            <a:ext cx="2599234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Через 2 месяца оценить результаты и масштабировать на всю компанию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4613275"/>
            <a:ext cx="3073400" cy="876300"/>
          </a:xfrm>
          <a:prstGeom prst="roundRect">
            <a:avLst>
              <a:gd name="adj" fmla="val 26086"/>
            </a:avLst>
          </a:prstGeom>
          <a:noFill/>
          <a:ln w="6350" cap="flat">
            <a:solidFill>
              <a:srgbClr val="E0ECFF"/>
            </a:solidFill>
          </a:ln>
        </p:spPr>
      </p:sp>
      <p:sp>
        <p:nvSpPr>
          <p:cNvPr id="4" name="card4"/>
          <p:cNvSpPr/>
          <p:nvPr/>
        </p:nvSpPr>
        <p:spPr>
          <a:xfrm>
            <a:off x="3987800" y="4613275"/>
            <a:ext cx="3073400" cy="876300"/>
          </a:xfrm>
          <a:prstGeom prst="roundRect">
            <a:avLst>
              <a:gd name="adj" fmla="val 26086"/>
            </a:avLst>
          </a:prstGeom>
          <a:noFill/>
          <a:ln w="6350" cap="flat">
            <a:solidFill>
              <a:srgbClr val="E0ECFF"/>
            </a:solidFill>
          </a:ln>
        </p:spPr>
      </p:sp>
      <p:sp>
        <p:nvSpPr>
          <p:cNvPr id="5" name="card5"/>
          <p:cNvSpPr/>
          <p:nvPr/>
        </p:nvSpPr>
        <p:spPr>
          <a:xfrm>
            <a:off x="7213600" y="4613275"/>
            <a:ext cx="3073400" cy="876300"/>
          </a:xfrm>
          <a:prstGeom prst="roundRect">
            <a:avLst>
              <a:gd name="adj" fmla="val 26086"/>
            </a:avLst>
          </a:prstGeom>
          <a:noFill/>
          <a:ln w="6350" cap="flat">
            <a:solidFill>
              <a:srgbClr val="E0ECFF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363980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005BFF"/>
                </a:solidFill>
                <a:latin typeface="Manrope"/>
              </a:rPr>
              <a:t>Финал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654175"/>
            <a:ext cx="10693400" cy="1790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000"/>
              </a:lnSpc>
            </a:pPr>
            <a:r>
              <a:rPr lang="ru-RU" sz="7000" b="1" spc="-209">
                <a:solidFill>
                  <a:srgbClr val="15171C"/>
                </a:solidFill>
                <a:latin typeface="Manrope"/>
              </a:rPr>
              <a:t>Спасибо за внимание!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508375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636569"/>
                </a:solidFill>
                <a:latin typeface="Manrope"/>
              </a:rPr>
              <a:t>Готовы ответить на ваши вопросы и обсудить детали проекта. Будем рады сотрудничеству!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22350" y="484759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Email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22350" y="5053330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project@company.ru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248150" y="484759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Телефон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248150" y="5053330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+7 (495) 123-45-67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473950" y="484759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Сайт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473950" y="5053330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www.company.ru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3454400" cy="2253952"/>
          </a:xfrm>
          <a:prstGeom prst="roundRect">
            <a:avLst>
              <a:gd name="adj" fmla="val 10142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4368800" y="1549896"/>
            <a:ext cx="3454400" cy="2253952"/>
          </a:xfrm>
          <a:prstGeom prst="roundRect">
            <a:avLst>
              <a:gd name="adj" fmla="val 10142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975600" y="1549896"/>
            <a:ext cx="3454400" cy="2253952"/>
          </a:xfrm>
          <a:prstGeom prst="roundRect">
            <a:avLst>
              <a:gd name="adj" fmla="val 10142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956248"/>
            <a:ext cx="3454400" cy="2012752"/>
          </a:xfrm>
          <a:prstGeom prst="roundRect">
            <a:avLst>
              <a:gd name="adj" fmla="val 11357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card7"/>
          <p:cNvSpPr/>
          <p:nvPr/>
        </p:nvSpPr>
        <p:spPr>
          <a:xfrm>
            <a:off x="4368800" y="3956248"/>
            <a:ext cx="3454400" cy="2012752"/>
          </a:xfrm>
          <a:prstGeom prst="roundRect">
            <a:avLst>
              <a:gd name="adj" fmla="val 11357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8" name="card8"/>
          <p:cNvSpPr/>
          <p:nvPr/>
        </p:nvSpPr>
        <p:spPr>
          <a:xfrm>
            <a:off x="7975600" y="3956248"/>
            <a:ext cx="3454400" cy="2012752"/>
          </a:xfrm>
          <a:prstGeom prst="roundRect">
            <a:avLst>
              <a:gd name="adj" fmla="val 11357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17600" y="628650"/>
            <a:ext cx="189240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Цель и задачи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7422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Цель и задачи проекта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183120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01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12012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Цель проекта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3150" y="2447826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Повысить эффективность ключевого бизнес-процесса за счёт внедрения нового решения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9950" y="183120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9950" y="2121396"/>
            <a:ext cx="2857500" cy="495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0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Анализ текущего процесса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9950" y="2689126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Выявить узкие места, потери и точки роста в существующем процессе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6750" y="183120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03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6750" y="2121396"/>
            <a:ext cx="2857500" cy="495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0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Проектирование решения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86750" y="2689126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Разработать архитектуру и детальный план внедрения с учётом требований бизнеса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73150" y="4237553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04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73150" y="4526478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Внедрение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73150" y="4854178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Реализовать решение в пилотном режиме и развернуть на все подразделения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79950" y="4237553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05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79950" y="4526478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Обучение персонала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79950" y="4854178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Провести обучение сотрудников и обеспечить поддержку на старте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8286750" y="4237553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06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286750" y="4526478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Оценка эффективности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286750" y="4854178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Измерить достигнутые показатели и подготовить отчёт для руководства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3116163"/>
            <a:ext cx="3420467" cy="1771650"/>
          </a:xfrm>
          <a:prstGeom prst="roundRect">
            <a:avLst>
              <a:gd name="adj" fmla="val 1290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385667" y="3116163"/>
            <a:ext cx="3420566" cy="1771650"/>
          </a:xfrm>
          <a:prstGeom prst="roundRect">
            <a:avLst>
              <a:gd name="adj" fmla="val 1290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009434" y="3116163"/>
            <a:ext cx="3420566" cy="1771650"/>
          </a:xfrm>
          <a:prstGeom prst="roundRect">
            <a:avLst>
              <a:gd name="adj" fmla="val 1290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1582738"/>
            <a:ext cx="298152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Проблема и её масштаб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880493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Ручные операции съедают время и деньги компании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41400" y="3370163"/>
            <a:ext cx="34966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X млн ₽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4103588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Потери компании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4402673"/>
            <a:ext cx="343400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ежегодно из-за ручных процессов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665067" y="337016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Y%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65067" y="4103588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Операций вручную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65067" y="440267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доля операций без автоматизации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288834" y="337016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Z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8834" y="4103588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Сотрудников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8834" y="440267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тратят N часов в месяц на рутину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507450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Автоматизация сократит ручной труд и вернёт часы сотрудникам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951137"/>
            <a:ext cx="3454400" cy="1932682"/>
          </a:xfrm>
          <a:prstGeom prst="roundRect">
            <a:avLst>
              <a:gd name="adj" fmla="val 11828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016000" y="2192437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368800" y="1951137"/>
            <a:ext cx="3454400" cy="1932682"/>
          </a:xfrm>
          <a:prstGeom prst="roundRect">
            <a:avLst>
              <a:gd name="adj" fmla="val 11828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622800" y="2192437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975600" y="1951137"/>
            <a:ext cx="3454400" cy="1932682"/>
          </a:xfrm>
          <a:prstGeom prst="roundRect">
            <a:avLst>
              <a:gd name="adj" fmla="val 11828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8229600" y="2192437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62000" y="4036219"/>
            <a:ext cx="3454400" cy="1932781"/>
          </a:xfrm>
          <a:prstGeom prst="roundRect">
            <a:avLst>
              <a:gd name="adj" fmla="val 1182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1016000" y="4277519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4368800" y="4036219"/>
            <a:ext cx="3454400" cy="1932781"/>
          </a:xfrm>
          <a:prstGeom prst="roundRect">
            <a:avLst>
              <a:gd name="adj" fmla="val 1182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4622800" y="4277519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3" name="card13"/>
          <p:cNvSpPr/>
          <p:nvPr/>
        </p:nvSpPr>
        <p:spPr>
          <a:xfrm>
            <a:off x="7975600" y="4036219"/>
            <a:ext cx="3454400" cy="1932781"/>
          </a:xfrm>
          <a:prstGeom prst="roundRect">
            <a:avLst>
              <a:gd name="adj" fmla="val 1182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4" name="card14"/>
          <p:cNvSpPr/>
          <p:nvPr/>
        </p:nvSpPr>
        <p:spPr>
          <a:xfrm>
            <a:off x="8229600" y="4277519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15" name="pic15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2294037"/>
            <a:ext cx="177800" cy="177800"/>
          </a:xfrm>
          <a:prstGeom prst="rect">
            <a:avLst/>
          </a:prstGeom>
        </p:spPr>
      </p:pic>
      <p:pic>
        <p:nvPicPr>
          <p:cNvPr id="16" name="pic16"/>
          <p:cNvPicPr/>
          <p:nvPr/>
        </p:nvPicPr>
        <p:blipFill>
          <a:blip r:embed="rId6"/>
          <a:stretch>
            <a:fillRect/>
          </a:stretch>
        </p:blipFill>
        <p:spPr>
          <a:xfrm>
            <a:off x="4724400" y="2294037"/>
            <a:ext cx="177800" cy="177800"/>
          </a:xfrm>
          <a:prstGeom prst="rect">
            <a:avLst/>
          </a:prstGeom>
        </p:spPr>
      </p:pic>
      <p:pic>
        <p:nvPicPr>
          <p:cNvPr id="17" name="pic17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31200" y="2294037"/>
            <a:ext cx="177800" cy="177800"/>
          </a:xfrm>
          <a:prstGeom prst="rect">
            <a:avLst/>
          </a:prstGeom>
        </p:spPr>
      </p:pic>
      <p:pic>
        <p:nvPicPr>
          <p:cNvPr id="18" name="pic18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7600" y="4379119"/>
            <a:ext cx="177800" cy="177800"/>
          </a:xfrm>
          <a:prstGeom prst="rect">
            <a:avLst/>
          </a:prstGeom>
        </p:spPr>
      </p:pic>
      <p:pic>
        <p:nvPicPr>
          <p:cNvPr id="19" name="pic19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24400" y="4379119"/>
            <a:ext cx="177800" cy="177800"/>
          </a:xfrm>
          <a:prstGeom prst="rect">
            <a:avLst/>
          </a:prstGeom>
        </p:spPr>
      </p:pic>
      <p:pic>
        <p:nvPicPr>
          <p:cNvPr id="20" name="pic20"/>
          <p:cNvPicPr/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331200" y="4379119"/>
            <a:ext cx="177800" cy="177800"/>
          </a:xfrm>
          <a:prstGeom prst="rect">
            <a:avLst/>
          </a:prstGeom>
        </p:spPr>
      </p:pic>
      <p:sp>
        <p:nvSpPr>
          <p:cNvPr id="21" name="text21"/>
          <p:cNvSpPr>
            <a:spLocks noChangeArrowheads="1"/>
          </p:cNvSpPr>
          <p:nvPr/>
        </p:nvSpPr>
        <p:spPr>
          <a:xfrm>
            <a:off x="1117600" y="628650"/>
            <a:ext cx="118017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Решение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762000" y="742255"/>
            <a:ext cx="106934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Предлагаемое решение: автоматизация и CRM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016000" y="2734092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Модуль A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1016000" y="2998887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Автоматизация рутинных операций и документооборота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22800" y="2734092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Модуль B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622800" y="2998887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Управление заявками и клиентской базой в CRM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229600" y="2734092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Интеграция с 1С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229600" y="2998887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Обмен данными с учётной системой без ручного ввода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1016000" y="4819174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Скорость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1016000" y="5083969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Сокращение времени обработки заявок в 2 раза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4622800" y="4819174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Точность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4622800" y="5083969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Снижение ошибок за счёт автоматического контроля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8229600" y="4819174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Прозрачность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8229600" y="5083969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Полная видимость статусов и истории по каждой задаче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676102"/>
            <a:ext cx="2239828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План реализации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789708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Этапы и сроки реализации проекта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810708"/>
            <a:ext cx="2267664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1 мес.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499048"/>
            <a:ext cx="1915120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5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Анализ и проектирование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032448"/>
            <a:ext cx="191512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Сбор требований, анализ процессов, проектирование архитектуры и ТЗ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2956520" y="2810708"/>
            <a:ext cx="2267664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2 мес.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2956520" y="3499048"/>
            <a:ext cx="1915120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5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Разработка / настройка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956520" y="4032448"/>
            <a:ext cx="1915120" cy="1155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Разработка и настройка системы, интеграция с существующими сервисами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5151041" y="2810708"/>
            <a:ext cx="2267783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1 мес.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151041" y="3495873"/>
            <a:ext cx="226778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Тестирование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151041" y="3810198"/>
            <a:ext cx="191522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Функциональное и нагрузочное тестирование, исправление ошибок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345660" y="2810708"/>
            <a:ext cx="2267664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1 мес.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345660" y="3499048"/>
            <a:ext cx="1915120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5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Пилотное внедрение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345660" y="4032448"/>
            <a:ext cx="1915120" cy="1155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Пилот на ограниченном контуре, сбор обратной связи и доработка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540180" y="2810708"/>
            <a:ext cx="2267783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1 мес.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9540180" y="3499048"/>
            <a:ext cx="1915220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50"/>
              </a:lnSpc>
            </a:pPr>
            <a:r>
              <a:rPr lang="ru-RU" sz="1500" b="1">
                <a:solidFill>
                  <a:srgbClr val="636569"/>
                </a:solidFill>
                <a:latin typeface="Manrope"/>
              </a:rPr>
              <a:t>Запуск и обучение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540180" y="4032448"/>
            <a:ext cx="1915220" cy="1155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Полноценный запуск, обучение пользователей, передача в эксплуатацию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86434" y="1961257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5460901" y="1961257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9135467" y="1961257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1786434" y="4370388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460901" y="4370388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427831"/>
            <a:ext cx="225316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Команда проекта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992287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Ключевые роли и зоны ответственности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659434" y="2344797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005BFF"/>
                </a:solidFill>
                <a:latin typeface="Manrope"/>
              </a:rPr>
              <a:t>РП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04433" y="3396357"/>
            <a:ext cx="3434001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Руководитель проекта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92622" y="3692842"/>
            <a:ext cx="2857524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005BFF"/>
                </a:solidFill>
                <a:latin typeface="Manrope"/>
              </a:rPr>
              <a:t>Планирование, сроки, риски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333901" y="2344797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005BFF"/>
                </a:solidFill>
                <a:latin typeface="Manrope"/>
              </a:rPr>
              <a:t>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5379264" y="3396357"/>
            <a:ext cx="1433274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Аналитик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418001" y="3692842"/>
            <a:ext cx="33558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005BFF"/>
                </a:solidFill>
                <a:latin typeface="Manrope"/>
              </a:rPr>
              <a:t>Сбор требований, анализ, задачи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008467" y="2344797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005BFF"/>
                </a:solidFill>
                <a:latin typeface="Manrope"/>
              </a:rPr>
              <a:t>Р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810575" y="3396357"/>
            <a:ext cx="1919883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Разработчик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098334" y="3697288"/>
            <a:ext cx="3344366" cy="330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250"/>
              </a:lnSpc>
            </a:pPr>
            <a:r>
              <a:rPr lang="ru-RU" sz="1100" spc="66">
                <a:solidFill>
                  <a:srgbClr val="005BFF"/>
                </a:solidFill>
                <a:latin typeface="Manrope"/>
              </a:rPr>
              <a:t>Проектирование, реализация, документация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659434" y="4753928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005BFF"/>
                </a:solidFill>
                <a:latin typeface="Manrope"/>
              </a:rPr>
              <a:t>Т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416913" y="5805488"/>
            <a:ext cx="2008942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Тестировщик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749300" y="6106418"/>
            <a:ext cx="3344267" cy="330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250"/>
              </a:lnSpc>
            </a:pPr>
            <a:r>
              <a:rPr lang="ru-RU" sz="1100" spc="66">
                <a:solidFill>
                  <a:srgbClr val="005BFF"/>
                </a:solidFill>
                <a:latin typeface="Manrope"/>
              </a:rPr>
              <a:t>Контроль качества, подготовка к запуску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5333901" y="4753928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005BFF"/>
                </a:solidFill>
                <a:latin typeface="Manrope"/>
              </a:rPr>
              <a:t>ПЗ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146054" y="5805488"/>
            <a:ext cx="3899694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Представитель заказчика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140895" y="6101973"/>
            <a:ext cx="3910013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005BFF"/>
                </a:solidFill>
                <a:latin typeface="Manrope"/>
              </a:rPr>
              <a:t>Приёмка, согласование, обратная связь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403600" y="2921198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403600" y="2921198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403600" y="3365698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403600" y="3365698"/>
            <a:ext cx="3957439" cy="215900"/>
          </a:xfrm>
          <a:prstGeom prst="roundRect">
            <a:avLst>
              <a:gd name="adj" fmla="val 39705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3403600" y="3810198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3403600" y="3810198"/>
            <a:ext cx="2921198" cy="215900"/>
          </a:xfrm>
          <a:prstGeom prst="roundRect">
            <a:avLst>
              <a:gd name="adj" fmla="val 39705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3403600" y="4254698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3403600" y="4254698"/>
            <a:ext cx="1884958" cy="215900"/>
          </a:xfrm>
          <a:prstGeom prst="roundRect">
            <a:avLst>
              <a:gd name="adj" fmla="val 39705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117600" y="1860252"/>
            <a:ext cx="238210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Ресурсы и бюджет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2088158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Бюджет проекта: 12,5 млн ₽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2926278"/>
            <a:ext cx="28956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Оплата труда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839200" y="2933898"/>
            <a:ext cx="182880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250">
                <a:solidFill>
                  <a:srgbClr val="636569"/>
                </a:solidFill>
                <a:latin typeface="Manrope"/>
              </a:rPr>
              <a:t>5,0 млн · 40%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3370778"/>
            <a:ext cx="28956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Оборудование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839200" y="3378398"/>
            <a:ext cx="182880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250">
                <a:solidFill>
                  <a:srgbClr val="636569"/>
                </a:solidFill>
                <a:latin typeface="Manrope"/>
              </a:rPr>
              <a:t>3,5 млн · 28%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3815278"/>
            <a:ext cx="28956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Лицензии и ПО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839200" y="3822898"/>
            <a:ext cx="182880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250">
                <a:solidFill>
                  <a:srgbClr val="636569"/>
                </a:solidFill>
                <a:latin typeface="Manrope"/>
              </a:rPr>
              <a:t>2,5 млн · 20%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62000" y="4259778"/>
            <a:ext cx="28956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Резерв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839200" y="4267398"/>
            <a:ext cx="182880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250">
                <a:solidFill>
                  <a:srgbClr val="636569"/>
                </a:solidFill>
                <a:latin typeface="Manrope"/>
              </a:rPr>
              <a:t>1,5 млн · 12%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762000" y="4796988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Источник финансирования — бюджет компании (инвестора)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599928"/>
            <a:ext cx="10668000" cy="2787650"/>
          </a:xfrm>
          <a:prstGeom prst="roundRect">
            <a:avLst>
              <a:gd name="adj" fmla="val 8200"/>
            </a:avLst>
          </a:prstGeom>
          <a:noFill/>
          <a:ln w="12700" cap="flat">
            <a:solidFill>
              <a:srgbClr val="E0ECFF"/>
            </a:solidFill>
          </a:ln>
        </p:spPr>
      </p:sp>
      <p:sp>
        <p:nvSpPr>
          <p:cNvPr id="4" name="card4"/>
          <p:cNvSpPr/>
          <p:nvPr/>
        </p:nvSpPr>
        <p:spPr>
          <a:xfrm>
            <a:off x="5504656" y="2612628"/>
            <a:ext cx="2956322" cy="552450"/>
          </a:xfrm>
          <a:prstGeom prst="rect">
            <a:avLst/>
          </a:prstGeom>
          <a:solidFill>
            <a:srgbClr val="E0EC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504656" y="3165078"/>
            <a:ext cx="2956322" cy="552450"/>
          </a:xfrm>
          <a:prstGeom prst="rect">
            <a:avLst/>
          </a:prstGeom>
          <a:solidFill>
            <a:srgbClr val="E0EC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5504656" y="3717528"/>
            <a:ext cx="2956322" cy="552450"/>
          </a:xfrm>
          <a:prstGeom prst="rect">
            <a:avLst/>
          </a:prstGeom>
          <a:solidFill>
            <a:srgbClr val="E0EC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504656" y="4269978"/>
            <a:ext cx="2956322" cy="552450"/>
          </a:xfrm>
          <a:prstGeom prst="rect">
            <a:avLst/>
          </a:prstGeom>
          <a:solidFill>
            <a:srgbClr val="E0ECFF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5504656" y="4822428"/>
            <a:ext cx="2956322" cy="552450"/>
          </a:xfrm>
          <a:prstGeom prst="rect">
            <a:avLst/>
          </a:prstGeom>
          <a:solidFill>
            <a:srgbClr val="E0ECFF"/>
          </a:solidFill>
          <a:ln>
            <a:noFill/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17600" y="1121073"/>
            <a:ext cx="299809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Ожидаемые результаты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380728"/>
            <a:ext cx="10693400" cy="946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5171C"/>
                </a:solidFill>
                <a:latin typeface="Manrope"/>
              </a:rPr>
              <a:t>Ключевые показатели эффективности: текущее и целевое значение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65200" y="2774553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Показатель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437624" y="277455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005BFF"/>
                </a:solidFill>
                <a:latin typeface="Manrope"/>
              </a:rPr>
              <a:t>Текущее значение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393946" y="277455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Целевое значение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965200" y="3327003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Время обработки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5437624" y="332700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10 минут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393946" y="332700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7 минут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65200" y="3879453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Доля ошибок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5437624" y="387945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2%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393946" y="387945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0,5%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965200" y="4431903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Производительность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5437624" y="443190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100%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8393946" y="443190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120%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65200" y="4984353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ROI через год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5437624" y="498435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—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8393946" y="4984353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150%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762000" y="5536168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Целевые показатели достижимы в течение 12 месяцев после внедрения решения.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Внутренние данные компании, 2025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28650"/>
            <a:ext cx="178060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Риски и меры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422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Карта рисков и меры минимизации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12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2012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Срыв сроков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44782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Вероятность 20%. Мера: резерв времени в плане-графике, регулярный контроль вех.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12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2012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Бюджетные риски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44782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Вероятность 10%. Мера: жёсткий контроль затрат, ежемесячная сверка сметы.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16903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0582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Сопротивление персонала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733528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Вероятность 30%. Мера: обучение сотрудников, открытая коммуникация изменений.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16903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0582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Технические риски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733528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Вероятность 15%. Мера: прототипирование и пилотное тестирование до запуска.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проекта: цель, этапы, результаты</dc:title>
  <dc:creator>Слайда</dc:creator>
</cp:coreProperties>
</file>