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005BFF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005B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1.2</c:v>
                </c:pt>
                <c:pt idx="1">
                  <c:v>1.9</c:v>
                </c:pt>
                <c:pt idx="2">
                  <c:v>2.8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636569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5BFF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4 000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6 000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8 000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Базовая · 19 990 ₽</c:v>
                </c:pt>
                <c:pt idx="1">
                  <c:v>Средняя · 29 990 ₽</c:v>
                </c:pt>
                <c:pt idx="2">
                  <c:v>Топовая · 39 990 ₽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4000</c:v>
                </c:pt>
                <c:pt idx="1">
                  <c:v>6000</c:v>
                </c:pt>
                <c:pt idx="2">
                  <c:v>8000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Коллеги, рад представить вам «Вихрь» — нашу новую линейку беспроводных пылесосов. Запускаемся в сентябре 2026 года, и это ключевой продукт для роста на быстрорастущем рынке. Сегодня разберём продукт, цены, аргументы для покупателей и план запуска. Цель — чтобы каждый из вас уверенно продавал «Вихрь» уже с первых недель.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этот график — за два года продажи беспроводных пылесосов в России выросли с 1,2 до 2,8 миллиона штук, то есть в 2,3 раза. Рынок буквально взорвался, покупатели массово переходят с проводных моделей на беспроводные. При этом наша доля на рынке пылесосов — 15%, но в прежней линейке у нас просто не было беспроводных моделей с мощностью выше 150 ватт. Мы теряли этот растущий сегмент. Именно поэтому мы запускаем «Вихрь» — чтобы закрыть это окно возможностей и занять своё место на самом быстрорастущем участке рынка.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Перед вами — вся линейка «Вихрь»: три модели, которые закрывают разные сценарии уборки. Базовая — лёгкая и манёвренная, для быстрой ежедневной уборки. Средняя — золотая середина: час работы и хорошая мощность. Топовая — флагман: 220 ватт всасывания и полтора часа работы, справится с любой квартирой. Обратите внимание: даже базовая модель весит всего 2,4 килограмма — это наше ключевое преимущество. Дальше покажу, чем новая линейка отличается от того, что мы продавали раньше.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Посмотрите, как сильно мы улучшили продукт по всем ключевым параметрам. Мощность всасывания у топовой модели выросла более чем вдвое — теперь она даёт 220 ватт, а не 100, как раньше. Время работы увеличилось почти вдвое: с 20 минут до 35–90 минут в зависимости от модели, так что уборка большой квартиры больше не проблема. При этом мы сделали пылесосы легче — они весят от 2,4 до 2,9 кг вместо 3,5. И контейнер стал вместительнее: 0,5–1,0 литра вместо 0,4, значит, реже нужно его опорожнять. Эти четыре улучшения — главные аргументы, которые вы сможете использовать в разговоре с покупателем.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кто будет покупать «Вихрь». Мы выделили три ключевых сегмента. Ядро — семьи с детьми, это 45% ожидаемых продаж: им нужна быстрая уборка без проводов. Ещё 35% — владельцы животных, для них главное — мощный турборежим и удобная очистка контейнера от шерсти. И 20% — люди с аллергией и пожилые: им важны HEPA-фильтр и лёгкий корпус. На эти боли мы и заточили характеристики моделей, поэтому каждому сегменту будет что предложить.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эту таблицу — здесь всё наглядно. По цене мы находимся в верхнем сегменте, но это оправдано: время работы «Вихрь MAX» — 90 минут, это в полтора-два раза больше, чем у конкурентов. Плюс мы даём трёхлетнюю гарантию — никто из конкурентов такого не предлагает. Это наш главный аргумент в разговоре с покупателем: за эти деньги он получает заметно больше. Обратите внимание, что даже при более высокой цене наша маржинальность для дилера остаётся привлекательной — об этом следующий слайд.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маржинальность — она одинаковая на всех трёх моделях, ровно 25%. Это значит, что вам выгодно продавать и базовую модель за 19 990, и топовую за 39 990 — наценка не снижается. Дилерская цена базовой модели — 15 990, средней — 23 990, топовой — 31 990. Ваш доход с каждой продажи — 4 000, 6 000 и 8 000 рублей соответственно. Чем дороже модель, тем больше абсолютная прибыль, поэтому в разговоре с покупателем смело предлагайте более продвинутые варианты.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Коллеги, вот три аргумента, которые реально закрывают сделку. Первый — мощность: мы на 20–30 процентов сильнее конкурентов в этом классе, и это легко показать цифрами. Второй — время работы: до 90 минут, то есть уборка всей квартиры за один подход, для семей это решающий фактор. И третий — гарантия три года, вдвое дольше, чем у большинства. Теперь про возражения. Если говорят «дорого» — сравниваем с Dyson: за те же характеристики мы на 30–40 процентов дешевле. Если спрашивают про аккумулятор — объясняем, что батареи сменные и есть индикация заряда, так что сюрпризов не будет. С этими аргументами продавец уверенно отвечает на любой вопрос.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не просто отгружаем продукт — мы сопровождаем запуск по всем фронтам. На рекламу заложили 15 миллионов рублей: это и федеральный ТВ-эфир, и digital-кампании, которые приведут покупателя именно в ваши магазины. Чтобы продавец уверенно рассказывал про «Вихрь», мы обучим 200 человек в рознице — это очные тренинги и онлайн-материалы. В 50 ключевых точках поставим демо-стенды, где покупатель сможет сам попробовать пылесос в деле. И, конечно, сервис: расширенная гарантия будет работать в 100 городах России, так что у клиента не будет повода сомневаться. Всё это — чтобы вы продавали больше и проще.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Запуск идёт по чёткому графику — восемь недель, с 1 сентября по 31 октября. Первые две недели мы отгружаем дилерам все три модели, чтобы к старту рекламы товар уже был на полках. На третьей неделе проводим обучение продавцов — без него не будет правильной презентации продукта. Четвёртая неделя — это запуск рекламной кампании, когда спрос уже подогрет. И с пятой по восьмую неделю мы выходим на первые продажи и повторные отгрузки. К 31 октября линейка «Вихрь» должна быть полностью запущена по всей сети.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Итак, на четвёртый квартал мы ставим амбициозную, но достижимую цель — 15 000 проданных единиц и 5% доли в категории беспроводных пылесосов. Чтобы старт был синхронным, прошу каждого дилера подтвердить заявку на первую отгрузку до 5 сентября. Это позволит нам точно спланировать производство и логистику, а вам — получить товар к началу рекламной кампании. На экране — QR-код, по которому можно быстро оставить заявку. Давайте сделаем запуск «Вихря» успешным вместе!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51bdc942e6dd724e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5e4648acc1d04571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74b2afb0d6e8cbf6.png"/><Relationship Id="rId4" Type="http://schemas.openxmlformats.org/officeDocument/2006/relationships/image" Target="../media/ma07b8ac17ad5fa3f.png"/><Relationship Id="rId5" Type="http://schemas.openxmlformats.org/officeDocument/2006/relationships/image" Target="../media/mbe1cb803b8b4dbc9.sv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985c99630238725b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4acab92bcdcf8f58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0eee0ccbdfc7f5d0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54ee6dfc6736f354.png"/><Relationship Id="rId4" Type="http://schemas.openxmlformats.org/officeDocument/2006/relationships/image" Target="../media/md7f2fe2f0a5197d9.png"/><Relationship Id="rId5" Type="http://schemas.openxmlformats.org/officeDocument/2006/relationships/image" Target="../media/m6bc71e97431bc85f.svg"/><Relationship Id="rId6" Type="http://schemas.openxmlformats.org/officeDocument/2006/relationships/image" Target="../media/ma3751c50e118f389.png"/><Relationship Id="rId8" Type="http://schemas.openxmlformats.org/officeDocument/2006/relationships/image" Target="../media/md044175689a62a37.png"/><Relationship Id="rId9" Type="http://schemas.openxmlformats.org/officeDocument/2006/relationships/image" Target="../media/mc82677e64d0ae818.svg"/><Relationship Id="rId10" Type="http://schemas.openxmlformats.org/officeDocument/2006/relationships/image" Target="../media/mf9f4e92c6146c7bb.png"/><Relationship Id="rId11" Type="http://schemas.openxmlformats.org/officeDocument/2006/relationships/image" Target="../media/m0f683cb93de4057b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cc0d8f25cbe88d89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787539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Вихрь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168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005BFF"/>
                </a:solidFill>
                <a:latin typeface="Manrope"/>
              </a:rPr>
              <a:t>Запуск новой линейки · Сентябрь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898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Вихрь — новая линейка беспроводных пылесосов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37880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Презентация для отдела продаж и дилеров-партнёров: продукт, аргументы, план запуска и цели на IV квартал 2026 года.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316688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304597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Продуктовая команда «Вихрь»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706713" y="5848350"/>
            <a:ext cx="2409642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706713" y="6057900"/>
            <a:ext cx="2288738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Менеджер по продукту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020395" y="5848350"/>
            <a:ext cx="496173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020395" y="6057900"/>
            <a:ext cx="496173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менеджеров по продажам и дилеров-партнёров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858963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725488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Спрос на беспроводные пылесосы в России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395413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Продажи беспроводных моделей, млн штук в год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8277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Рост в 2,3 раза за два года — рынок беспроводных моделей стремительно растёт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Оценка компании на основе данных рынка, 2024–2026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252266"/>
            <a:ext cx="10668000" cy="2978150"/>
          </a:xfrm>
          <a:prstGeom prst="roundRect">
            <a:avLst>
              <a:gd name="adj" fmla="val 7675"/>
            </a:avLst>
          </a:prstGeom>
          <a:noFill/>
          <a:ln w="12700" cap="flat">
            <a:solidFill>
              <a:srgbClr val="E0ECFF"/>
            </a:solidFill>
          </a:ln>
        </p:spPr>
      </p:sp>
      <p:sp>
        <p:nvSpPr>
          <p:cNvPr id="4" name="card4"/>
          <p:cNvSpPr/>
          <p:nvPr/>
        </p:nvSpPr>
        <p:spPr>
          <a:xfrm>
            <a:off x="4476452" y="2264966"/>
            <a:ext cx="2313583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476452" y="2855516"/>
            <a:ext cx="2313583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476452" y="3446066"/>
            <a:ext cx="2313583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476452" y="4036616"/>
            <a:ext cx="2313583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476452" y="4627166"/>
            <a:ext cx="2313583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1227435"/>
            <a:ext cx="193217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Линейка «Вихрь»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455341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Три модели — под любую задачу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65200" y="243006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Характеристика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473694" y="24300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005BFF"/>
                </a:solidFill>
                <a:latin typeface="Manrope"/>
              </a:rPr>
              <a:t>Вихрь Базовая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787277" y="24300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Вихрь Средняя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100850" y="243006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Вихрь Топовая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302061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Мощность всасывания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473694" y="30206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120 Вт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87277" y="30206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160 Вт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100850" y="302061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220 Вт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65200" y="361116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Время работы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473694" y="36111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35 мин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787277" y="36111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60 мин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100850" y="361116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90 мин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65200" y="420171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Вес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473694" y="42017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2,4 кг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787277" y="42017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2,6 кг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100850" y="420171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2,9 кг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5200" y="479226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Объём контейнера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4473694" y="47922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0,5 л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6787277" y="47922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0,7 л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9100850" y="479226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1,0 л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762000" y="538281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Топовая модель почти вдвое мощнее базовой и втрое дольше работает без подзарядки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698500"/>
            <a:ext cx="126742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939800" y="777875"/>
            <a:ext cx="1256744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636569"/>
                </a:solidFill>
                <a:latin typeface="Manrope"/>
              </a:rPr>
              <a:t>Сравнение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Чем «Вихрь» лучше прежней модели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230759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53108" y="2308225"/>
            <a:ext cx="2825472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Мощность всасывания: 100 Вт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2772331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53108" y="2772966"/>
            <a:ext cx="227218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Время работы: 20 минут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3237071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53108" y="3237706"/>
            <a:ext cx="95238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Вес: 3,5 кг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3701812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53108" y="3702447"/>
            <a:ext cx="232148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Объём контейнера: 0,4 л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31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После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31000" y="19583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985992" y="1958975"/>
            <a:ext cx="4267498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Мощность всасывания: 120–220 Вт (до +120%)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731000" y="242308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985992" y="2423716"/>
            <a:ext cx="3328273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Время работы: 35–90 минут (+75%)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31000" y="288782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985992" y="2888456"/>
            <a:ext cx="2077998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Вес: 2,4–2,9 кг (−30%)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731000" y="3352562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005BFF"/>
                </a:solidFill>
                <a:latin typeface="Manrope"/>
              </a:rPr>
              <a:t>+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985992" y="3353197"/>
            <a:ext cx="339351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Объём контейнера: 0,5–1,0 л (+25%)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925068"/>
            <a:ext cx="3454400" cy="2176661"/>
          </a:xfrm>
          <a:prstGeom prst="roundRect">
            <a:avLst>
              <a:gd name="adj" fmla="val 10502"/>
            </a:avLst>
          </a:prstGeom>
          <a:solidFill>
            <a:srgbClr val="E0ECFF"/>
          </a:solidFill>
          <a:ln w="12700" cap="flat">
            <a:solidFill>
              <a:srgbClr val="005BFF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2925068"/>
            <a:ext cx="3454400" cy="2176661"/>
          </a:xfrm>
          <a:prstGeom prst="roundRect">
            <a:avLst>
              <a:gd name="adj" fmla="val 10502"/>
            </a:avLst>
          </a:prstGeom>
          <a:noFill/>
          <a:ln w="6350" cap="flat">
            <a:solidFill>
              <a:srgbClr val="E0ECFF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2925068"/>
            <a:ext cx="3454400" cy="2176661"/>
          </a:xfrm>
          <a:prstGeom prst="roundRect">
            <a:avLst>
              <a:gd name="adj" fmla="val 10502"/>
            </a:avLst>
          </a:prstGeom>
          <a:noFill/>
          <a:ln w="6350" cap="flat">
            <a:solidFill>
              <a:srgbClr val="E0ECFF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737122"/>
            <a:ext cx="128851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Аудитория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130127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Кому продаём «Вихрь»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9500" y="3217168"/>
            <a:ext cx="34544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20">
                <a:solidFill>
                  <a:srgbClr val="005BFF"/>
                </a:solidFill>
                <a:latin typeface="Manrope"/>
              </a:rPr>
              <a:t>Ядро · 45%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3471168"/>
            <a:ext cx="3383280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Семьи с детьми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3838773"/>
            <a:ext cx="28448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Боль: ежедневная уборка после детей. Решение: лёгкий корпус и быстрая уборка без розетки.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79950" y="3210818"/>
            <a:ext cx="34671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20">
                <a:solidFill>
                  <a:srgbClr val="636569"/>
                </a:solidFill>
                <a:latin typeface="Manrope"/>
              </a:rPr>
              <a:t>Активные · 35%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79950" y="3464818"/>
            <a:ext cx="3398520" cy="2501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Владельцы животных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9950" y="3832423"/>
            <a:ext cx="28575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Боль: шерсть по всему дому. Решение: мощный турборежим и контейнер, который легко чистить.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6750" y="3210818"/>
            <a:ext cx="34671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20">
                <a:solidFill>
                  <a:srgbClr val="636569"/>
                </a:solidFill>
                <a:latin typeface="Manrope"/>
              </a:rPr>
              <a:t>Забота · 20%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6750" y="3464818"/>
            <a:ext cx="2857500" cy="4875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70"/>
              </a:lnSpc>
            </a:pPr>
            <a:r>
              <a:rPr lang="ru-RU" sz="1700" b="1">
                <a:solidFill>
                  <a:srgbClr val="15171C"/>
                </a:solidFill>
                <a:latin typeface="Manrope"/>
              </a:rPr>
              <a:t>Люди с аллергией и пожилые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6750" y="4069854"/>
            <a:ext cx="28575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Боль: пыль и аллергены, тяжело наклоняться. Решение: HEPA-фильтр и минимальный вес.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36428"/>
            <a:ext cx="10668000" cy="2647950"/>
          </a:xfrm>
          <a:prstGeom prst="roundRect">
            <a:avLst>
              <a:gd name="adj" fmla="val 8633"/>
            </a:avLst>
          </a:prstGeom>
          <a:noFill/>
          <a:ln w="12700" cap="flat">
            <a:solidFill>
              <a:srgbClr val="E0ECFF"/>
            </a:solidFill>
          </a:ln>
        </p:spPr>
      </p:sp>
      <p:sp>
        <p:nvSpPr>
          <p:cNvPr id="4" name="card4"/>
          <p:cNvSpPr/>
          <p:nvPr/>
        </p:nvSpPr>
        <p:spPr>
          <a:xfrm>
            <a:off x="3815358" y="2549128"/>
            <a:ext cx="1900535" cy="85090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815358" y="3400028"/>
            <a:ext cx="1900535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815358" y="3990578"/>
            <a:ext cx="1900535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815358" y="4581128"/>
            <a:ext cx="1900535" cy="590550"/>
          </a:xfrm>
          <a:prstGeom prst="rect">
            <a:avLst/>
          </a:prstGeom>
          <a:solidFill>
            <a:srgbClr val="E0ECFF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1044873"/>
            <a:ext cx="299452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Сравнение с конкурентами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272778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«Вихрь MAX» — лидер по времени работы и гарантии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65200" y="2844403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Параметр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853904" y="2844403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005BFF"/>
                </a:solidFill>
                <a:latin typeface="Manrope"/>
              </a:rPr>
              <a:t>Вихрь MAX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754449" y="2844403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Dyson V8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54885" y="2844403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Xiaomi G10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694565" y="2714228"/>
            <a:ext cx="1544836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05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Samsung VS20T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356512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Цена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53904" y="356512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39 990 ₽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5754449" y="35651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35 000 ₽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54885" y="35651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24 990 ₽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555321" y="35651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32 990 ₽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5200" y="415567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Время работы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3853904" y="415567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90 мин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754449" y="415567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40 мин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54885" y="415567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60 мин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555321" y="415567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50 мин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965200" y="474622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Гарантия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3853904" y="474622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3 года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5754449" y="47462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 года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7654885" y="47462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 год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9555321" y="474622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2 года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762000" y="5336778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«Вихрь MAX» превосходит конкурентов по времени работы и гарантии, оставаясь в премиальном ценовом сегменте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632200" y="3923605"/>
            <a:ext cx="6324600" cy="406400"/>
          </a:xfrm>
          <a:prstGeom prst="roundRect">
            <a:avLst>
              <a:gd name="adj" fmla="val 28125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632200" y="3923605"/>
            <a:ext cx="4743450" cy="406400"/>
          </a:xfrm>
          <a:prstGeom prst="roundRect">
            <a:avLst>
              <a:gd name="adj" fmla="val 28125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2870200" y="6858000"/>
            <a:ext cx="7848600" cy="406400"/>
          </a:xfrm>
          <a:prstGeom prst="roundRect">
            <a:avLst>
              <a:gd name="adj" fmla="val 28125"/>
            </a:avLst>
          </a:prstGeom>
          <a:solidFill>
            <a:srgbClr val="E0EC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2870200" y="6858000"/>
            <a:ext cx="7848600" cy="406400"/>
          </a:xfrm>
          <a:prstGeom prst="roundRect">
            <a:avLst>
              <a:gd name="adj" fmla="val 28125"/>
            </a:avLst>
          </a:prstGeom>
          <a:solidFill>
            <a:srgbClr val="005BFF"/>
          </a:solidFill>
          <a:ln>
            <a:noFill/>
          </a:ln>
        </p:spPr>
      </p:sp>
      <p:graphicFrame>
        <p:nvGraphicFramePr>
          <p:cNvPr id="7" name="chart7"/>
          <p:cNvGraphicFramePr/>
          <p:nvPr/>
        </p:nvGraphicFramePr>
        <p:xfrm>
          <a:off x="762000" y="2685355"/>
          <a:ext cx="10668000" cy="933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8" name="text8"/>
          <p:cNvSpPr>
            <a:spLocks noChangeArrowheads="1"/>
          </p:cNvSpPr>
          <p:nvPr/>
        </p:nvSpPr>
        <p:spPr>
          <a:xfrm>
            <a:off x="762000" y="1791295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Цены и маржинальность для дилера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3987105"/>
            <a:ext cx="320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Средняя · 29 990 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906000" y="3952180"/>
            <a:ext cx="15240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2400"/>
              </a:lnSpc>
            </a:pPr>
            <a:r>
              <a:rPr lang="ru-RU" sz="2000" b="1">
                <a:solidFill>
                  <a:srgbClr val="15171C"/>
                </a:solidFill>
                <a:latin typeface="Manrope"/>
              </a:rPr>
              <a:t>6 000 ₽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508000" y="4634805"/>
            <a:ext cx="15240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2400"/>
              </a:lnSpc>
            </a:pPr>
            <a:r>
              <a:rPr lang="ru-RU" sz="2000" b="1">
                <a:solidFill>
                  <a:srgbClr val="15171C"/>
                </a:solidFill>
                <a:latin typeface="Manrope"/>
              </a:rPr>
              <a:t>25%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0" y="6948805"/>
            <a:ext cx="320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000000"/>
                </a:solidFill>
                <a:latin typeface="Georgia"/>
              </a:rPr>
              <a:t>Топовая · 39 990 ₽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0" y="6886575"/>
            <a:ext cx="15240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2400"/>
              </a:lnSpc>
            </a:pPr>
            <a:r>
              <a:rPr lang="ru-RU" sz="2000" b="1">
                <a:solidFill>
                  <a:srgbClr val="000000"/>
                </a:solidFill>
                <a:latin typeface="Manrope"/>
              </a:rPr>
              <a:t>8 000 ₽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-253999" y="7264400"/>
            <a:ext cx="1524000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2400"/>
              </a:lnSpc>
            </a:pPr>
            <a:r>
              <a:rPr lang="ru-RU" sz="2000" b="1">
                <a:solidFill>
                  <a:srgbClr val="000000"/>
                </a:solidFill>
                <a:latin typeface="Manrope"/>
              </a:rPr>
              <a:t>25%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0" y="763841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Georgia"/>
              </a:rPr>
              <a:t>Доход дилера с одной продажи при наценке 25%: дилерские цены 15 990, 23 990 и 31 990 ₽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1579107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2508589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438070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367551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38328" y="5297032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309364"/>
            <a:ext cx="257951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Как продавать «Вихрь»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05520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Три аргумента, которые закрывают сделку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149740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Мощность выше конкурентов на 20–30%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Покажите сравнение всасывания с Dyson и другими брендами — цифры говорят сами за себя.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2426891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До 90 минут работы без подзарядки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Хватает на уборку всей квартиры за один подход — решающий аргумент для семей.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3356372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Гарантия 3 года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Вдвое дольше, чем у большинства конкурентов. Снимает страх поломки и сервиса.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9500" y="4285853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Возражение «дорого»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Считайте на срок службы: гарантия 3 года против 2 у Dyson и сервис в 100 городах.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9500" y="5215334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15171C"/>
                </a:solidFill>
                <a:latin typeface="Manrope"/>
              </a:rPr>
              <a:t>Возражение «хватит ли аккумулятора»</a:t>
            </a:r>
            <a:r>
              <a:rPr lang="ru-RU" sz="1900">
                <a:solidFill>
                  <a:srgbClr val="15171C"/>
                </a:solidFill>
                <a:latin typeface="Manrope"/>
              </a:rPr>
              <a:t> Сменные батареи и индикация заряда — покупатель всегда знает, сколько осталось.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630098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Аргументы и ответы на возражения — в один экран для продавца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4262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0160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4262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11" name="pic11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867396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867396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165798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165798"/>
            <a:ext cx="177800" cy="177800"/>
          </a:xfrm>
          <a:prstGeom prst="rect">
            <a:avLst/>
          </a:prstGeom>
        </p:spPr>
      </p:pic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615950"/>
            <a:ext cx="225423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Поддержка запуска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Компания обеспечивает полную поддержку запуска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160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Реклама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Бюджет 15 млн ₽ на федеральную и digital-рекламу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262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Обучение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Обучение 200 продавцов в розничных магазинах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160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Демо-стенды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Демо-стенды в 50 ключевых магазинах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262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Гарантийный сервис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Расширенный гарантийный сервис в 100 городах России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984077"/>
            <a:ext cx="160629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005BFF"/>
                </a:solidFill>
                <a:latin typeface="Manrope"/>
              </a:rPr>
              <a:t>План запуска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2072283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Запуск «Вихря»: сентябрь — октябрь 2026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13392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1–2 нед.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81972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Отгрузки дилерам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165798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Первые партии всех трёх моделей уходят в дилерскую сеть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3505200" y="313392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3 нед.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3505200" y="381972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Обучение продавцов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505200" y="4165798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Тренинги по продукту и техникам продаж для розничных команд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248400" y="313392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005BFF"/>
                </a:solidFill>
                <a:latin typeface="Manrope"/>
              </a:rPr>
              <a:t>4 нед.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48400" y="381972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Старт рекламы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48400" y="4165798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Запуск рекламной кампании: digital, ритейл-медиа, POS-материалы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991600" y="313392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5–8 нед.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991600" y="381972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636569"/>
                </a:solidFill>
                <a:latin typeface="Manrope"/>
              </a:rPr>
              <a:t>Первые продажи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4165798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Старт продаж, повторные отгрузки, полный запуск к 31 октября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472285"/>
            <a:ext cx="2453481" cy="533400"/>
          </a:xfrm>
          <a:prstGeom prst="roundRect">
            <a:avLst>
              <a:gd name="adj" fmla="val 28571"/>
            </a:avLst>
          </a:prstGeom>
          <a:solidFill>
            <a:srgbClr val="005B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367881" y="4472285"/>
            <a:ext cx="1420614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1968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197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852315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Цели и следующий шаг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2131715"/>
            <a:ext cx="7137400" cy="1292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Цель на Q4 2026 — 15 000 единиц и доля 5%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508673"/>
            <a:ext cx="5740400" cy="565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Подтвердите заявку на первую отгрузку до 5 сентября 2026 года — и начнём вместе.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43372" y="4621510"/>
            <a:ext cx="2090738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Подтвердить заявку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652540" y="4621510"/>
            <a:ext cx="851297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Цель Q4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750300" y="4559300"/>
            <a:ext cx="2692400" cy="34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300"/>
              </a:lnSpc>
            </a:pPr>
            <a:r>
              <a:rPr lang="ru-RU" sz="950" cap="all" spc="133">
                <a:solidFill>
                  <a:srgbClr val="FFFFFF"/>
                </a:solidFill>
                <a:latin typeface="Manrope"/>
              </a:rPr>
              <a:t>Сканируйте — пример собран в «Слайде»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Вихрь — новая линейка беспроводных пылесосов</dc:title>
  <dc:creator>Слайда</dc:creator>
</cp:coreProperties>
</file>