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svg" ContentType="image/svg+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</p:sldIdLst>
  <p:sldSz cx="12192000" cy="6858000"/>
  <p:notesSz cx="6858000" cy="9144000"/>
  <p:embeddedFontLst>
    <p:embeddedFont>
      <p:font typeface="Onest"/>
      <p:regular r:id="rId200"/>
      <p:bold r:id="rId201"/>
    </p:embeddedFont>
    <p:embeddedFont>
      <p:font typeface="Manrope"/>
      <p:regular r:id="rId204"/>
      <p:bold r:id="rId205"/>
    </p:embeddedFont>
  </p:embeddedFontLst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200" Type="http://schemas.openxmlformats.org/officeDocument/2006/relationships/font" Target="fonts/font1.fntdata"/><Relationship Id="rId201" Type="http://schemas.openxmlformats.org/officeDocument/2006/relationships/font" Target="fonts/font2.fntdata"/><Relationship Id="rId204" Type="http://schemas.openxmlformats.org/officeDocument/2006/relationships/font" Target="fonts/font5.fntdata"/><Relationship Id="rId205" Type="http://schemas.openxmlformats.org/officeDocument/2006/relationships/font" Target="fonts/font6.fntdata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roundedCorners val="0"/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57150" cap="rnd">
              <a:solidFill>
                <a:srgbClr val="0B5CFF"/>
              </a:solidFill>
              <a:round/>
            </a:ln>
          </c:spPr>
          <c:marker>
            <c:symbol val="circle"/>
            <c:size val="7"/>
            <c:spPr>
              <a:solidFill>
                <a:srgbClr val="FFFFFF"/>
              </a:solidFill>
              <a:ln w="28575">
                <a:solidFill>
                  <a:srgbClr val="0B5CFF"/>
                </a:solidFill>
              </a:ln>
            </c:spPr>
          </c:marker>
          <c:cat>
            <c:strRef>
              <c:f>Sheet1!$A$2:$A$3</c:f>
              <c:strCache>
                <c:ptCount val="2"/>
                <c:pt idx="0">
                  <c:v>2025</c:v>
                </c:pt>
                <c:pt idx="1">
                  <c:v>2026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22</c:v>
                </c:pt>
                <c:pt idx="1">
                  <c:v>64</c:v>
                </c:pt>
              </c:numCache>
            </c:numRef>
          </c:val>
          <c:smooth val="0"/>
        </c:ser>
        <c:marker val="1"/>
        <c:axId val="101"/>
        <c:axId val="102"/>
      </c:lineChart>
      <c:catAx>
        <c:axId val="101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300">
                <a:solidFill>
                  <a:srgbClr val="FFFFFF"/>
                </a:solidFill>
                <a:latin typeface="+mn-lt"/>
              </a:defRPr>
            </a:pPr>
            <a:endParaRPr lang="ru-RU"/>
          </a:p>
        </c:txPr>
        <c:crossAx val="102"/>
      </c:catAx>
      <c:valAx>
        <c:axId val="102"/>
        <c:scaling>
          <c:orientation val="minMax"/>
        </c:scaling>
        <c:delete val="1"/>
        <c:axPos val="l"/>
        <c:majorTickMark val="none"/>
        <c:minorTickMark val="none"/>
        <c:tickLblPos val="none"/>
        <c:crossAx val="101"/>
      </c:valAx>
      <c:spPr>
        <a:noFill/>
        <a:ln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300">
          <a:solidFill>
            <a:srgbClr val="999EAB"/>
          </a:solidFill>
          <a:latin typeface="+mn-lt"/>
        </a:defRPr>
      </a:pPr>
      <a:endParaRPr lang="ru-RU"/>
    </a:p>
  </c:txPr>
</c:chartSpace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Добрый день! Меня зовут [Имя], я представляю команду «Ритм». Сегодня я расскажу, как наш облачный сервис помогает клиникам и салонам красоты автоматизировать запись, напоминания и аналитику — чтобы вы теряли меньше клиентов и зарабатывали больше.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перейдём к делу. Оставьте заявку на сайте — мы покажем «Ритм» вживую за 30 минут, ответим на все вопросы и поможем оценить, как сервис впишется в ваши процессы. Первые 14 дней — бесплатно, без карты и обязательств. Все контакты — на экране, ждём вас.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эти цифры: треть звонков остаётся без ответа, ещё четверть записей теряется при ручном вводе, и в итоге до 15% выручки уходит на простои и неявки. Администратор физически не успевает отвечать на все звонки, особенно в пиковые часы, а каждая ошибка в журнале — это потерянный клиент. В сумме это не просто неудобство, а прямые деньги, которые ваш бизнес теряет каждый месяц. Давайте посмотрим, как «Ритм» решает эту проблему.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Давайте посмотрим, как «Ритм» работает на практике — всего три шага. Клиент заходит на сайт клиники, видит свободные окна и сам выбирает удобное время, не тратя время на звонки. Система сразу создаёт бронь и отправляет автоматические напоминания — это снижает неявки. Мастер видит обновлённое расписание в своём календаре и подтверждает запись в один клик. Весь процесс занимает меньше минуты и не требует участия администратора.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том, что умеет «Ритм». Это четыре ключевые возможности, которые закрывают главные боли клиники. Первое — онлайн-запись с сайта, она работает круглосуточно, и клиенту не нужно дозваниваться. Второе — автоматические напоминания: за 24 часа и за 2 часа до визита. Это заметно снижает неявки: клиент вовремя вспоминает о визите. Третье — общий календарь мастеров: вы видите загрузку каждого специалиста в реальном времени и можете переназначать записи за минуту. И четвёртое — аналитика: понятно, кто приносит больше выручки, в какие часы пик, сколько клиентов не приходят. Дальше покажу, чем это отличается от привычных способов.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эту таблицу: по каждому из пяти ключевых критериев «Ритм» опережает и телефонную запись, и бумажный журнал. Скорость записи — 30 секунд против нескольких минут разговора или поиска в журнале. Потери заявок: телефон и журнал теряют до 30% обращений, а «Ритм» — всего 2%. Напоминания клиентам — автоматические, а не ручные звонки администратора. Клиент записывается сам, когда удобно, без ожидания на линии. И наконец, отчёты: вся аналитика в один клик вместо ручного подсчёта. Поэтому переход на «Ритм» — это не просто удобство, а прямая экономия времени и денег.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Посмотрите на главный тренд: за два года доля онлайн-записей у наших клиентов выросла с 22% до 64%. Это означает, что почти две трети клиентов теперь записываются сами, без звонков администратору. При этом неявки снизились с 17% до 5% — напоминания работают. А загрузка мастеров выросла на 15%, потому что расписание заполняется равномернее. Это реальные данные наших клиентов за 2025–2026 годы.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Мы сделали «Ритм» гибким, чтобы он одинаково хорошо работал и в небольшом кабинете врача, и в сети клиник. Для стоматологий и косметологии — это точное расписание и напоминания, для салонов — замена хаоса в мессенджерах, для отдельных специалистов — простой календарь, который не нужно изучать. Размер бизнеса не имеет значения: тарифы и настройки подстраиваются и под один кабинет, и под сеть из шестнадцати точек. Поэтому дальше я покажу, как «Ритм» устроен внутри и что он даёт каждому из этих сегментов.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Теперь о деньгах. Мы сделали три простых тарифа, чтобы вы платили только за то, что реально используете. «Старт» за 4 900 рублей в месяц — это всё, что нужно одному кабинету: онлайн-запись, напоминания и календарь. «Бизнес» за 9 900 — для клиники или салона до пяти кабинетов, с аналитикой загрузки и приоритетной поддержкой. А «Сеть» за 19 900 — для сетей без лимитов по филиалам и кабинетам. Подключение бесплатное, никаких скрытых платежей — вы платите только фиксированную сумму в месяц.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ru-RU" sz="1200"/>
              <a:t>Внедрение «Ритма» занимает ровно четыре недели — за это время мы успеваем и настроить систему, и обучить команду. Первая неделя уходит на аудит ваших процессов и настройку под ваши услуги. На второй мы переносим базу клиентов и учим администраторов и мастеров работать с новой системой. Третья неделя — тестовый режим, когда вы работаете параллельно и ничего не теряете. И уже на четвёртой неделе происходит официальный запуск — вы начинаете принимать онлайн-записи с сайта.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me3dec470abc00f8a.png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m40d42a979ad77057.png"/><Relationship Id="rId4" Type="http://schemas.openxmlformats.org/officeDocument/2006/relationships/image" Target="../media/m923b48526e57f798.png"/><Relationship Id="rId5" Type="http://schemas.openxmlformats.org/officeDocument/2006/relationships/image" Target="../media/mde7500b7fa2bf8c8.svg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mc680ecca57c4384d.png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m00d9420beba3c9fe.png"/><Relationship Id="rId4" Type="http://schemas.openxmlformats.org/officeDocument/2006/relationships/image" Target="../media/m5d3afc793b5bfd27.png"/><Relationship Id="rId5" Type="http://schemas.openxmlformats.org/officeDocument/2006/relationships/image" Target="../media/m725cd82b7ac83e18.svg"/><Relationship Id="rId6" Type="http://schemas.openxmlformats.org/officeDocument/2006/relationships/image" Target="../media/m63525abe3a5f7b9a.png"/><Relationship Id="rId7" Type="http://schemas.openxmlformats.org/officeDocument/2006/relationships/image" Target="../media/m725cd82b7ac83e18.svg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md0be82b563ffda56.png"/><Relationship Id="rId4" Type="http://schemas.openxmlformats.org/officeDocument/2006/relationships/image" Target="../media/mde05de035c683098.png"/><Relationship Id="rId5" Type="http://schemas.openxmlformats.org/officeDocument/2006/relationships/image" Target="../media/m749926a85b4952c0.svg"/><Relationship Id="rId6" Type="http://schemas.openxmlformats.org/officeDocument/2006/relationships/image" Target="../media/m1dfea2e9de319875.png"/><Relationship Id="rId8" Type="http://schemas.openxmlformats.org/officeDocument/2006/relationships/image" Target="../media/mda57513272f12205.png"/><Relationship Id="rId9" Type="http://schemas.openxmlformats.org/officeDocument/2006/relationships/image" Target="../media/m89c45ec89a0512d0.svg"/><Relationship Id="rId10" Type="http://schemas.openxmlformats.org/officeDocument/2006/relationships/image" Target="../media/m5c6496524431b62c.png"/><Relationship Id="rId11" Type="http://schemas.openxmlformats.org/officeDocument/2006/relationships/image" Target="../media/me5722152d716f944.svg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mcdb42a6e371bbff8.png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m40d42a979ad77057.png"/><Relationship Id="rId100" Type="http://schemas.openxmlformats.org/officeDocument/2006/relationships/chart" Target="../charts/chart1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m80fe9cb99211bbfc.png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m0f76c1fe3b19ec68.png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m23e57190431579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571500"/>
            <a:ext cx="279400" cy="279400"/>
          </a:xfrm>
          <a:prstGeom prst="roundRect">
            <a:avLst>
              <a:gd name="adj" fmla="val 40909"/>
            </a:avLst>
          </a:prstGeom>
          <a:solidFill>
            <a:srgbClr val="0B5C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1155700" y="631825"/>
            <a:ext cx="724733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60">
                <a:solidFill>
                  <a:srgbClr val="FFFFFF"/>
                </a:solidFill>
                <a:latin typeface="Onest"/>
              </a:rPr>
              <a:t>Ритм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679079"/>
            <a:ext cx="10033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B5CFF"/>
                </a:solidFill>
                <a:latin typeface="Onest"/>
              </a:rPr>
              <a:t>Облачный сервис онлайн-записи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1939429"/>
            <a:ext cx="9423400" cy="217279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670"/>
              </a:lnSpc>
            </a:pPr>
            <a:r>
              <a:rPr lang="ru-RU" sz="5400" b="1" spc="-107">
                <a:solidFill>
                  <a:srgbClr val="FFFFFF"/>
                </a:solidFill>
                <a:latin typeface="Manrope"/>
              </a:rPr>
              <a:t>«Ритм» — облачный сервис онлайн-записи для клиник и салонов красоты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204295"/>
            <a:ext cx="7010400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400"/>
              </a:lnSpc>
            </a:pPr>
            <a:r>
              <a:rPr lang="ru-RU" sz="1600">
                <a:solidFill>
                  <a:srgbClr val="999EAB"/>
                </a:solidFill>
                <a:latin typeface="Onest"/>
              </a:rPr>
              <a:t>«Ритм» автоматизирует запись, напоминания и аналитику, чтобы клиники и салоны теряли меньше клиентов и зарабатывали больше.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762000" y="5880100"/>
            <a:ext cx="1751346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999EAB"/>
                </a:solidFill>
                <a:latin typeface="Onest"/>
              </a:rPr>
              <a:t>Автор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6076950"/>
            <a:ext cx="1630442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Onest"/>
              </a:rPr>
              <a:t>Команда «Ритм»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2527102" y="5880100"/>
            <a:ext cx="2379282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999EAB"/>
                </a:solidFill>
                <a:latin typeface="Onest"/>
              </a:rPr>
              <a:t>Роль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2527102" y="6076950"/>
            <a:ext cx="2258378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Onest"/>
              </a:rPr>
              <a:t>Презентация продукта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815483" y="5880100"/>
            <a:ext cx="6228953" cy="1422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020"/>
              </a:lnSpc>
            </a:pPr>
            <a:r>
              <a:rPr lang="ru-RU" sz="850" cap="all" spc="119">
                <a:solidFill>
                  <a:srgbClr val="999EAB"/>
                </a:solidFill>
                <a:latin typeface="Onest"/>
              </a:rPr>
              <a:t>Аудитория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15483" y="6076950"/>
            <a:ext cx="6228953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 b="1">
                <a:solidFill>
                  <a:srgbClr val="FFFFFF"/>
                </a:solidFill>
                <a:latin typeface="Onest"/>
              </a:rPr>
              <a:t>Для владельцев и управляющих частных клиник и салонов красоты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762000" y="4465935"/>
            <a:ext cx="2131913" cy="533400"/>
          </a:xfrm>
          <a:prstGeom prst="roundRect">
            <a:avLst>
              <a:gd name="adj" fmla="val 28571"/>
            </a:avLst>
          </a:prstGeom>
          <a:solidFill>
            <a:srgbClr val="0B5C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3046313" y="4465935"/>
            <a:ext cx="2857103" cy="533400"/>
          </a:xfrm>
          <a:prstGeom prst="roundRect">
            <a:avLst>
              <a:gd name="adj" fmla="val 28571"/>
            </a:avLst>
          </a:prstGeom>
          <a:noFill/>
          <a:ln w="6350" cap="flat">
            <a:solidFill>
              <a:srgbClr val="0D172E">
                <a:alpha val="30196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8890000" y="2057400"/>
            <a:ext cx="2413000" cy="2413000"/>
          </a:xfrm>
          <a:prstGeom prst="roundRect">
            <a:avLst>
              <a:gd name="adj" fmla="val 394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pic>
        <p:nvPicPr>
          <p:cNvPr id="8" name="pic8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18600" y="2286000"/>
            <a:ext cx="1955800" cy="19558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762000" y="1858665"/>
            <a:ext cx="774700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 cap="all" spc="198">
                <a:solidFill>
                  <a:srgbClr val="0E1630"/>
                </a:solidFill>
                <a:latin typeface="Onest"/>
              </a:rPr>
              <a:t>Следующий шаг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2125365"/>
            <a:ext cx="7137400" cy="1292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5040"/>
              </a:lnSpc>
            </a:pPr>
            <a:r>
              <a:rPr lang="ru-RU" sz="4800" b="1" spc="-119">
                <a:solidFill>
                  <a:srgbClr val="0E1630"/>
                </a:solidFill>
                <a:latin typeface="Manrope"/>
              </a:rPr>
              <a:t>Начните с бесплатной демонстрации «Ритма»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762000" y="3505498"/>
            <a:ext cx="5740400" cy="565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2175"/>
              </a:lnSpc>
            </a:pPr>
            <a:r>
              <a:rPr lang="ru-RU" sz="1450">
                <a:solidFill>
                  <a:srgbClr val="0E1530"/>
                </a:solidFill>
                <a:latin typeface="Onest"/>
              </a:rPr>
              <a:t>Оставьте заявку на сайте — покажем сервис за 30 минут, ответим на вопросы и подключим первые 14 дней бесплатно.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975529" y="4624685"/>
            <a:ext cx="1704856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Оставить заявку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3187323" y="4624685"/>
            <a:ext cx="2575084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620"/>
              </a:lnSpc>
            </a:pPr>
            <a:r>
              <a:rPr lang="ru-RU" sz="1350" b="1">
                <a:solidFill>
                  <a:srgbClr val="0E1630"/>
                </a:solidFill>
                <a:latin typeface="Onest"/>
              </a:rPr>
              <a:t>Смотреть демо 30 минут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8624604" y="4648200"/>
            <a:ext cx="2943693" cy="1574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140"/>
              </a:lnSpc>
            </a:pPr>
            <a:r>
              <a:rPr lang="ru-RU" sz="950" cap="all" spc="133">
                <a:solidFill>
                  <a:srgbClr val="0F162F"/>
                </a:solidFill>
                <a:latin typeface="Onest"/>
              </a:rPr>
              <a:t>Первые 14 дней — бесплатно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985691"/>
            <a:ext cx="3420467" cy="2006600"/>
          </a:xfrm>
          <a:prstGeom prst="roundRect">
            <a:avLst>
              <a:gd name="adj" fmla="val 4746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4" name="card4"/>
          <p:cNvSpPr/>
          <p:nvPr/>
        </p:nvSpPr>
        <p:spPr>
          <a:xfrm>
            <a:off x="4385667" y="2985691"/>
            <a:ext cx="3420566" cy="2006600"/>
          </a:xfrm>
          <a:prstGeom prst="roundRect">
            <a:avLst>
              <a:gd name="adj" fmla="val 4746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5" name="card5"/>
          <p:cNvSpPr/>
          <p:nvPr/>
        </p:nvSpPr>
        <p:spPr>
          <a:xfrm>
            <a:off x="8009434" y="2985691"/>
            <a:ext cx="3420566" cy="2006600"/>
          </a:xfrm>
          <a:prstGeom prst="roundRect">
            <a:avLst>
              <a:gd name="adj" fmla="val 4746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55700" y="1452860"/>
            <a:ext cx="1188006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Проблема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699220"/>
            <a:ext cx="10693400" cy="10261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990"/>
              </a:lnSpc>
            </a:pPr>
            <a:r>
              <a:rPr lang="ru-RU" sz="3800" b="1" spc="-75">
                <a:solidFill>
                  <a:srgbClr val="FFFFFF"/>
                </a:solidFill>
                <a:latin typeface="Manrope"/>
              </a:rPr>
              <a:t>Каждая третья запись теряется на звонках и в мессенджерах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47750" y="3182541"/>
            <a:ext cx="3483967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30%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47750" y="3982641"/>
            <a:ext cx="3418761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E6EDFA"/>
                </a:solidFill>
                <a:latin typeface="Onest"/>
              </a:rPr>
              <a:t>Звонки без ответа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47750" y="4300141"/>
            <a:ext cx="3418761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30% звонков остаются без ответа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1417" y="318254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25%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1417" y="398264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E6EDFA"/>
                </a:solidFill>
                <a:latin typeface="Onest"/>
              </a:rPr>
              <a:t>Потерянные записи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1417" y="4300141"/>
            <a:ext cx="28744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25% записей теряются из-за ручного ввода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95184" y="3182541"/>
            <a:ext cx="3484066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до 15%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95184" y="3982641"/>
            <a:ext cx="34188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E6EDFA"/>
                </a:solidFill>
                <a:latin typeface="Onest"/>
              </a:rPr>
              <a:t>Потеря выручки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95184" y="4300141"/>
            <a:ext cx="2874466" cy="3937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до 15% выручки уходит на простои и неявки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182791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999EAB"/>
                </a:solidFill>
                <a:latin typeface="Onest"/>
              </a:rPr>
              <a:t>Потери на каждом этапе записи складываются в заметное падение выручки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432745"/>
            <a:ext cx="3183434" cy="3052763"/>
          </a:xfrm>
          <a:prstGeom prst="roundRect">
            <a:avLst>
              <a:gd name="adj" fmla="val 3120"/>
            </a:avLst>
          </a:prstGeom>
          <a:solidFill>
            <a:srgbClr val="19223B"/>
          </a:solidFill>
          <a:ln>
            <a:noFill/>
          </a:ln>
        </p:spPr>
      </p:sp>
      <p:sp>
        <p:nvSpPr>
          <p:cNvPr id="4" name="card4"/>
          <p:cNvSpPr/>
          <p:nvPr/>
        </p:nvSpPr>
        <p:spPr>
          <a:xfrm>
            <a:off x="4504234" y="2432745"/>
            <a:ext cx="3183533" cy="3052763"/>
          </a:xfrm>
          <a:prstGeom prst="roundRect">
            <a:avLst>
              <a:gd name="adj" fmla="val 3120"/>
            </a:avLst>
          </a:prstGeom>
          <a:solidFill>
            <a:srgbClr val="19223B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8246566" y="2432745"/>
            <a:ext cx="3183434" cy="3052763"/>
          </a:xfrm>
          <a:prstGeom prst="roundRect">
            <a:avLst>
              <a:gd name="adj" fmla="val 3120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pic>
        <p:nvPicPr>
          <p:cNvPr id="7" name="pic7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7834" y="3851176"/>
            <a:ext cx="254000" cy="215900"/>
          </a:xfrm>
          <a:prstGeom prst="rect">
            <a:avLst/>
          </a:prstGeom>
        </p:spPr>
      </p:pic>
      <p:pic>
        <p:nvPicPr>
          <p:cNvPr id="8" name="pic8"/>
          <p:cNvPicPr/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840166" y="3851176"/>
            <a:ext cx="254000" cy="215900"/>
          </a:xfrm>
          <a:prstGeom prst="rect">
            <a:avLst/>
          </a:prstGeom>
        </p:spPr>
      </p:pic>
      <p:sp>
        <p:nvSpPr>
          <p:cNvPr id="9" name="text9"/>
          <p:cNvSpPr>
            <a:spLocks noChangeArrowheads="1"/>
          </p:cNvSpPr>
          <p:nvPr/>
        </p:nvSpPr>
        <p:spPr>
          <a:xfrm>
            <a:off x="1155700" y="1359694"/>
            <a:ext cx="195584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Как это работает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762000" y="1434604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FFFFFF"/>
                </a:solidFill>
                <a:latin typeface="Manrope"/>
              </a:rPr>
              <a:t>«Ритм» — онлайн-запись в три шага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66800" y="2648645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1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66800" y="3601145"/>
            <a:ext cx="3088600" cy="2489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60"/>
              </a:lnSpc>
            </a:pPr>
            <a:r>
              <a:rPr lang="ru-RU" sz="1550" b="1">
                <a:solidFill>
                  <a:srgbClr val="FFFFFF"/>
                </a:solidFill>
                <a:latin typeface="Onest"/>
              </a:rPr>
              <a:t>Клиент выбирает время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66800" y="3959324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На сайте клиники клиент видит свободные окна мастеров и сам бронирует удобное время — без звонков и ожидания ответа.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809034" y="2648645"/>
            <a:ext cx="3208933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2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4809034" y="3601145"/>
            <a:ext cx="2599333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FFFFFF"/>
                </a:solidFill>
                <a:latin typeface="Onest"/>
              </a:rPr>
              <a:t>Система подтверждает и напоминает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809034" y="4206974"/>
            <a:ext cx="2599333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Бронь создаётся автоматически, клиент получает подтверждение и напоминания — за 24 часа и за 2 часа до визита.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551366" y="2648645"/>
            <a:ext cx="3208834" cy="622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4800"/>
              </a:lnSpc>
            </a:pPr>
            <a:r>
              <a:rPr lang="ru-RU" sz="4800" b="1" spc="-143">
                <a:solidFill>
                  <a:srgbClr val="0B5CFF"/>
                </a:solidFill>
                <a:latin typeface="Manrope"/>
              </a:rPr>
              <a:t>3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8551366" y="3601145"/>
            <a:ext cx="2599234" cy="5080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550" b="1">
                <a:solidFill>
                  <a:srgbClr val="0E1630"/>
                </a:solidFill>
                <a:latin typeface="Onest"/>
              </a:rPr>
              <a:t>Мастер подтверждает запись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8551366" y="4206974"/>
            <a:ext cx="2599234" cy="957263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59"/>
              </a:lnSpc>
            </a:pPr>
            <a:r>
              <a:rPr lang="ru-RU" sz="1200">
                <a:solidFill>
                  <a:srgbClr val="FFFFFF"/>
                </a:solidFill>
                <a:latin typeface="Onest"/>
              </a:rPr>
              <a:t>Расписание обновляется в календаре мастера в реальном времени, он видит все записи и подтверждает их в один клик.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517551"/>
            <a:ext cx="5257800" cy="2149475"/>
          </a:xfrm>
          <a:prstGeom prst="roundRect">
            <a:avLst>
              <a:gd name="adj" fmla="val 4431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4" name="card4"/>
          <p:cNvSpPr/>
          <p:nvPr/>
        </p:nvSpPr>
        <p:spPr>
          <a:xfrm>
            <a:off x="1022350" y="176520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0E1630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6172200" y="1517551"/>
            <a:ext cx="5257800" cy="2149475"/>
          </a:xfrm>
          <a:prstGeom prst="roundRect">
            <a:avLst>
              <a:gd name="adj" fmla="val 4431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6" name="card6"/>
          <p:cNvSpPr/>
          <p:nvPr/>
        </p:nvSpPr>
        <p:spPr>
          <a:xfrm>
            <a:off x="6432550" y="1765201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0E1630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762000" y="3819426"/>
            <a:ext cx="5257800" cy="2149574"/>
          </a:xfrm>
          <a:prstGeom prst="roundRect">
            <a:avLst>
              <a:gd name="adj" fmla="val 4431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8" name="card8"/>
          <p:cNvSpPr/>
          <p:nvPr/>
        </p:nvSpPr>
        <p:spPr>
          <a:xfrm>
            <a:off x="1022350" y="40670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0E1630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6172200" y="3819426"/>
            <a:ext cx="5257800" cy="2149574"/>
          </a:xfrm>
          <a:prstGeom prst="roundRect">
            <a:avLst>
              <a:gd name="adj" fmla="val 4431"/>
            </a:avLst>
          </a:prstGeom>
          <a:solidFill>
            <a:srgbClr val="19223B"/>
          </a:solidFill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10" name="card10"/>
          <p:cNvSpPr/>
          <p:nvPr/>
        </p:nvSpPr>
        <p:spPr>
          <a:xfrm>
            <a:off x="6432550" y="4067076"/>
            <a:ext cx="381000" cy="381000"/>
          </a:xfrm>
          <a:prstGeom prst="roundRect">
            <a:avLst>
              <a:gd name="adj" fmla="val 40000"/>
            </a:avLst>
          </a:prstGeom>
          <a:solidFill>
            <a:srgbClr val="0E1630"/>
          </a:solidFill>
          <a:ln>
            <a:noFill/>
          </a:ln>
        </p:spPr>
      </p:sp>
      <p:sp>
        <p:nvSpPr>
          <p:cNvPr id="11" name="card11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pic>
        <p:nvPicPr>
          <p:cNvPr id="12" name="pic1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3950" y="1866801"/>
            <a:ext cx="177800" cy="177800"/>
          </a:xfrm>
          <a:prstGeom prst="rect">
            <a:avLst/>
          </a:prstGeom>
        </p:spPr>
      </p:pic>
      <p:pic>
        <p:nvPicPr>
          <p:cNvPr id="13" name="pic13"/>
          <p:cNvPicPr/>
          <p:nvPr/>
        </p:nvPicPr>
        <p:blipFill>
          <a:blip r:embed="rId6"/>
          <a:stretch>
            <a:fillRect/>
          </a:stretch>
        </p:blipFill>
        <p:spPr>
          <a:xfrm>
            <a:off x="6534150" y="1866801"/>
            <a:ext cx="177800" cy="177800"/>
          </a:xfrm>
          <a:prstGeom prst="rect">
            <a:avLst/>
          </a:prstGeom>
        </p:spPr>
      </p:pic>
      <p:pic>
        <p:nvPicPr>
          <p:cNvPr id="14" name="pic14"/>
          <p:cNvPicPr/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23950" y="4168676"/>
            <a:ext cx="177800" cy="177800"/>
          </a:xfrm>
          <a:prstGeom prst="rect">
            <a:avLst/>
          </a:prstGeom>
        </p:spPr>
      </p:pic>
      <p:pic>
        <p:nvPicPr>
          <p:cNvPr id="15" name="pic15"/>
          <p:cNvPicPr/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34150" y="4168676"/>
            <a:ext cx="177800" cy="177800"/>
          </a:xfrm>
          <a:prstGeom prst="rect">
            <a:avLst/>
          </a:prstGeom>
        </p:spPr>
      </p:pic>
      <p:sp>
        <p:nvSpPr>
          <p:cNvPr id="16" name="text16"/>
          <p:cNvSpPr>
            <a:spLocks noChangeArrowheads="1"/>
          </p:cNvSpPr>
          <p:nvPr/>
        </p:nvSpPr>
        <p:spPr>
          <a:xfrm>
            <a:off x="1155700" y="622300"/>
            <a:ext cx="161032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Возможности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762000" y="697210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FFFFFF"/>
                </a:solidFill>
                <a:latin typeface="Manrope"/>
              </a:rPr>
              <a:t>Четыре ключевые возможности «Ритма»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1022350" y="231130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Онлайн-запись 24/7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1022350" y="2587526"/>
            <a:ext cx="47625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Клиенты записываются с сайта в любое время, без звонков и ожидания ответа.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6432550" y="2311301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Автонапоминания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6432550" y="2587526"/>
            <a:ext cx="47625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Система напоминает клиенту за 24 часа и за 2 часа, поэтому о визите реже забывают.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1022350" y="4613176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Календарь мастеров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1022350" y="4889401"/>
            <a:ext cx="47625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Синхронизированное расписание всех специалистов: занятость видна в реальном времени.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6432550" y="4613176"/>
            <a:ext cx="5372100" cy="2184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20"/>
              </a:lnSpc>
            </a:pPr>
            <a:r>
              <a:rPr lang="ru-RU" sz="1350" b="1">
                <a:solidFill>
                  <a:srgbClr val="FFFFFF"/>
                </a:solidFill>
                <a:latin typeface="Onest"/>
              </a:rPr>
              <a:t>Аналитика загрузки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6432550" y="4889401"/>
            <a:ext cx="47625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Отчёты по загрузке, неявкам и пиковым часам — для умного планирования смен.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010668"/>
            <a:ext cx="10668000" cy="3473450"/>
          </a:xfrm>
          <a:prstGeom prst="roundRect">
            <a:avLst>
              <a:gd name="adj" fmla="val 2742"/>
            </a:avLst>
          </a:prstGeom>
          <a:noFill/>
          <a:ln w="12700" cap="flat">
            <a:solidFill>
              <a:srgbClr val="101F47"/>
            </a:solidFill>
          </a:ln>
        </p:spPr>
      </p:sp>
      <p:sp>
        <p:nvSpPr>
          <p:cNvPr id="4" name="card4"/>
          <p:cNvSpPr/>
          <p:nvPr/>
        </p:nvSpPr>
        <p:spPr>
          <a:xfrm>
            <a:off x="4476452" y="2023368"/>
            <a:ext cx="2313583" cy="59055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4476452" y="2613918"/>
            <a:ext cx="2313583" cy="57150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6" name="card6"/>
          <p:cNvSpPr/>
          <p:nvPr/>
        </p:nvSpPr>
        <p:spPr>
          <a:xfrm>
            <a:off x="4476452" y="3185418"/>
            <a:ext cx="2313583" cy="57150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7" name="card7"/>
          <p:cNvSpPr/>
          <p:nvPr/>
        </p:nvSpPr>
        <p:spPr>
          <a:xfrm>
            <a:off x="4476452" y="3756918"/>
            <a:ext cx="2313583" cy="57150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8" name="card8"/>
          <p:cNvSpPr/>
          <p:nvPr/>
        </p:nvSpPr>
        <p:spPr>
          <a:xfrm>
            <a:off x="4476452" y="4328418"/>
            <a:ext cx="2313583" cy="57150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9" name="card9"/>
          <p:cNvSpPr/>
          <p:nvPr/>
        </p:nvSpPr>
        <p:spPr>
          <a:xfrm>
            <a:off x="4476452" y="4899918"/>
            <a:ext cx="2313583" cy="571500"/>
          </a:xfrm>
          <a:prstGeom prst="rect">
            <a:avLst/>
          </a:prstGeom>
          <a:solidFill>
            <a:srgbClr val="101F47"/>
          </a:solidFill>
          <a:ln>
            <a:noFill/>
          </a:ln>
        </p:spPr>
      </p:sp>
      <p:sp>
        <p:nvSpPr>
          <p:cNvPr id="10" name="card10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155700" y="999133"/>
            <a:ext cx="3124101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Сравнение способов записи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762000" y="1213743"/>
            <a:ext cx="11303000" cy="479425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FFFFFF"/>
                </a:solidFill>
                <a:latin typeface="Manrope"/>
              </a:rPr>
              <a:t>«Ритм» против телефона и бумажного журнала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965200" y="218846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Критерий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473694" y="218846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0B5CFF"/>
                </a:solidFill>
                <a:latin typeface="Manrope"/>
              </a:rPr>
              <a:t>«Ритм»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6787277" y="218846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Телефон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9100850" y="218846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Manrope"/>
              </a:rPr>
              <a:t>Бумажный журнал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965200" y="277901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Скорость записи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473694" y="2779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30 секунд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6787277" y="2779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3–5 минут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9100850" y="277901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5–10 минут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965200" y="335051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Потери заявок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473694" y="33505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2%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6787277" y="33505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до 30%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9100850" y="335051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до 30%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965200" y="392201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Напоминания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4473694" y="3922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Автоматические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6787277" y="3922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Ручные звонки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9100850" y="392201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Нет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965200" y="449351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Доступ клиента</a:t>
            </a:r>
          </a:p>
        </p:txBody>
      </p:sp>
      <p:sp>
        <p:nvSpPr>
          <p:cNvPr id="30" name="text30"/>
          <p:cNvSpPr>
            <a:spLocks noChangeArrowheads="1"/>
          </p:cNvSpPr>
          <p:nvPr/>
        </p:nvSpPr>
        <p:spPr>
          <a:xfrm>
            <a:off x="4473694" y="44935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24/7, онлайн</a:t>
            </a:r>
          </a:p>
        </p:txBody>
      </p:sp>
      <p:sp>
        <p:nvSpPr>
          <p:cNvPr id="31" name="text31"/>
          <p:cNvSpPr>
            <a:spLocks noChangeArrowheads="1"/>
          </p:cNvSpPr>
          <p:nvPr/>
        </p:nvSpPr>
        <p:spPr>
          <a:xfrm>
            <a:off x="6787277" y="44935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В часы работы</a:t>
            </a:r>
          </a:p>
        </p:txBody>
      </p:sp>
      <p:sp>
        <p:nvSpPr>
          <p:cNvPr id="32" name="text32"/>
          <p:cNvSpPr>
            <a:spLocks noChangeArrowheads="1"/>
          </p:cNvSpPr>
          <p:nvPr/>
        </p:nvSpPr>
        <p:spPr>
          <a:xfrm>
            <a:off x="9100850" y="449351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Только в клинике</a:t>
            </a:r>
          </a:p>
        </p:txBody>
      </p:sp>
      <p:sp>
        <p:nvSpPr>
          <p:cNvPr id="33" name="text33"/>
          <p:cNvSpPr>
            <a:spLocks noChangeArrowheads="1"/>
          </p:cNvSpPr>
          <p:nvPr/>
        </p:nvSpPr>
        <p:spPr>
          <a:xfrm>
            <a:off x="965200" y="5065018"/>
            <a:ext cx="3955752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Отчёты</a:t>
            </a:r>
          </a:p>
        </p:txBody>
      </p:sp>
      <p:sp>
        <p:nvSpPr>
          <p:cNvPr id="34" name="text34"/>
          <p:cNvSpPr>
            <a:spLocks noChangeArrowheads="1"/>
          </p:cNvSpPr>
          <p:nvPr/>
        </p:nvSpPr>
        <p:spPr>
          <a:xfrm>
            <a:off x="4473694" y="5065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В один клик</a:t>
            </a:r>
          </a:p>
        </p:txBody>
      </p:sp>
      <p:sp>
        <p:nvSpPr>
          <p:cNvPr id="35" name="text35"/>
          <p:cNvSpPr>
            <a:spLocks noChangeArrowheads="1"/>
          </p:cNvSpPr>
          <p:nvPr/>
        </p:nvSpPr>
        <p:spPr>
          <a:xfrm>
            <a:off x="6787277" y="5065018"/>
            <a:ext cx="2319099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Ручной подсчёт</a:t>
            </a:r>
          </a:p>
        </p:txBody>
      </p:sp>
      <p:sp>
        <p:nvSpPr>
          <p:cNvPr id="36" name="text36"/>
          <p:cNvSpPr>
            <a:spLocks noChangeArrowheads="1"/>
          </p:cNvSpPr>
          <p:nvPr/>
        </p:nvSpPr>
        <p:spPr>
          <a:xfrm>
            <a:off x="9100850" y="5065018"/>
            <a:ext cx="2319218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1800"/>
              </a:lnSpc>
            </a:pPr>
            <a:r>
              <a:rPr lang="ru-RU" sz="1500">
                <a:solidFill>
                  <a:srgbClr val="FFFFFF"/>
                </a:solidFill>
                <a:latin typeface="Onest"/>
              </a:rPr>
              <a:t>Ручной подсчёт</a:t>
            </a:r>
          </a:p>
        </p:txBody>
      </p:sp>
      <p:sp>
        <p:nvSpPr>
          <p:cNvPr id="37" name="text37"/>
          <p:cNvSpPr>
            <a:spLocks noChangeArrowheads="1"/>
          </p:cNvSpPr>
          <p:nvPr/>
        </p:nvSpPr>
        <p:spPr>
          <a:xfrm>
            <a:off x="762000" y="5636518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999EAB"/>
                </a:solidFill>
                <a:latin typeface="Onest"/>
              </a:rPr>
              <a:t>«Ритм» выигрывает по всем пяти критериям — от скорости записи до аналитики.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graphicFrame>
        <p:nvGraphicFramePr>
          <p:cNvPr id="4" name="chart4"/>
          <p:cNvGraphicFramePr/>
          <p:nvPr/>
        </p:nvGraphicFramePr>
        <p:xfrm>
          <a:off x="762000" y="1987550"/>
          <a:ext cx="106680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0"/>
          </a:graphicData>
        </a:graphic>
      </p:graphicFrame>
      <p:sp>
        <p:nvSpPr>
          <p:cNvPr id="5" name="text5"/>
          <p:cNvSpPr>
            <a:spLocks noChangeArrowheads="1"/>
          </p:cNvSpPr>
          <p:nvPr/>
        </p:nvSpPr>
        <p:spPr>
          <a:xfrm>
            <a:off x="762000" y="406400"/>
            <a:ext cx="10693400" cy="9461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75"/>
              </a:lnSpc>
            </a:pPr>
            <a:r>
              <a:rPr lang="ru-RU" sz="3500" b="1" spc="-69">
                <a:solidFill>
                  <a:srgbClr val="FFFFFF"/>
                </a:solidFill>
                <a:latin typeface="Manrope"/>
              </a:rPr>
              <a:t>Результаты клиентов «Ритма» за 2025–2026 годы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1543050"/>
            <a:ext cx="1130300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>
                <a:solidFill>
                  <a:srgbClr val="999EAB"/>
                </a:solidFill>
                <a:latin typeface="Onest"/>
              </a:rPr>
              <a:t>Доля онлайн-записей, %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5956300"/>
            <a:ext cx="7645400" cy="4318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50"/>
              </a:lnSpc>
            </a:pPr>
            <a:r>
              <a:rPr lang="ru-RU" sz="1300">
                <a:solidFill>
                  <a:srgbClr val="999EAB"/>
                </a:solidFill>
                <a:latin typeface="Onest"/>
              </a:rPr>
              <a:t>Доля онлайн-записей выросла с 22% до 64%, неявки снизились с 17% до 5%, загрузка мастеров +15%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127000" y="6470650"/>
            <a:ext cx="113030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r">
              <a:lnSpc>
                <a:spcPts val="1200"/>
              </a:lnSpc>
            </a:pPr>
            <a:r>
              <a:rPr lang="ru-RU" sz="1000">
                <a:solidFill>
                  <a:srgbClr val="5E6679"/>
                </a:solidFill>
                <a:latin typeface="Onest"/>
              </a:rPr>
              <a:t>Данные клиентов «Ритма», 2025–2026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2748855"/>
            <a:ext cx="3454400" cy="2434530"/>
          </a:xfrm>
          <a:prstGeom prst="roundRect">
            <a:avLst>
              <a:gd name="adj" fmla="val 3912"/>
            </a:avLst>
          </a:prstGeom>
          <a:solidFill>
            <a:srgbClr val="101F47"/>
          </a:solidFill>
          <a:ln w="12700" cap="flat">
            <a:solidFill>
              <a:srgbClr val="0B5CFF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2748855"/>
            <a:ext cx="3454400" cy="2434530"/>
          </a:xfrm>
          <a:prstGeom prst="roundRect">
            <a:avLst>
              <a:gd name="adj" fmla="val 3912"/>
            </a:avLst>
          </a:prstGeom>
          <a:noFill/>
          <a:ln w="6350" cap="flat">
            <a:solidFill>
              <a:srgbClr val="101F47"/>
            </a:solidFill>
          </a:ln>
        </p:spPr>
      </p:sp>
      <p:sp>
        <p:nvSpPr>
          <p:cNvPr id="5" name="card5"/>
          <p:cNvSpPr/>
          <p:nvPr/>
        </p:nvSpPr>
        <p:spPr>
          <a:xfrm>
            <a:off x="7975600" y="2748855"/>
            <a:ext cx="3454400" cy="2434530"/>
          </a:xfrm>
          <a:prstGeom prst="roundRect">
            <a:avLst>
              <a:gd name="adj" fmla="val 3912"/>
            </a:avLst>
          </a:prstGeom>
          <a:noFill/>
          <a:ln w="6350" cap="flat">
            <a:solidFill>
              <a:srgbClr val="101F47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155700" y="1147564"/>
            <a:ext cx="127206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Аудитория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1527274"/>
            <a:ext cx="10693400" cy="865981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59"/>
              </a:lnSpc>
            </a:pPr>
            <a:r>
              <a:rPr lang="ru-RU" sz="3200" b="1" spc="-63">
                <a:solidFill>
                  <a:srgbClr val="FFFFFF"/>
                </a:solidFill>
                <a:latin typeface="Manrope"/>
              </a:rPr>
              <a:t>«Ритм» подходит клиникам, салонам и кабинетам любого размера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9500" y="3040955"/>
            <a:ext cx="34544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0B5CFF"/>
                </a:solidFill>
                <a:latin typeface="Onest"/>
              </a:rPr>
              <a:t>Стоматология · косметология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9500" y="3294955"/>
            <a:ext cx="338328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FFFFFF"/>
                </a:solidFill>
                <a:latin typeface="Onest"/>
              </a:rPr>
              <a:t>Частные клиники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9500" y="3653036"/>
            <a:ext cx="2844800" cy="12509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Специалисты ведут до 20 пациентов в день, каждому нужны напоминания и точное расписание. Барьер — интеграция с медсистемами.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4679950" y="3034605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999EAB"/>
                </a:solidFill>
                <a:latin typeface="Onest"/>
              </a:rPr>
              <a:t>Салонный сегмент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4679950" y="3288605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FFFFFF"/>
                </a:solidFill>
                <a:latin typeface="Onest"/>
              </a:rPr>
              <a:t>Салоны красоты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4679950" y="3646686"/>
            <a:ext cx="28575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Запись идёт через соцсети и мессенджеры, записи теряются в переписке. Барьер — привычка мастеров к бумажному журналу.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286750" y="3034605"/>
            <a:ext cx="3467100" cy="1651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200"/>
              </a:lnSpc>
            </a:pPr>
            <a:r>
              <a:rPr lang="ru-RU" sz="1000" cap="all" spc="120">
                <a:solidFill>
                  <a:srgbClr val="999EAB"/>
                </a:solidFill>
                <a:latin typeface="Onest"/>
              </a:rPr>
              <a:t>Локальные специалисты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286750" y="3288605"/>
            <a:ext cx="3398520" cy="25019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70"/>
              </a:lnSpc>
            </a:pPr>
            <a:r>
              <a:rPr lang="ru-RU" sz="1700" b="1">
                <a:solidFill>
                  <a:srgbClr val="FFFFFF"/>
                </a:solidFill>
                <a:latin typeface="Onest"/>
              </a:rPr>
              <a:t>Кабинеты врачей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286750" y="3646686"/>
            <a:ext cx="2857500" cy="1003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50"/>
              </a:lnSpc>
            </a:pPr>
            <a:r>
              <a:rPr lang="ru-RU" sz="1300">
                <a:solidFill>
                  <a:srgbClr val="FFFFFF"/>
                </a:solidFill>
                <a:latin typeface="Onest"/>
              </a:rPr>
              <a:t>Врачу нужен простой календарь без обучения. Барьер — недоверие к облачным сервисам и вопрос безопасности данных.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762000" y="5488186"/>
            <a:ext cx="8255000" cy="2108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560"/>
              </a:lnSpc>
            </a:pPr>
            <a:r>
              <a:rPr lang="ru-RU" sz="1300">
                <a:solidFill>
                  <a:srgbClr val="999EAB"/>
                </a:solidFill>
                <a:latin typeface="Onest"/>
              </a:rPr>
              <a:t>Размер бизнеса не важен: от 1 кабинета до сети из 16+ точек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762000" y="1402060"/>
            <a:ext cx="3454400" cy="4630440"/>
          </a:xfrm>
          <a:prstGeom prst="roundRect">
            <a:avLst>
              <a:gd name="adj" fmla="val 2757"/>
            </a:avLst>
          </a:prstGeom>
          <a:noFill/>
          <a:ln w="6350" cap="flat">
            <a:solidFill>
              <a:srgbClr val="2D364E"/>
            </a:solidFill>
          </a:ln>
        </p:spPr>
      </p:sp>
      <p:sp>
        <p:nvSpPr>
          <p:cNvPr id="4" name="card4"/>
          <p:cNvSpPr/>
          <p:nvPr/>
        </p:nvSpPr>
        <p:spPr>
          <a:xfrm>
            <a:off x="4368800" y="1402060"/>
            <a:ext cx="3454400" cy="4630440"/>
          </a:xfrm>
          <a:prstGeom prst="roundRect">
            <a:avLst>
              <a:gd name="adj" fmla="val 2757"/>
            </a:avLst>
          </a:prstGeom>
          <a:solidFill>
            <a:srgbClr val="FFFFFF"/>
          </a:solidFill>
          <a:ln>
            <a:noFill/>
          </a:ln>
        </p:spPr>
      </p:sp>
      <p:sp>
        <p:nvSpPr>
          <p:cNvPr id="5" name="card5"/>
          <p:cNvSpPr/>
          <p:nvPr/>
        </p:nvSpPr>
        <p:spPr>
          <a:xfrm>
            <a:off x="7975600" y="1402060"/>
            <a:ext cx="3454400" cy="4630440"/>
          </a:xfrm>
          <a:prstGeom prst="roundRect">
            <a:avLst>
              <a:gd name="adj" fmla="val 2757"/>
            </a:avLst>
          </a:prstGeom>
          <a:noFill/>
          <a:ln w="6350" cap="flat">
            <a:solidFill>
              <a:srgbClr val="2D364E"/>
            </a:solidFill>
          </a:ln>
        </p:spPr>
      </p:sp>
      <p:sp>
        <p:nvSpPr>
          <p:cNvPr id="6" name="card6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1000760" y="558800"/>
            <a:ext cx="944880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Тарифы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444500" y="633710"/>
            <a:ext cx="11303000" cy="41275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 algn="ctr">
              <a:lnSpc>
                <a:spcPts val="3150"/>
              </a:lnSpc>
            </a:pPr>
            <a:r>
              <a:rPr lang="ru-RU" sz="3000" b="1" spc="-59">
                <a:solidFill>
                  <a:srgbClr val="FFFFFF"/>
                </a:solidFill>
                <a:latin typeface="Manrope"/>
              </a:rPr>
              <a:t>Прозрачные тарифы — от 4 900 ₽ в месяц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1073150" y="1687810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Onest"/>
              </a:rPr>
              <a:t>Старт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1073150" y="195451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Для 1 кабинета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1073150" y="2310110"/>
            <a:ext cx="1754505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FFF"/>
                </a:solidFill>
                <a:latin typeface="Onest"/>
              </a:rPr>
              <a:t>4 900 ₽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1073150" y="29959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1073150" y="32816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1073150" y="35674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1073150" y="38531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4673600" y="1681460"/>
            <a:ext cx="341376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0E1630"/>
                </a:solidFill>
                <a:latin typeface="Onest"/>
              </a:rPr>
              <a:t>Бизнес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4673600" y="1948160"/>
            <a:ext cx="341376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FFFFFF"/>
                </a:solidFill>
                <a:latin typeface="Onest"/>
              </a:rPr>
              <a:t>До 5 кабинетов</a:t>
            </a:r>
          </a:p>
        </p:txBody>
      </p:sp>
      <p:sp>
        <p:nvSpPr>
          <p:cNvPr id="18" name="text18"/>
          <p:cNvSpPr>
            <a:spLocks noChangeArrowheads="1"/>
          </p:cNvSpPr>
          <p:nvPr/>
        </p:nvSpPr>
        <p:spPr>
          <a:xfrm>
            <a:off x="4673600" y="2303760"/>
            <a:ext cx="1747123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0E1630"/>
                </a:solidFill>
                <a:latin typeface="Onest"/>
              </a:rPr>
              <a:t>9 900 ₽</a:t>
            </a:r>
          </a:p>
        </p:txBody>
      </p:sp>
      <p:sp>
        <p:nvSpPr>
          <p:cNvPr id="19" name="text19"/>
          <p:cNvSpPr>
            <a:spLocks noChangeArrowheads="1"/>
          </p:cNvSpPr>
          <p:nvPr/>
        </p:nvSpPr>
        <p:spPr>
          <a:xfrm>
            <a:off x="4673600" y="29895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0" name="text20"/>
          <p:cNvSpPr>
            <a:spLocks noChangeArrowheads="1"/>
          </p:cNvSpPr>
          <p:nvPr/>
        </p:nvSpPr>
        <p:spPr>
          <a:xfrm>
            <a:off x="4673600" y="32753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1" name="text21"/>
          <p:cNvSpPr>
            <a:spLocks noChangeArrowheads="1"/>
          </p:cNvSpPr>
          <p:nvPr/>
        </p:nvSpPr>
        <p:spPr>
          <a:xfrm>
            <a:off x="4673600" y="35610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2" name="text22"/>
          <p:cNvSpPr>
            <a:spLocks noChangeArrowheads="1"/>
          </p:cNvSpPr>
          <p:nvPr/>
        </p:nvSpPr>
        <p:spPr>
          <a:xfrm>
            <a:off x="4673600" y="38468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3" name="text23"/>
          <p:cNvSpPr>
            <a:spLocks noChangeArrowheads="1"/>
          </p:cNvSpPr>
          <p:nvPr/>
        </p:nvSpPr>
        <p:spPr>
          <a:xfrm>
            <a:off x="8286750" y="1687810"/>
            <a:ext cx="3398520" cy="2260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680"/>
              </a:lnSpc>
            </a:pPr>
            <a:r>
              <a:rPr lang="ru-RU" sz="1400" b="1">
                <a:solidFill>
                  <a:srgbClr val="FFFFFF"/>
                </a:solidFill>
                <a:latin typeface="Onest"/>
              </a:rPr>
              <a:t>Сеть</a:t>
            </a:r>
          </a:p>
        </p:txBody>
      </p:sp>
      <p:sp>
        <p:nvSpPr>
          <p:cNvPr id="24" name="text24"/>
          <p:cNvSpPr>
            <a:spLocks noChangeArrowheads="1"/>
          </p:cNvSpPr>
          <p:nvPr/>
        </p:nvSpPr>
        <p:spPr>
          <a:xfrm>
            <a:off x="8286750" y="1954510"/>
            <a:ext cx="3398520" cy="18034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20"/>
              </a:lnSpc>
            </a:pPr>
            <a:r>
              <a:rPr lang="ru-RU" sz="1100">
                <a:solidFill>
                  <a:srgbClr val="999EAB"/>
                </a:solidFill>
                <a:latin typeface="Onest"/>
              </a:rPr>
              <a:t>Без лимитов</a:t>
            </a:r>
          </a:p>
        </p:txBody>
      </p:sp>
      <p:sp>
        <p:nvSpPr>
          <p:cNvPr id="25" name="text25"/>
          <p:cNvSpPr>
            <a:spLocks noChangeArrowheads="1"/>
          </p:cNvSpPr>
          <p:nvPr/>
        </p:nvSpPr>
        <p:spPr>
          <a:xfrm>
            <a:off x="8286750" y="2310110"/>
            <a:ext cx="1920478" cy="4699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600"/>
              </a:lnSpc>
            </a:pPr>
            <a:r>
              <a:rPr lang="ru-RU" sz="3000" b="1" spc="-59">
                <a:solidFill>
                  <a:srgbClr val="FFFFFF"/>
                </a:solidFill>
                <a:latin typeface="Onest"/>
              </a:rPr>
              <a:t>19 900 ₽</a:t>
            </a:r>
          </a:p>
        </p:txBody>
      </p:sp>
      <p:sp>
        <p:nvSpPr>
          <p:cNvPr id="26" name="text26"/>
          <p:cNvSpPr>
            <a:spLocks noChangeArrowheads="1"/>
          </p:cNvSpPr>
          <p:nvPr/>
        </p:nvSpPr>
        <p:spPr>
          <a:xfrm>
            <a:off x="8286750" y="29959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7" name="text27"/>
          <p:cNvSpPr>
            <a:spLocks noChangeArrowheads="1"/>
          </p:cNvSpPr>
          <p:nvPr/>
        </p:nvSpPr>
        <p:spPr>
          <a:xfrm>
            <a:off x="8286750" y="32816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8" name="text28"/>
          <p:cNvSpPr>
            <a:spLocks noChangeArrowheads="1"/>
          </p:cNvSpPr>
          <p:nvPr/>
        </p:nvSpPr>
        <p:spPr>
          <a:xfrm>
            <a:off x="8286750" y="375156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  <p:sp>
        <p:nvSpPr>
          <p:cNvPr id="29" name="text29"/>
          <p:cNvSpPr>
            <a:spLocks noChangeArrowheads="1"/>
          </p:cNvSpPr>
          <p:nvPr/>
        </p:nvSpPr>
        <p:spPr>
          <a:xfrm>
            <a:off x="8286750" y="4037310"/>
            <a:ext cx="249436" cy="18796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380"/>
              </a:lnSpc>
            </a:pPr>
            <a:r>
              <a:rPr lang="ru-RU" sz="1150" b="1">
                <a:solidFill>
                  <a:srgbClr val="0B5CFF"/>
                </a:solidFill>
                <a:latin typeface="Onest"/>
              </a:rPr>
              <a:t>✓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16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2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ard3"/>
          <p:cNvSpPr/>
          <p:nvPr/>
        </p:nvSpPr>
        <p:spPr>
          <a:xfrm>
            <a:off x="177800" y="177800"/>
            <a:ext cx="11836400" cy="6502400"/>
          </a:xfrm>
          <a:prstGeom prst="rect">
            <a:avLst/>
          </a:prstGeom>
          <a:noFill/>
          <a:ln w="6350" cap="flat">
            <a:solidFill>
              <a:srgbClr val="E6EFF7">
                <a:alpha val="12157"/>
              </a:srgbClr>
            </a:solidFill>
          </a:ln>
        </p:spPr>
      </p:sp>
      <p:sp>
        <p:nvSpPr>
          <p:cNvPr id="4" name="text4"/>
          <p:cNvSpPr>
            <a:spLocks noChangeArrowheads="1"/>
          </p:cNvSpPr>
          <p:nvPr/>
        </p:nvSpPr>
        <p:spPr>
          <a:xfrm>
            <a:off x="1155700" y="1882775"/>
            <a:ext cx="1579364" cy="13843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990"/>
              </a:lnSpc>
            </a:pPr>
            <a:r>
              <a:rPr lang="ru-RU" sz="900" b="1" cap="all" spc="180">
                <a:solidFill>
                  <a:srgbClr val="0B5CFF"/>
                </a:solidFill>
                <a:latin typeface="Onest"/>
              </a:rPr>
              <a:t>Подключение</a:t>
            </a:r>
          </a:p>
        </p:txBody>
      </p:sp>
      <p:sp>
        <p:nvSpPr>
          <p:cNvPr id="5" name="text5"/>
          <p:cNvSpPr>
            <a:spLocks noChangeArrowheads="1"/>
          </p:cNvSpPr>
          <p:nvPr/>
        </p:nvSpPr>
        <p:spPr>
          <a:xfrm>
            <a:off x="762000" y="1957685"/>
            <a:ext cx="11303000" cy="43942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3360"/>
              </a:lnSpc>
            </a:pPr>
            <a:r>
              <a:rPr lang="ru-RU" sz="3200" b="1" spc="-63">
                <a:solidFill>
                  <a:srgbClr val="FFFFFF"/>
                </a:solidFill>
                <a:latin typeface="Manrope"/>
              </a:rPr>
              <a:t>4 недели от заявки до запуска</a:t>
            </a:r>
          </a:p>
        </p:txBody>
      </p:sp>
      <p:sp>
        <p:nvSpPr>
          <p:cNvPr id="6" name="text6"/>
          <p:cNvSpPr>
            <a:spLocks noChangeArrowheads="1"/>
          </p:cNvSpPr>
          <p:nvPr/>
        </p:nvSpPr>
        <p:spPr>
          <a:xfrm>
            <a:off x="762000" y="301932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B5CFF"/>
                </a:solidFill>
                <a:latin typeface="Onest"/>
              </a:rPr>
              <a:t>Неделя 1</a:t>
            </a:r>
          </a:p>
        </p:txBody>
      </p:sp>
      <p:sp>
        <p:nvSpPr>
          <p:cNvPr id="7" name="text7"/>
          <p:cNvSpPr>
            <a:spLocks noChangeArrowheads="1"/>
          </p:cNvSpPr>
          <p:nvPr/>
        </p:nvSpPr>
        <p:spPr>
          <a:xfrm>
            <a:off x="762000" y="370512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Onest"/>
              </a:rPr>
              <a:t>Аудит и настройка</a:t>
            </a:r>
          </a:p>
        </p:txBody>
      </p:sp>
      <p:sp>
        <p:nvSpPr>
          <p:cNvPr id="8" name="text8"/>
          <p:cNvSpPr>
            <a:spLocks noChangeArrowheads="1"/>
          </p:cNvSpPr>
          <p:nvPr/>
        </p:nvSpPr>
        <p:spPr>
          <a:xfrm>
            <a:off x="762000" y="403532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Анализируем процессы, настраиваем систему под ваши услуги и графики.</a:t>
            </a:r>
          </a:p>
        </p:txBody>
      </p:sp>
      <p:sp>
        <p:nvSpPr>
          <p:cNvPr id="9" name="text9"/>
          <p:cNvSpPr>
            <a:spLocks noChangeArrowheads="1"/>
          </p:cNvSpPr>
          <p:nvPr/>
        </p:nvSpPr>
        <p:spPr>
          <a:xfrm>
            <a:off x="3505200" y="301932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B5CFF"/>
                </a:solidFill>
                <a:latin typeface="Onest"/>
              </a:rPr>
              <a:t>Неделя 2</a:t>
            </a:r>
          </a:p>
        </p:txBody>
      </p:sp>
      <p:sp>
        <p:nvSpPr>
          <p:cNvPr id="10" name="text10"/>
          <p:cNvSpPr>
            <a:spLocks noChangeArrowheads="1"/>
          </p:cNvSpPr>
          <p:nvPr/>
        </p:nvSpPr>
        <p:spPr>
          <a:xfrm>
            <a:off x="3505200" y="3705126"/>
            <a:ext cx="2463800" cy="495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900"/>
              </a:lnSpc>
            </a:pPr>
            <a:r>
              <a:rPr lang="ru-RU" sz="1500" b="1">
                <a:solidFill>
                  <a:srgbClr val="FFFFFF"/>
                </a:solidFill>
                <a:latin typeface="Onest"/>
              </a:rPr>
              <a:t>Перенос данных и обучение</a:t>
            </a:r>
          </a:p>
        </p:txBody>
      </p:sp>
      <p:sp>
        <p:nvSpPr>
          <p:cNvPr id="11" name="text11"/>
          <p:cNvSpPr>
            <a:spLocks noChangeArrowheads="1"/>
          </p:cNvSpPr>
          <p:nvPr/>
        </p:nvSpPr>
        <p:spPr>
          <a:xfrm>
            <a:off x="3505200" y="427662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Переносим клиентскую базу и расписание, обучаем администраторов и мастеров.</a:t>
            </a:r>
          </a:p>
        </p:txBody>
      </p:sp>
      <p:sp>
        <p:nvSpPr>
          <p:cNvPr id="12" name="text12"/>
          <p:cNvSpPr>
            <a:spLocks noChangeArrowheads="1"/>
          </p:cNvSpPr>
          <p:nvPr/>
        </p:nvSpPr>
        <p:spPr>
          <a:xfrm>
            <a:off x="6248400" y="301932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0B5CFF"/>
                </a:solidFill>
                <a:latin typeface="Onest"/>
              </a:rPr>
              <a:t>Неделя 3</a:t>
            </a:r>
          </a:p>
        </p:txBody>
      </p:sp>
      <p:sp>
        <p:nvSpPr>
          <p:cNvPr id="13" name="text13"/>
          <p:cNvSpPr>
            <a:spLocks noChangeArrowheads="1"/>
          </p:cNvSpPr>
          <p:nvPr/>
        </p:nvSpPr>
        <p:spPr>
          <a:xfrm>
            <a:off x="6248400" y="370512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FFFFFF"/>
                </a:solidFill>
                <a:latin typeface="Onest"/>
              </a:rPr>
              <a:t>Тестовый режим</a:t>
            </a:r>
          </a:p>
        </p:txBody>
      </p:sp>
      <p:sp>
        <p:nvSpPr>
          <p:cNvPr id="14" name="text14"/>
          <p:cNvSpPr>
            <a:spLocks noChangeArrowheads="1"/>
          </p:cNvSpPr>
          <p:nvPr/>
        </p:nvSpPr>
        <p:spPr>
          <a:xfrm>
            <a:off x="6248400" y="403532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Работаем параллельно с текущей системой, проверяем напоминания и онлайн-запись.</a:t>
            </a:r>
          </a:p>
        </p:txBody>
      </p:sp>
      <p:sp>
        <p:nvSpPr>
          <p:cNvPr id="15" name="text15"/>
          <p:cNvSpPr>
            <a:spLocks noChangeArrowheads="1"/>
          </p:cNvSpPr>
          <p:nvPr/>
        </p:nvSpPr>
        <p:spPr>
          <a:xfrm>
            <a:off x="8991600" y="3019326"/>
            <a:ext cx="2926080" cy="19558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44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Неделя 4</a:t>
            </a:r>
          </a:p>
        </p:txBody>
      </p:sp>
      <p:sp>
        <p:nvSpPr>
          <p:cNvPr id="16" name="text16"/>
          <p:cNvSpPr>
            <a:spLocks noChangeArrowheads="1"/>
          </p:cNvSpPr>
          <p:nvPr/>
        </p:nvSpPr>
        <p:spPr>
          <a:xfrm>
            <a:off x="8991600" y="3705126"/>
            <a:ext cx="2926080" cy="2413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500" b="1">
                <a:solidFill>
                  <a:srgbClr val="999EAB"/>
                </a:solidFill>
                <a:latin typeface="Onest"/>
              </a:rPr>
              <a:t>Официальный запуск</a:t>
            </a:r>
          </a:p>
        </p:txBody>
      </p:sp>
      <p:sp>
        <p:nvSpPr>
          <p:cNvPr id="17" name="text17"/>
          <p:cNvSpPr>
            <a:spLocks noChangeArrowheads="1"/>
          </p:cNvSpPr>
          <p:nvPr/>
        </p:nvSpPr>
        <p:spPr>
          <a:xfrm>
            <a:off x="8991600" y="4035326"/>
            <a:ext cx="2463800" cy="698500"/>
          </a:xfrm>
          <a:prstGeom prst="rect">
            <a:avLst/>
          </a:prstGeom>
          <a:noFill/>
        </p:spPr>
        <p:txBody>
          <a:bodyPr wrap="square" anchor="t" lIns="0" tIns="0" rIns="0" bIns="0"/>
          <a:lstStyle/>
          <a:p>
            <a:pPr>
              <a:lnSpc>
                <a:spcPts val="1800"/>
              </a:lnSpc>
            </a:pPr>
            <a:r>
              <a:rPr lang="ru-RU" sz="1200">
                <a:solidFill>
                  <a:srgbClr val="999EAB"/>
                </a:solidFill>
                <a:latin typeface="Onest"/>
              </a:rPr>
              <a:t>Полный переход на «Ритм», подключение сайта и запуск рекламной кампании.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name="slaida">
  <a:themeElements>
    <a:clrScheme name="slaida">
      <a:dk1>
        <a:srgbClr val="1C1C1C"/>
      </a:dk1>
      <a:lt1>
        <a:srgbClr val="FFFFFF"/>
      </a:lt1>
      <a:dk2>
        <a:srgbClr val="44546A"/>
      </a:dk2>
      <a:lt2>
        <a:srgbClr val="E7E6E6"/>
      </a:lt2>
      <a:accent1>
        <a:srgbClr val="2F6BF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ida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laida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Слайда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продукта: сервис онлайн-записи «Ритм»</dc:title>
  <dc:creator>Слайда</dc:creator>
</cp:coreProperties>
</file>