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JetBrains Mono"/>
      <p:regular r:id="rIdFont0"/>
    </p:embeddedFont>
    <p:embeddedFont>
      <p:font typeface="Oswald"/>
      <p:regular r:id="rIdFont4"/>
      <p:bold r:id="rIdFont5"/>
    </p:embeddedFont>
    <p:embeddedFont>
      <p:font typeface="Golos Text"/>
      <p:regular r:id="rIdFont8"/>
      <p:bold r:id="rIdFont9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Relationship Id="rIdFont8" Type="http://schemas.openxmlformats.org/officeDocument/2006/relationships/font" Target="fonts/font9.fntdata"/><Relationship Id="rIdFont9" Type="http://schemas.openxmlformats.org/officeDocument/2006/relationships/font" Target="fonts/font10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E8590C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EE9F81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8B462D"/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rgbClr val="EDC4B5"/>
              </a:solidFill>
              <a:ln>
                <a:noFill/>
              </a:ln>
            </c:spPr>
          </c:dPt>
          <c:dLbls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Расписание мастеров вне системы</c:v>
                </c:pt>
                <c:pt idx="1">
                  <c:v>Ручной перенос заявок из мессенджеров</c:v>
                </c:pt>
                <c:pt idx="2">
                  <c:v>Долгое открытие карточки заказа</c:v>
                </c:pt>
                <c:pt idx="3">
                  <c:v>Прочее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27</c:v>
                </c:pt>
                <c:pt idx="2">
                  <c:v>19</c:v>
                </c:pt>
                <c:pt idx="3">
                  <c:v>16</c:v>
                </c:pt>
              </c:numCache>
            </c:numRef>
          </c:val>
        </c:ser>
        <c:firstSliceAng val="0"/>
        <c:holeSize val="70"/>
      </c:doughnutChart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400">
          <a:solidFill>
            <a:srgbClr val="666A6E"/>
          </a:solidFill>
          <a:latin typeface="+mn-lt"/>
        </a:defRPr>
      </a:pPr>
      <a:endParaRPr lang="ru-RU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E8590C"/>
            </a:solidFill>
            <a:ln>
              <a:noFill/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3272B"/>
                        </a:solidFill>
                        <a:latin typeface="+mn-lt"/>
                      </a:rPr>
                      <a:t>3,2 с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3272B"/>
                        </a:solidFill>
                        <a:latin typeface="+mn-lt"/>
                      </a:rPr>
                      <a:t>0,8 с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Sheet1!$A$2:$A$3</c:f>
              <c:strCache>
                <c:ptCount val="2"/>
                <c:pt idx="0">
                  <c:v>Версия 2.4 — открытие карточки заказа</c:v>
                </c:pt>
                <c:pt idx="1">
                  <c:v>Версия 3.0 — открытие карточки заказа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3.2</c:v>
                </c:pt>
                <c:pt idx="1">
                  <c:v>0.8</c:v>
                </c:pt>
              </c:numCache>
            </c:numRef>
          </c:val>
        </c:ser>
        <c:gapWidth val="60"/>
        <c:axId val="101"/>
        <c:axId val="102"/>
      </c:barChart>
      <c:catAx>
        <c:axId val="101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3272B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b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600">
          <a:solidFill>
            <a:srgbClr val="666A6E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Спасибо, что нашли время. Мы собрали вас не для того, чтобы что-то продать: вы уже с нами, и этот разговор — про то, что изменится в вашей работе. Версия 3.0 выходит 1 октября 2026 года, и дальше я по порядку расскажу, что именно мы поправили и почему. Начнём с того, откуда взялись эти изменения.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Прежде чем рассказывать, что нового в 3.0, покажу, откуда взялись сами изменения. Мы разобрали все обращения действующих клиентов в поддержку за 2025–2026 годы по версии 2.4 и увидели три повторяющиеся истории. Первая — расписание мастеров живёт вне системы, это 38% обращений. Вторая — заявки из мессенджеров приходится переносить руками, 27%. Третья — карточка заказа открывается слишком долго, 19%. Вместе это 84% обращений, и именно эти три вещи мы целенаправленно закрывали в новой версии. Дальше — коротко о четырёх изменениях.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Итак, что именно меняется. Первое — расписание мастеров: теперь оно живёт в системе, а не на бумаге и не в голове администратора. Второе — заявки из мессенджера больше не нужно переносить руками, они сами попадают в общий список. Третье — акт и закрывающие документы печатаются прямо из карточки заказа. И четвёртое — скорость: карточка заказа открывается за 0,8 секунды вместо 3,2. Это те четыре вещи, которые чаще всего просили, и дальше разберём каждую подробнее.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Первое изменение — расписание мастеров, и это самое частое затруднение в версии 2.4: 38 процентов обращений в поддержку за 2025–2026 годы. Раньше расписание жило вне системы — на бумаге, в таблицах, в звонках, и единой картины загрузки не было ни у кого. В 3.0 расписание ведётся внутри системы: видно загрузку постов и мастеров, занятость и свободные окна на день. Для вас это значит, что не нужно звонить и уточнять — картина перед глазами. Дальше покажу, как заявки из мессенджера попадают в общий список автоматически.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Второе изменение касается того, как к вам попадают заявки. Раньше мастер или администратор вручную переписывал сообщение из мессенджера в карточку — на это уходило время и терялись детали. Теперь система сама распознаёт обращение и данные клиента и создаёт заявку в общем списке. Если что-то распознать не удалось, заявка уходит мастеру на уточнение — то есть ничего не теряется. По обращениям в поддержку ручной перенос занимал 27 процентов — этот пункт уходит совсем.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Третье изменение касается бумаг, которые вы сдаёте клиенту и в бухгалтерию. Раньше акт приходилось собирать отдельно: выгружать данные, переносить в шаблон, проверять суммы вручную. Теперь документ формируется прямо из карточки заказа — по тем данным, которые уже есть в системе: работы, запчасти, стоимость, клиент, автомобиль, дата. Нажимаете кнопку — и печатаете. Это меньше ручной работы и меньше расхождений между заказом и актом.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Четвёртое изменение — скорость. Мы замерили открытие карточки заказа на базе из 50 тысяч заказов: в версии 2.4 это занимало 3,2 секунды, в 3.0 — 0,8 секунды. То есть карточка открывается в 4 раза быстрее. Для мастера, который за смену открывает десятки заказов, это заметная экономия времени и меньше раздражения от ожидания. Это те же цифры, что я приводил в обзоре изменений.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Отдельно проясню самый частый вопрос: что будет с версией 2.4, к которой вы привыкли. Она работает с 2023 года и продолжает работать в полном объёме до 31 марта 2027 года — мы ничего не отключаем принудительно и не торопим вас. После этой даты доступ к вашим данным сохранится, но уже в режиме только чтения: смотреть и выгружать можно, вносить новые заказы — нет. Это даёт почти полтора года спокойного перехода. Дальше расскажу, из каких шагов состоит сам переход и что потребуется от вас.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Переход занимает около недели и не требует от вас технических работ. Первый шаг — заявка через менеджера вашей компании, дальше согласуем удобную дату. Все текущие заказы, клиенты и история сохраняются и переносятся полностью. В согласованный день включаем 3.0 — вам останется только войти и проверить. Если что-то пойдёт не так, служба поддержки на связи.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И последнее, что важно проговорить: сам переход в 3.0 входит в ваш текущий тариф, отдельно за смену версии платить не нужно. Платные дополнения, если они вам понадобятся, мы вынесли отдельным списком — они в тариф автоматически не входят, и решение по ним остаётся за вами. Дальше всё просто: свяжитесь с менеджером вашей компании, чтобы выбрать удобную дату перехода, а с любыми вопросами обращайтесь в службу поддержки. Напомню сроки: версия 3.0 выходит 1 октября 2026 года, а 2.4 работает в полном объёме до 31 марта 2027 года. Спасибо, что были с нами — будем рады пройти переход вместе с вами.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f437ab8326004beb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29421776e21552b2.png"/><Relationship Id="rIdChart0" Type="http://schemas.openxmlformats.org/officeDocument/2006/relationships/chart" Target="../charts/char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29421776e21552b2.png"/><Relationship Id="rId4" Type="http://schemas.openxmlformats.org/officeDocument/2006/relationships/image" Target="../media/mc0bbe5be12f224ee.png"/><Relationship Id="rId5" Type="http://schemas.openxmlformats.org/officeDocument/2006/relationships/image" Target="../media/m4e90480fc14441b4.svg"/><Relationship Id="rId6" Type="http://schemas.openxmlformats.org/officeDocument/2006/relationships/image" Target="../media/mf04201fee9ba8ed7.png"/><Relationship Id="rId8" Type="http://schemas.openxmlformats.org/officeDocument/2006/relationships/image" Target="../media/mfbb0f635ad2dfbbf.png"/><Relationship Id="rId9" Type="http://schemas.openxmlformats.org/officeDocument/2006/relationships/image" Target="../media/m195f275f40852866.svg"/><Relationship Id="rId10" Type="http://schemas.openxmlformats.org/officeDocument/2006/relationships/image" Target="../media/m9fbf49c845143872.png"/><Relationship Id="rId11" Type="http://schemas.openxmlformats.org/officeDocument/2006/relationships/image" Target="../media/m94b5c0d2d49f42e4.sv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29421776e21552b2.png"/><Relationship Id="rId4" Type="http://schemas.openxmlformats.org/officeDocument/2006/relationships/image" Target="../media/m2aec097cfa4f363d.png"/><Relationship Id="rId5" Type="http://schemas.openxmlformats.org/officeDocument/2006/relationships/image" Target="../media/me40c970153506828.sv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29421776e21552b2.png"/><Relationship Id="rId4" Type="http://schemas.openxmlformats.org/officeDocument/2006/relationships/image" Target="../media/m6aa12c331bf578a4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29421776e21552b2.png"/><Relationship Id="rId4" Type="http://schemas.openxmlformats.org/officeDocument/2006/relationships/image" Target="../media/mee9a70499780218f.png"/><Relationship Id="rId5" Type="http://schemas.openxmlformats.org/officeDocument/2006/relationships/image" Target="../media/maadae60aa6b8f13d.sv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29421776e21552b2.png"/><Relationship Id="rIdChart0" Type="http://schemas.openxmlformats.org/officeDocument/2006/relationships/chart" Target="../charts/char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291af2c51862af5f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29421776e21552b2.png"/><Relationship Id="rId4" Type="http://schemas.openxmlformats.org/officeDocument/2006/relationships/image" Target="../media/m3c3d2ffd27073bdc.png"/><Relationship Id="rId5" Type="http://schemas.openxmlformats.org/officeDocument/2006/relationships/image" Target="../media/md82e6b6616c657b7.svg"/><Relationship Id="rId6" Type="http://schemas.openxmlformats.org/officeDocument/2006/relationships/image" Target="../media/m248314249990e36a.png"/><Relationship Id="rId7" Type="http://schemas.openxmlformats.org/officeDocument/2006/relationships/image" Target="../media/md82e6b6616c657b7.svg"/><Relationship Id="rId8" Type="http://schemas.openxmlformats.org/officeDocument/2006/relationships/image" Target="../media/m503761c43f7c1ff8.png"/><Relationship Id="rId9" Type="http://schemas.openxmlformats.org/officeDocument/2006/relationships/image" Target="../media/md82e6b6616c657b7.svg"/><Relationship Id="rId10" Type="http://schemas.openxmlformats.org/officeDocument/2006/relationships/image" Target="../media/m7689bdbd34722d4b.png"/><Relationship Id="rId11" Type="http://schemas.openxmlformats.org/officeDocument/2006/relationships/image" Target="../media/md82e6b6616c657b7.sv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29421776e21552b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55700" y="628650"/>
            <a:ext cx="973376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23272B"/>
                </a:solidFill>
                <a:latin typeface="JetBrains Mono"/>
              </a:rPr>
              <a:t>Верстак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2039045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E8590C"/>
                </a:solidFill>
                <a:latin typeface="JetBrains Mono"/>
              </a:rPr>
              <a:t>Встреча с действующими клиентами · сентябрь 2026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261295"/>
            <a:ext cx="9423400" cy="14527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cap="all">
                <a:solidFill>
                  <a:srgbClr val="23272B"/>
                </a:solidFill>
                <a:latin typeface="Oswald"/>
              </a:rPr>
              <a:t>Верстак 3.0: что меняется для вас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853755"/>
            <a:ext cx="70104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666A6E"/>
                </a:solidFill>
                <a:latin typeface="Golos Text"/>
              </a:rPr>
              <a:t>Разговор не о продаже, а о том, что меняется у тех, кто уже работает с нами. Версия 3.0 выходит 1 октября 2026 года.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5886450"/>
            <a:ext cx="4581922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66A6E"/>
                </a:solidFill>
                <a:latin typeface="JetBrains Mono"/>
              </a:rPr>
              <a:t>Аудитория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089015"/>
            <a:ext cx="4581922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3272B"/>
                </a:solidFill>
                <a:latin typeface="Golos Text"/>
              </a:rPr>
              <a:t>Для действующих клиентов сервиса «Верстак»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3937000" y="3036888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937000" y="3500438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EE9F81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937000" y="3963988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8B462D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3937000" y="4427538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EDC4B5"/>
          </a:solidFill>
          <a:ln>
            <a:noFill/>
          </a:ln>
        </p:spPr>
      </p:sp>
      <p:graphicFrame>
        <p:nvGraphicFramePr>
          <p:cNvPr id="7" name="chart7"/>
          <p:cNvGraphicFramePr/>
          <p:nvPr/>
        </p:nvGraphicFramePr>
        <p:xfrm>
          <a:off x="762000" y="2319338"/>
          <a:ext cx="2667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8" name="text8"/>
          <p:cNvSpPr>
            <a:spLocks noChangeArrowheads="1"/>
          </p:cNvSpPr>
          <p:nvPr/>
        </p:nvSpPr>
        <p:spPr>
          <a:xfrm>
            <a:off x="762000" y="1471613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cap="all">
                <a:solidFill>
                  <a:srgbClr val="23272B"/>
                </a:solidFill>
                <a:latin typeface="Oswald"/>
              </a:rPr>
              <a:t>Почему мы выпускаем новую версию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532811" y="3313113"/>
            <a:ext cx="1125379" cy="561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4320"/>
              </a:lnSpc>
            </a:pPr>
            <a:r>
              <a:rPr lang="ru-RU" sz="3600" b="1">
                <a:solidFill>
                  <a:srgbClr val="E8590C"/>
                </a:solidFill>
                <a:latin typeface="Oswald"/>
              </a:rPr>
              <a:t>84%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950605" y="5100638"/>
            <a:ext cx="2289691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440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три главных затруднения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191000" y="2992438"/>
            <a:ext cx="734496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3272B"/>
                </a:solidFill>
                <a:latin typeface="Golos Text"/>
              </a:rPr>
              <a:t>Расписание мастеров вне системы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1015266" y="2957513"/>
            <a:ext cx="541734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E8590C"/>
                </a:solidFill>
                <a:latin typeface="Oswald"/>
              </a:rPr>
              <a:t>38%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191000" y="3455988"/>
            <a:ext cx="7361535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3272B"/>
                </a:solidFill>
                <a:latin typeface="Golos Text"/>
              </a:rPr>
              <a:t>Ручной перенос заявок из мессенджеров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1031835" y="3421063"/>
            <a:ext cx="525165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E8590C"/>
                </a:solidFill>
                <a:latin typeface="Oswald"/>
              </a:rPr>
              <a:t>27%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191000" y="3919538"/>
            <a:ext cx="7367687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3272B"/>
                </a:solidFill>
                <a:latin typeface="Golos Text"/>
              </a:rPr>
              <a:t>Долгое открытие карточки заказа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1037987" y="3884613"/>
            <a:ext cx="519013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E8590C"/>
                </a:solidFill>
                <a:latin typeface="Oswald"/>
              </a:rPr>
              <a:t>19%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4191000" y="4383088"/>
            <a:ext cx="7367687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3272B"/>
                </a:solidFill>
                <a:latin typeface="Golos Text"/>
              </a:rPr>
              <a:t>Прочее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1037987" y="4348163"/>
            <a:ext cx="519013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E8590C"/>
                </a:solidFill>
                <a:latin typeface="Oswald"/>
              </a:rPr>
              <a:t>16%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27000" y="64643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6999C"/>
                </a:solidFill>
                <a:latin typeface="JetBrains Mono"/>
              </a:rPr>
              <a:t>По обращениям действующих клиентов в поддержку за 2025–2026 годы, версия 2.4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382713" cy="200620"/>
          </a:xfrm>
          <a:prstGeom prst="rect">
            <a:avLst/>
          </a:prstGeom>
          <a:solidFill>
            <a:srgbClr val="E8590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592461"/>
            <a:ext cx="5257800" cy="2112070"/>
          </a:xfrm>
          <a:prstGeom prst="roundRect">
            <a:avLst>
              <a:gd name="adj" fmla="val 901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5" name="card5"/>
          <p:cNvSpPr/>
          <p:nvPr/>
        </p:nvSpPr>
        <p:spPr>
          <a:xfrm>
            <a:off x="1028700" y="1846461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7E9EB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172200" y="1592461"/>
            <a:ext cx="5257800" cy="2112070"/>
          </a:xfrm>
          <a:prstGeom prst="roundRect">
            <a:avLst>
              <a:gd name="adj" fmla="val 901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7" name="card7"/>
          <p:cNvSpPr/>
          <p:nvPr/>
        </p:nvSpPr>
        <p:spPr>
          <a:xfrm>
            <a:off x="6438900" y="1846461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7E9EB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62000" y="3856930"/>
            <a:ext cx="5257800" cy="2112070"/>
          </a:xfrm>
          <a:prstGeom prst="roundRect">
            <a:avLst>
              <a:gd name="adj" fmla="val 901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9" name="card9"/>
          <p:cNvSpPr/>
          <p:nvPr/>
        </p:nvSpPr>
        <p:spPr>
          <a:xfrm>
            <a:off x="1028700" y="4110930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7E9EB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6172200" y="3856930"/>
            <a:ext cx="5257800" cy="2112070"/>
          </a:xfrm>
          <a:prstGeom prst="roundRect">
            <a:avLst>
              <a:gd name="adj" fmla="val 901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11" name="card11"/>
          <p:cNvSpPr/>
          <p:nvPr/>
        </p:nvSpPr>
        <p:spPr>
          <a:xfrm>
            <a:off x="6438900" y="4110930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7E9EB"/>
          </a:solidFill>
          <a:ln>
            <a:noFill/>
          </a:ln>
        </p:spPr>
      </p:sp>
      <p:pic>
        <p:nvPicPr>
          <p:cNvPr id="12" name="pic12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0300" y="1948061"/>
            <a:ext cx="177800" cy="177800"/>
          </a:xfrm>
          <a:prstGeom prst="rect">
            <a:avLst/>
          </a:prstGeom>
        </p:spPr>
      </p:pic>
      <p:pic>
        <p:nvPicPr>
          <p:cNvPr id="13" name="pic13"/>
          <p:cNvPicPr/>
          <p:nvPr/>
        </p:nvPicPr>
        <p:blipFill>
          <a:blip r:embed="rId6"/>
          <a:stretch>
            <a:fillRect/>
          </a:stretch>
        </p:blipFill>
        <p:spPr>
          <a:xfrm>
            <a:off x="6540500" y="1948061"/>
            <a:ext cx="177800" cy="177800"/>
          </a:xfrm>
          <a:prstGeom prst="rect">
            <a:avLst/>
          </a:prstGeom>
        </p:spPr>
      </p:pic>
      <p:pic>
        <p:nvPicPr>
          <p:cNvPr id="14" name="pic14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0300" y="4212530"/>
            <a:ext cx="177800" cy="177800"/>
          </a:xfrm>
          <a:prstGeom prst="rect">
            <a:avLst/>
          </a:prstGeom>
        </p:spPr>
      </p:pic>
      <p:pic>
        <p:nvPicPr>
          <p:cNvPr id="15" name="pic15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40500" y="4212530"/>
            <a:ext cx="177800" cy="177800"/>
          </a:xfrm>
          <a:prstGeom prst="rect">
            <a:avLst/>
          </a:prstGeom>
        </p:spPr>
      </p:pic>
      <p:sp>
        <p:nvSpPr>
          <p:cNvPr id="16" name="text16"/>
          <p:cNvSpPr>
            <a:spLocks noChangeArrowheads="1"/>
          </p:cNvSpPr>
          <p:nvPr/>
        </p:nvSpPr>
        <p:spPr>
          <a:xfrm>
            <a:off x="863600" y="666750"/>
            <a:ext cx="1480439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Обзор изменений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62000" y="7467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cap="all">
                <a:solidFill>
                  <a:srgbClr val="23272B"/>
                </a:solidFill>
                <a:latin typeface="Oswald"/>
              </a:rPr>
              <a:t>Четыре изменения в версии 3.0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28700" y="2391291"/>
            <a:ext cx="53594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Расписание мастеров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028700" y="2659261"/>
            <a:ext cx="47498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Расписание ведётся прямо в системе: загрузка мастеров и запись на работы видны в одном окне.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38900" y="2391291"/>
            <a:ext cx="53594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Заявки из мессенджера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38900" y="2659261"/>
            <a:ext cx="47498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Обращения из мессенджера попадают в общий список заявок автоматически, без ручного переноса.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28700" y="4655760"/>
            <a:ext cx="53594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Закрывающие документы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028700" y="4923730"/>
            <a:ext cx="47498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Акт выполненных работ и закрывающие документы печатаются прямо из карточки заказа.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438900" y="4655760"/>
            <a:ext cx="53594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Скорость работы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438900" y="4923730"/>
            <a:ext cx="47498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Открытие карточки заказа ускорилось с 3,2 до 0,8 секунды — в 4 раза быстрее.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127000" y="64643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6999C"/>
                </a:solidFill>
                <a:latin typeface="JetBrains Mono"/>
              </a:rPr>
              <a:t>По обращениям в поддержку за 2025–2026 годы; замер на базе из 50 тысяч заказов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4" name="card4"/>
          <p:cNvSpPr/>
          <p:nvPr/>
        </p:nvSpPr>
        <p:spPr>
          <a:xfrm>
            <a:off x="774700" y="711200"/>
            <a:ext cx="741759" cy="330200"/>
          </a:xfrm>
          <a:prstGeom prst="roundRect">
            <a:avLst>
              <a:gd name="adj" fmla="val 50000"/>
            </a:avLst>
          </a:prstGeom>
          <a:solidFill>
            <a:srgbClr val="E7E9EB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23272B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731000" y="698500"/>
            <a:ext cx="838200" cy="33020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E7E9EB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952500" y="793750"/>
            <a:ext cx="675719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666A6E"/>
                </a:solidFill>
                <a:latin typeface="JetBrains Mono"/>
              </a:rPr>
              <a:t>Было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74700" y="1301750"/>
            <a:ext cx="46990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666A6E"/>
                </a:solidFill>
                <a:latin typeface="Golos Text"/>
              </a:rPr>
              <a:t>Расписание мастеров вне системы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74700" y="232346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66A6E"/>
                </a:solidFill>
                <a:latin typeface="Golos Text"/>
              </a:rPr>
              <a:t>—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56977" y="2324100"/>
            <a:ext cx="44167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Расписание велось на бумаге, в таблицах и по звонкам — единой картины не было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74700" y="303466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66A6E"/>
                </a:solidFill>
                <a:latin typeface="Golos Text"/>
              </a:rPr>
              <a:t>—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56977" y="3035300"/>
            <a:ext cx="44167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Загрузка постов и мастеров не видна — приходилось уточнять по телефону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74700" y="374586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66A6E"/>
                </a:solidFill>
                <a:latin typeface="Golos Text"/>
              </a:rPr>
              <a:t>—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56977" y="3746500"/>
            <a:ext cx="44167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Свободные окна на день приходилось искать вручную — отсюда 38% обращений в поддержку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908800" y="781050"/>
            <a:ext cx="77216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E7E9EB"/>
                </a:solidFill>
                <a:latin typeface="JetBrains Mono"/>
              </a:rPr>
              <a:t>Стало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731000" y="1289050"/>
            <a:ext cx="47244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E7E9EB"/>
                </a:solidFill>
                <a:latin typeface="Golos Text"/>
              </a:rPr>
              <a:t>Расписание мастеров внутри системы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731000" y="231076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E8590C"/>
                </a:solidFill>
                <a:latin typeface="Golos Text"/>
              </a:rPr>
              <a:t>+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981230" y="231140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Расписание ведётся внутри системы: все посты и мастера в одном окне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302196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E8590C"/>
                </a:solidFill>
                <a:latin typeface="Golos Text"/>
              </a:rPr>
              <a:t>+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981230" y="302260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Загрузка постов и мастеров видна сразу, без звонков и уточнений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731000" y="373316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E8590C"/>
                </a:solidFill>
                <a:latin typeface="Golos Text"/>
              </a:rPr>
              <a:t>+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981230" y="373380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Занятость и свободные окна на день видны на одном экране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127000" y="64643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6999C"/>
                </a:solidFill>
                <a:latin typeface="JetBrains Mono"/>
              </a:rPr>
              <a:t>По обращениям в поддержку за 2025–2026 годы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440160" cy="200620"/>
          </a:xfrm>
          <a:prstGeom prst="rect">
            <a:avLst/>
          </a:prstGeom>
          <a:solidFill>
            <a:srgbClr val="E8590C"/>
          </a:solidFill>
          <a:ln>
            <a:noFill/>
          </a:ln>
        </p:spPr>
      </p:sp>
      <p:pic>
        <p:nvPicPr>
          <p:cNvPr id="4" name="pic4"/>
          <p:cNvPicPr/>
          <p:nvPr/>
        </p:nvPicPr>
        <p:blipFill>
          <a:blip r:embed="rId4"/>
          <a:stretch>
            <a:fillRect/>
          </a:stretch>
        </p:blipFill>
        <p:spPr>
          <a:xfrm>
            <a:off x="762000" y="1605161"/>
            <a:ext cx="10668000" cy="4122539"/>
          </a:xfrm>
          <a:prstGeom prst="rect">
            <a:avLst/>
          </a:prstGeom>
        </p:spPr>
      </p:pic>
      <p:sp>
        <p:nvSpPr>
          <p:cNvPr id="5" name="text5"/>
          <p:cNvSpPr>
            <a:spLocks noChangeArrowheads="1"/>
          </p:cNvSpPr>
          <p:nvPr/>
        </p:nvSpPr>
        <p:spPr>
          <a:xfrm>
            <a:off x="863600" y="666750"/>
            <a:ext cx="1549376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Изменение второе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8610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cap="all">
                <a:solidFill>
                  <a:srgbClr val="23272B"/>
                </a:solidFill>
                <a:latin typeface="Oswald"/>
              </a:rPr>
              <a:t>Заявки из мессенджера — сразу в общий список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5892800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Ручной перенос из мессенджеров — 27% обращений в поддержку за 2025–2026 годы; в 3.0 он не требуется.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27000" y="64643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6999C"/>
                </a:solidFill>
                <a:latin typeface="JetBrains Mono"/>
              </a:rPr>
              <a:t>По обращениям в поддержку за 2025–2026 годы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5207000" cy="6858000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4" name="card4"/>
          <p:cNvSpPr/>
          <p:nvPr/>
        </p:nvSpPr>
        <p:spPr>
          <a:xfrm>
            <a:off x="5823588" y="3785139"/>
            <a:ext cx="125723" cy="125723"/>
          </a:xfrm>
          <a:prstGeom prst="roundRect">
            <a:avLst>
              <a:gd name="adj" fmla="val 22728"/>
            </a:avLst>
          </a:prstGeom>
          <a:solidFill>
            <a:srgbClr val="E8590C"/>
          </a:solidFill>
          <a:ln>
            <a:noFill/>
          </a:ln>
        </p:spPr>
      </p:sp>
      <p:pic>
        <p:nvPicPr>
          <p:cNvPr id="5" name="pic5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98700" y="3124200"/>
            <a:ext cx="609600" cy="609600"/>
          </a:xfrm>
          <a:prstGeom prst="rect">
            <a:avLst/>
          </a:prstGeom>
        </p:spPr>
      </p:pic>
      <p:sp>
        <p:nvSpPr>
          <p:cNvPr id="6" name="text6"/>
          <p:cNvSpPr>
            <a:spLocks noChangeArrowheads="1"/>
          </p:cNvSpPr>
          <p:nvPr/>
        </p:nvSpPr>
        <p:spPr>
          <a:xfrm>
            <a:off x="5842000" y="635000"/>
            <a:ext cx="622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E8590C"/>
                </a:solidFill>
                <a:latin typeface="JetBrains Mono"/>
              </a:rPr>
              <a:t>Изменение третье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5842000" y="895350"/>
            <a:ext cx="5613400" cy="850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00"/>
              </a:lnSpc>
            </a:pPr>
            <a:r>
              <a:rPr lang="ru-RU" sz="3000" b="1" spc="-59">
                <a:solidFill>
                  <a:srgbClr val="23272B"/>
                </a:solidFill>
                <a:latin typeface="Oswald"/>
              </a:rPr>
              <a:t>Закрывающие документы — прямо из карточки заказа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5842000" y="2032645"/>
            <a:ext cx="5613400" cy="143500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66A6E"/>
                </a:solidFill>
                <a:latin typeface="Golos Text"/>
              </a:rPr>
              <a:t>Акт выполненных работ и закрывающие документы формируются и печатаются прямо из карточки заказа — по данным уже выполненного заказа. Отдельная выгрузка и повторный ввод больше не нужны: всё, что мастер и менеджер внесли в заказ, попадает в документ автоматически.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121400" y="3713063"/>
            <a:ext cx="53340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23272B"/>
                </a:solidFill>
                <a:latin typeface="Golos Text"/>
              </a:rPr>
              <a:t>Что берётся из карточки: перечень работ и запчастей, стоимость, данные клиента и автомобиля, дата выполнения.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chart3"/>
          <p:cNvGraphicFramePr/>
          <p:nvPr/>
        </p:nvGraphicFramePr>
        <p:xfrm>
          <a:off x="762000" y="3265785"/>
          <a:ext cx="10668000" cy="114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4" name="text4"/>
          <p:cNvSpPr>
            <a:spLocks noChangeArrowheads="1"/>
          </p:cNvSpPr>
          <p:nvPr/>
        </p:nvSpPr>
        <p:spPr>
          <a:xfrm>
            <a:off x="762000" y="1839615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cap="all">
                <a:solidFill>
                  <a:srgbClr val="23272B"/>
                </a:solidFill>
                <a:latin typeface="Oswald"/>
              </a:rPr>
              <a:t>Скорость работы: карточка заказа открывается быстрее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4712950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Замер на базе из 50 000 заказов: в 4 раза быстрее, чем в версии 2.4.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27000" y="64643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6999C"/>
                </a:solidFill>
                <a:latin typeface="JetBrains Mono"/>
              </a:rPr>
              <a:t>Замер на базе из 50 000 заказов,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985070"/>
            <a:ext cx="1816298" cy="200620"/>
          </a:xfrm>
          <a:prstGeom prst="rect">
            <a:avLst/>
          </a:prstGeom>
          <a:solidFill>
            <a:srgbClr val="E8590C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63600" y="2016820"/>
            <a:ext cx="200074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Хронология поддержки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209679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cap="all">
                <a:solidFill>
                  <a:srgbClr val="23272B"/>
                </a:solidFill>
                <a:latin typeface="Oswald"/>
              </a:rPr>
              <a:t>Что будет со старой версией 2.4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183830"/>
            <a:ext cx="39878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E8590C"/>
                </a:solidFill>
                <a:latin typeface="JetBrains Mono"/>
              </a:rPr>
              <a:t>2023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869630"/>
            <a:ext cx="39878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3272B"/>
                </a:solidFill>
                <a:latin typeface="Golos Text"/>
              </a:rPr>
              <a:t>Версия 2.4 в работе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4183955"/>
            <a:ext cx="33782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Вы пользуетесь ей с 2023 года — все данные и заказы сохраняются в системе.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19600" y="3183830"/>
            <a:ext cx="39878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E8590C"/>
                </a:solidFill>
                <a:latin typeface="JetBrains Mono"/>
              </a:rPr>
              <a:t>до 31 марта 2027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419600" y="3869630"/>
            <a:ext cx="39878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3272B"/>
                </a:solidFill>
                <a:latin typeface="Golos Text"/>
              </a:rPr>
              <a:t>Полная поддержка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19600" y="4183955"/>
            <a:ext cx="3378200" cy="698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2.4 работает в полном объёме: обновления, поддержка и все функции доступны без ограничений.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077200" y="3183830"/>
            <a:ext cx="39878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66A6E"/>
                </a:solidFill>
                <a:latin typeface="JetBrains Mono"/>
              </a:rPr>
              <a:t>после 31 марта 2027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077200" y="3869630"/>
            <a:ext cx="39878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666A6E"/>
                </a:solidFill>
                <a:latin typeface="Golos Text"/>
              </a:rPr>
              <a:t>Только чтение данных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077200" y="4183955"/>
            <a:ext cx="3378200" cy="698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После этой даты доступ к данным сохраняется в режиме только чтения — записи не теряются.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441674"/>
            <a:ext cx="1173758" cy="200620"/>
          </a:xfrm>
          <a:prstGeom prst="rect">
            <a:avLst/>
          </a:prstGeom>
          <a:solidFill>
            <a:srgbClr val="E8590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5461000" y="229552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461000" y="29845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461000" y="3608388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461000" y="423227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9900" y="2397125"/>
            <a:ext cx="152400" cy="1270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9900" y="3086100"/>
            <a:ext cx="152400" cy="1270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49900" y="3709988"/>
            <a:ext cx="152400" cy="127000"/>
          </a:xfrm>
          <a:prstGeom prst="rect">
            <a:avLst/>
          </a:prstGeom>
        </p:spPr>
      </p:pic>
      <p:pic>
        <p:nvPicPr>
          <p:cNvPr id="11" name="pic11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49900" y="4333875"/>
            <a:ext cx="152400" cy="127000"/>
          </a:xfrm>
          <a:prstGeom prst="rect">
            <a:avLst/>
          </a:prstGeom>
        </p:spPr>
      </p:pic>
      <p:sp>
        <p:nvSpPr>
          <p:cNvPr id="12" name="text12"/>
          <p:cNvSpPr>
            <a:spLocks noChangeArrowheads="1"/>
          </p:cNvSpPr>
          <p:nvPr/>
        </p:nvSpPr>
        <p:spPr>
          <a:xfrm>
            <a:off x="863600" y="2473424"/>
            <a:ext cx="1229693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Переход на 3.0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2724845"/>
            <a:ext cx="3962400" cy="9193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570"/>
              </a:lnSpc>
            </a:pPr>
            <a:r>
              <a:rPr lang="ru-RU" sz="3400" b="1" cap="all">
                <a:solidFill>
                  <a:srgbClr val="23272B"/>
                </a:solidFill>
                <a:latin typeface="Oswald"/>
              </a:rPr>
              <a:t>Как перейти на версию 3.0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3900438"/>
            <a:ext cx="3962400" cy="52447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15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Четыре шага — от заявки до включения. Данные сохраняются полностью.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5969000" y="2229644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3272B"/>
                </a:solidFill>
                <a:latin typeface="Golos Text"/>
              </a:rPr>
              <a:t>Шаг 1. Заявка через менеджера вашей компании — 1 рабочий день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5969000" y="2918619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3272B"/>
                </a:solidFill>
                <a:latin typeface="Golos Text"/>
              </a:rPr>
              <a:t>Шаг 2. Согласование даты — 1–2 рабочих дня, выбор за вами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5969000" y="3657600"/>
            <a:ext cx="5753199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3272B"/>
                </a:solidFill>
                <a:latin typeface="Golos Text"/>
              </a:rPr>
              <a:t>Шаг 3. Перенос данных за 2–3 дня, без вашего участия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5969000" y="4166394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3272B"/>
                </a:solidFill>
                <a:latin typeface="Golos Text"/>
              </a:rPr>
              <a:t>Шаг 4. Включение 3.0 в согласованный день — вход и проверка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272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937345"/>
            <a:ext cx="5257800" cy="1619250"/>
          </a:xfrm>
          <a:prstGeom prst="roundRect">
            <a:avLst>
              <a:gd name="adj" fmla="val 1176"/>
            </a:avLst>
          </a:prstGeom>
          <a:noFill/>
          <a:ln w="6350" cap="flat">
            <a:solidFill>
              <a:srgbClr val="EAEAEA">
                <a:alpha val="14118"/>
              </a:srgbClr>
            </a:solidFill>
          </a:ln>
        </p:spPr>
      </p:sp>
      <p:sp>
        <p:nvSpPr>
          <p:cNvPr id="5" name="card5"/>
          <p:cNvSpPr/>
          <p:nvPr/>
        </p:nvSpPr>
        <p:spPr>
          <a:xfrm>
            <a:off x="6172200" y="1937345"/>
            <a:ext cx="5257800" cy="1619250"/>
          </a:xfrm>
          <a:prstGeom prst="roundRect">
            <a:avLst>
              <a:gd name="adj" fmla="val 1176"/>
            </a:avLst>
          </a:prstGeom>
          <a:noFill/>
          <a:ln w="6350" cap="flat">
            <a:solidFill>
              <a:srgbClr val="EAEAEA">
                <a:alpha val="14118"/>
              </a:srgbClr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3708995"/>
            <a:ext cx="5257800" cy="1619250"/>
          </a:xfrm>
          <a:prstGeom prst="roundRect">
            <a:avLst>
              <a:gd name="adj" fmla="val 1176"/>
            </a:avLst>
          </a:prstGeom>
          <a:noFill/>
          <a:ln w="6350" cap="flat">
            <a:solidFill>
              <a:srgbClr val="EAEAEA">
                <a:alpha val="14118"/>
              </a:srgbClr>
            </a:solidFill>
          </a:ln>
        </p:spPr>
      </p:sp>
      <p:sp>
        <p:nvSpPr>
          <p:cNvPr id="7" name="card7"/>
          <p:cNvSpPr/>
          <p:nvPr/>
        </p:nvSpPr>
        <p:spPr>
          <a:xfrm>
            <a:off x="6172200" y="3708995"/>
            <a:ext cx="5257800" cy="1619250"/>
          </a:xfrm>
          <a:prstGeom prst="roundRect">
            <a:avLst>
              <a:gd name="adj" fmla="val 1176"/>
            </a:avLst>
          </a:prstGeom>
          <a:noFill/>
          <a:ln w="6350" cap="flat">
            <a:solidFill>
              <a:srgbClr val="EAEAEA">
                <a:alpha val="14118"/>
              </a:srgbClr>
            </a:solidFill>
          </a:ln>
        </p:spPr>
      </p:sp>
      <p:sp>
        <p:nvSpPr>
          <p:cNvPr id="8" name="card8"/>
          <p:cNvSpPr/>
          <p:nvPr/>
        </p:nvSpPr>
        <p:spPr>
          <a:xfrm>
            <a:off x="762000" y="5785445"/>
            <a:ext cx="2717701" cy="508000"/>
          </a:xfrm>
          <a:prstGeom prst="roundRect">
            <a:avLst>
              <a:gd name="adj" fmla="val 30000"/>
            </a:avLst>
          </a:prstGeom>
          <a:solidFill>
            <a:srgbClr val="E8590C"/>
          </a:solidFill>
          <a:ln>
            <a:noFill/>
          </a:ln>
        </p:spPr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64555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E8590C"/>
                </a:solidFill>
                <a:latin typeface="JetBrains Mono"/>
              </a:rPr>
              <a:t>Условия и следующий шаг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805855"/>
            <a:ext cx="9525000" cy="57277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410"/>
              </a:lnSpc>
            </a:pPr>
            <a:r>
              <a:rPr lang="ru-RU" sz="4200" b="1" spc="-104">
                <a:solidFill>
                  <a:srgbClr val="E7E9EB"/>
                </a:solidFill>
                <a:latin typeface="Oswald"/>
              </a:rPr>
              <a:t>Переход входит в ваш текущий тариф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47750" y="2159595"/>
            <a:ext cx="5321300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000"/>
              </a:lnSpc>
            </a:pPr>
            <a:r>
              <a:rPr lang="ru-RU" sz="3000" b="1">
                <a:solidFill>
                  <a:srgbClr val="E8590C"/>
                </a:solidFill>
                <a:latin typeface="Golos Text"/>
              </a:rPr>
              <a:t>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7750" y="2705060"/>
            <a:ext cx="53213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E7E9EB"/>
                </a:solidFill>
                <a:latin typeface="Golos Text"/>
              </a:rPr>
              <a:t>Переход в 3.0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47750" y="2953345"/>
            <a:ext cx="4711700" cy="355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50"/>
              </a:lnSpc>
            </a:pPr>
            <a:r>
              <a:rPr lang="ru-RU" sz="1100">
                <a:solidFill>
                  <a:srgbClr val="E8E9EB"/>
                </a:solidFill>
                <a:latin typeface="Golos Text"/>
              </a:rPr>
              <a:t>Переход для действующих клиентов входит в текущий тариф — доплачивать за саму смену версии не нужно.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57950" y="2159595"/>
            <a:ext cx="5321300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000"/>
              </a:lnSpc>
            </a:pPr>
            <a:r>
              <a:rPr lang="ru-RU" sz="3000" b="1">
                <a:solidFill>
                  <a:srgbClr val="E8590C"/>
                </a:solidFill>
                <a:latin typeface="Golos Text"/>
              </a:rPr>
              <a:t>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57950" y="2705060"/>
            <a:ext cx="53213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E7E9EB"/>
                </a:solidFill>
                <a:latin typeface="Golos Text"/>
              </a:rPr>
              <a:t>Платные дополнения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457950" y="2953345"/>
            <a:ext cx="4711700" cy="355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50"/>
              </a:lnSpc>
            </a:pPr>
            <a:r>
              <a:rPr lang="ru-RU" sz="1100">
                <a:solidFill>
                  <a:srgbClr val="E8E9EB"/>
                </a:solidFill>
                <a:latin typeface="Golos Text"/>
              </a:rPr>
              <a:t>Дополнения, если они вам нужны, перечислены отдельным списком и в тариф автоматически не входят.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47750" y="3931245"/>
            <a:ext cx="5321300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000"/>
              </a:lnSpc>
            </a:pPr>
            <a:r>
              <a:rPr lang="ru-RU" sz="3000" b="1">
                <a:solidFill>
                  <a:srgbClr val="E8590C"/>
                </a:solidFill>
                <a:latin typeface="Golos Text"/>
              </a:rPr>
              <a:t>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47750" y="4476710"/>
            <a:ext cx="53213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E7E9EB"/>
                </a:solidFill>
                <a:latin typeface="Golos Text"/>
              </a:rPr>
              <a:t>Выбор даты перехода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047750" y="4724995"/>
            <a:ext cx="4711700" cy="355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50"/>
              </a:lnSpc>
            </a:pPr>
            <a:r>
              <a:rPr lang="ru-RU" sz="1100">
                <a:solidFill>
                  <a:srgbClr val="E8E9EB"/>
                </a:solidFill>
                <a:latin typeface="Golos Text"/>
              </a:rPr>
              <a:t>Свяжитесь с менеджером вашей компании, чтобы выбрать удобную дату перехода на версию 3.0.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57950" y="3931245"/>
            <a:ext cx="5321300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000"/>
              </a:lnSpc>
            </a:pPr>
            <a:r>
              <a:rPr lang="ru-RU" sz="3000" b="1">
                <a:solidFill>
                  <a:srgbClr val="E8590C"/>
                </a:solidFill>
                <a:latin typeface="Golos Text"/>
              </a:rPr>
              <a:t>4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57950" y="4476710"/>
            <a:ext cx="53213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E7E9EB"/>
                </a:solidFill>
                <a:latin typeface="Golos Text"/>
              </a:rPr>
              <a:t>Вопросы по переходу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457950" y="4724995"/>
            <a:ext cx="4711700" cy="355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50"/>
              </a:lnSpc>
            </a:pPr>
            <a:r>
              <a:rPr lang="ru-RU" sz="1100">
                <a:solidFill>
                  <a:srgbClr val="E8E9EB"/>
                </a:solidFill>
                <a:latin typeface="Golos Text"/>
              </a:rPr>
              <a:t>С любыми вопросами обращайтесь в службу поддержки — поможем на каждом этапе.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079500" y="5842595"/>
            <a:ext cx="2082701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550"/>
              </a:lnSpc>
            </a:pPr>
            <a:r>
              <a:rPr lang="ru-RU" sz="1300" b="1">
                <a:solidFill>
                  <a:srgbClr val="E7E9EB"/>
                </a:solidFill>
                <a:latin typeface="Golos Text"/>
              </a:rPr>
              <a:t>Связаться с менеджером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3632101" y="5842595"/>
            <a:ext cx="7823299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250">
                <a:solidFill>
                  <a:srgbClr val="E8E9EB"/>
                </a:solidFill>
                <a:latin typeface="Golos Text"/>
              </a:rPr>
              <a:t>Версия 3.0 выходит 1 октября 2026 года. Версия 2.4 работает в полном объёме до 31 марта 2027 года.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новой версии продукта для клиентов — пример</dc:title>
  <dc:creator>Слайда</dc:creator>
</cp:coreProperties>
</file>