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Default Extension="svg" ContentType="image/svg+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"/>
  </p:notesMasterIdLst>
  <p:sldIdLst>
    <p:sldId id="256" r:id="rId101"/>
    <p:sldId id="257" r:id="rId102"/>
    <p:sldId id="258" r:id="rId103"/>
    <p:sldId id="259" r:id="rId104"/>
    <p:sldId id="260" r:id="rId105"/>
    <p:sldId id="261" r:id="rId106"/>
    <p:sldId id="262" r:id="rId107"/>
    <p:sldId id="263" r:id="rId108"/>
    <p:sldId id="264" r:id="rId109"/>
    <p:sldId id="265" r:id="rId110"/>
  </p:sldIdLst>
  <p:sldSz cx="12192000" cy="6858000"/>
  <p:notesSz cx="6858000" cy="9144000"/>
  <p:embeddedFontLst>
    <p:embeddedFont>
      <p:font typeface="Golos Text"/>
      <p:regular r:id="rId200"/>
      <p:bold r:id="rId201"/>
    </p:embeddedFont>
    <p:embeddedFont>
      <p:font typeface="Bitter"/>
      <p:regular r:id="rId204"/>
      <p:bold r:id="rId205"/>
    </p:embeddedFont>
  </p:embeddedFontLst>
</p:presentation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101" Type="http://schemas.openxmlformats.org/officeDocument/2006/relationships/slide" Target="slides/slide1.xml"/><Relationship Id="rId102" Type="http://schemas.openxmlformats.org/officeDocument/2006/relationships/slide" Target="slides/slide2.xml"/><Relationship Id="rId103" Type="http://schemas.openxmlformats.org/officeDocument/2006/relationships/slide" Target="slides/slide3.xml"/><Relationship Id="rId104" Type="http://schemas.openxmlformats.org/officeDocument/2006/relationships/slide" Target="slides/slide4.xml"/><Relationship Id="rId105" Type="http://schemas.openxmlformats.org/officeDocument/2006/relationships/slide" Target="slides/slide5.xml"/><Relationship Id="rId106" Type="http://schemas.openxmlformats.org/officeDocument/2006/relationships/slide" Target="slides/slide6.xml"/><Relationship Id="rId107" Type="http://schemas.openxmlformats.org/officeDocument/2006/relationships/slide" Target="slides/slide7.xml"/><Relationship Id="rId108" Type="http://schemas.openxmlformats.org/officeDocument/2006/relationships/slide" Target="slides/slide8.xml"/><Relationship Id="rId109" Type="http://schemas.openxmlformats.org/officeDocument/2006/relationships/slide" Target="slides/slide9.xml"/><Relationship Id="rId110" Type="http://schemas.openxmlformats.org/officeDocument/2006/relationships/slide" Target="slides/slide10.xml"/><Relationship Id="rId200" Type="http://schemas.openxmlformats.org/officeDocument/2006/relationships/font" Target="fonts/font1.fntdata"/><Relationship Id="rId201" Type="http://schemas.openxmlformats.org/officeDocument/2006/relationships/font" Target="fonts/font2.fntdata"/><Relationship Id="rId204" Type="http://schemas.openxmlformats.org/officeDocument/2006/relationships/font" Target="fonts/font5.fntdata"/><Relationship Id="rId205" Type="http://schemas.openxmlformats.org/officeDocument/2006/relationships/font" Target="fonts/font6.fntdata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roundedCorners val="0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A7C59"/>
            </a:solidFill>
            <a:ln>
              <a:noFill/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ru-RU" sz="2000" b="1">
                        <a:solidFill>
                          <a:srgbClr val="3D3020"/>
                        </a:solidFill>
                        <a:latin typeface="+mn-lt"/>
                      </a:rPr>
                      <a:t>~700 кг/м³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2000" b="1">
                        <a:solidFill>
                          <a:srgbClr val="3D3020"/>
                        </a:solidFill>
                        <a:latin typeface="+mn-lt"/>
                      </a:rPr>
                      <a:t>~500 кг/м³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</c:dLbls>
          <c:cat>
            <c:strRef>
              <c:f>Sheet1!$A$2:$A$3</c:f>
              <c:strCache>
                <c:ptCount val="2"/>
                <c:pt idx="0">
                  <c:v>Дуб</c:v>
                </c:pt>
                <c:pt idx="1">
                  <c:v>Сосна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700</c:v>
                </c:pt>
                <c:pt idx="1">
                  <c:v>500</c:v>
                </c:pt>
              </c:numCache>
            </c:numRef>
          </c:val>
        </c:ser>
        <c:gapWidth val="60"/>
        <c:axId val="101"/>
        <c:axId val="102"/>
      </c:barChart>
      <c:catAx>
        <c:axId val="101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>
                <a:solidFill>
                  <a:srgbClr val="3D3020"/>
                </a:solidFill>
                <a:latin typeface="+mn-lt"/>
              </a:defRPr>
            </a:pPr>
            <a:endParaRPr lang="ru-RU"/>
          </a:p>
        </c:txPr>
        <c:crossAx val="102"/>
      </c:catAx>
      <c:valAx>
        <c:axId val="102"/>
        <c:scaling>
          <c:orientation val="minMax"/>
        </c:scaling>
        <c:delete val="1"/>
        <c:axPos val="b"/>
        <c:majorTickMark val="none"/>
        <c:minorTickMark val="none"/>
        <c:tickLblPos val="none"/>
        <c:crossAx val="101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00">
          <a:solidFill>
            <a:srgbClr val="75664F"/>
          </a:solidFill>
          <a:latin typeface="+mn-lt"/>
        </a:defRPr>
      </a:pPr>
      <a:endParaRPr lang="ru-RU"/>
    </a:p>
  </c:txPr>
</c:chartSpace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Здравствуйте! Сегодня мы начинаем тему «Технология обработки древесины». На этом уроке мы узнаем, какие свойства имеет древесина, какие породы деревьев используются, и освоим основные инструменты и приёмы работы. В конце обязательно повторим правила безопасности. Давайте начнём!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Подводя итог, хочу подчеркнуть: даже простейшие операции, если их выполнять с душой и аккуратно, превращают обычную заготовку в настоящее изделие. Качество начинается с правильной разметки и выбора инструмента. Освоив эти навыки, вы сможете реализовать любую идею из дерева. Спасибо за внимание, готов ответить на ваши вопросы.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Посмотрим на одно из ключевых свойств древесины — плотность. Дуб и сосна — две распространённые породы, и их плотность сильно различается. Плотность дуба составляет около 700 килограммов на кубический метр, а сосны — около 500. Это значит, что дуб примерно на 40 процентов плотнее. Такая разница влияет на прочность, вес и сферу применения материала. В дальнейшем мы увидим, как эти характеристики определяют выбор инструментов и способов обработки.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Теперь давайте разберёмся с основными породами древесины. Каждая порода имеет свои уникальные свойства, которые определяют её применение. Сосна — это мягкая и смолистая древесина, её легко обрабатывать, поэтому она часто идёт на строительство и недорогую мебель. Дуб, наоборот, твёрдый и прочный, с красивой текстурой — это выбор для элитной мебели и паркета. Берёза упругая и хорошо шлифуется, из неё делают фанеру, рукоятки и игрушки. Бук твёрдый и износостойкий, подходит для мебели и музыкальных инструментов. И наконец, лиственница очень прочная и не боится влаги — идеальна для террас и судостроения. Зная эти особенности, вы сможете правильно выбрать материал для своего проекта.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Посмотрите на этот слайд — здесь собраны основные инструменты, которые мы используем в деревообработке. В левой части вы видите ручные: пилы, рубанки, стамески. Справа — электрические: дрели, шлифмашины. Каждый инструмент выполняет свою задачу: пила режет, рубанок выравнивает, стамеска выбирает пазы, а дрель сверлит отверстия. Современные электроинструменты ускоряют работу, но требуют осторожности. Поэтому запомните: исправный и острый инструмент — половина успеха.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Перед тем как начать пилить, нужно правильно разметить заготовку. Для этого мы используем линейку, угольник и рейсмус. Каждый инструмент для своей задачи. Когда разметка готова, выбираем пилу. Если пилим вдоль волокон, берём продольную пилу с крупным зубом. Если поперёк — поперечную с мелким. И не забывайте: всегда отступайте от линии разметки в сторону отхода, чтобы оставить запас на обработку. Дальше посмотрим, как правильно строгать и сверлить.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Давайте посмотрим на сравнение ручных и электрических инструментов для строгания и сверления. Слева — классические ручные инструменты: рубанок и коловорот. Они требуют физической силы и навыка, но дают полный контроль. Справа — их электрические версии: электрорубанок и дрель. Они значительно повышают производительность и точность. Например, электрорубанок за минуту обрабатывает поверхность, на которую у рубанка ушёл бы час. А электродрель с регулировкой оборотов позволяет сверлить аккуратно любые материалы. Выбор зависит от задачи и масштаба работы.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Соединение деталей — один из важнейших этапов работы с древесиной. Мы рассмотрим пять основных способов. Шиповое соединение — классика столярного дела: шип плотно входит в паз, создавая прочную конструкцию. Шкантовое соединение позволяет спрятать крепёж внутри деталей. Клей часто добавляют для надёжности, но он неразъёмный. Саморезы удобны для сборки, которую можно разобрать. А гвозди — самый быстрый вариант для черновых работ. Выбор способа зависит от того, какое изделие вы делаете и нужна ли разборка. Дальше мы поговорим об отделке готового изделия.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После того как все детали соединены, наступает самый творческий этап — отделка. Сначала мы тщательно шлифуем поверхность, чтобы убрать все неровности. Затем наносим защитное покрытие — лак, масло или краску, в зависимости от желаемого эффекта. И наконец, проводим финишную полировку, чтобы изделие выглядело идеально. Правильная последовательность гарантирует долговечность и красоту вашего проекта.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Теперь давайте поговорим о технике безопасности в столярной мастерской. Это, пожалуй, самый важный раздел, потому что от него зависит ваше здоровье. На слайде перечислены основные правила. Во-первых, работайте только исправными инструментами и строго по назначению. Во-вторых, обязательно надевайте защитные очки, респиратор и перчатки — это защитит глаза, лёгкие и руки. Также важно не отвлекаться и содержать рабочее место в порядке. Перед началом всегда проверяйте оборудование. Запомните эти правила, и тогда работа будет в радость.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me8cb9f76e72c2c89.png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m4fad3cb7704b23b2.png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m4fad3cb7704b23b2.png"/><Relationship Id="rId100" Type="http://schemas.openxmlformats.org/officeDocument/2006/relationships/chart" Target="../charts/char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m4fad3cb7704b23b2.png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m4fad3cb7704b23b2.png"/><Relationship Id="rId4" Type="http://schemas.openxmlformats.org/officeDocument/2006/relationships/image" Target="../media/m0865ab5de223026e.jpeg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m4fad3cb7704b23b2.png"/><Relationship Id="rId4" Type="http://schemas.openxmlformats.org/officeDocument/2006/relationships/image" Target="../media/m03513325130127f1.png"/><Relationship Id="rId5" Type="http://schemas.openxmlformats.org/officeDocument/2006/relationships/image" Target="../media/m011adfba562d94cc.svg"/><Relationship Id="rId6" Type="http://schemas.openxmlformats.org/officeDocument/2006/relationships/image" Target="../media/m21f4104955044373.png"/><Relationship Id="rId8" Type="http://schemas.openxmlformats.org/officeDocument/2006/relationships/image" Target="../media/m9005ebbcbcaae7d0.png"/><Relationship Id="rId9" Type="http://schemas.openxmlformats.org/officeDocument/2006/relationships/image" Target="../media/m720ae0656c870786.svg"/><Relationship Id="rId10" Type="http://schemas.openxmlformats.org/officeDocument/2006/relationships/image" Target="../media/mf8d841eacbf2427a.png"/><Relationship Id="rId11" Type="http://schemas.openxmlformats.org/officeDocument/2006/relationships/image" Target="../media/mb276c59d7273d43f.svg"/><Relationship Id="rId12" Type="http://schemas.openxmlformats.org/officeDocument/2006/relationships/image" Target="../media/m50b0b3eec95cdc5c.png"/><Relationship Id="rId13" Type="http://schemas.openxmlformats.org/officeDocument/2006/relationships/image" Target="../media/m9942b48e31933afb.svg"/><Relationship Id="rId14" Type="http://schemas.openxmlformats.org/officeDocument/2006/relationships/image" Target="../media/m98ab5d544f00e45a.png"/><Relationship Id="rId15" Type="http://schemas.openxmlformats.org/officeDocument/2006/relationships/image" Target="../media/m8c43278f86a332b1.svg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mfa81b3f879c48da8.png"/><Relationship Id="rId4" Type="http://schemas.openxmlformats.org/officeDocument/2006/relationships/image" Target="../media/m029cd6ba6b7bfd20.png"/><Relationship Id="rId5" Type="http://schemas.openxmlformats.org/officeDocument/2006/relationships/image" Target="../media/md66db4bcf9db4da1.svg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m4fad3cb7704b23b2.png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m4fad3cb7704b23b2.png"/><Relationship Id="rId4" Type="http://schemas.openxmlformats.org/officeDocument/2006/relationships/image" Target="../media/mdf4f9d61b8f531ee.png"/><Relationship Id="rId5" Type="http://schemas.openxmlformats.org/officeDocument/2006/relationships/image" Target="../media/mb370d29ffb571b2a.svg"/><Relationship Id="rId6" Type="http://schemas.openxmlformats.org/officeDocument/2006/relationships/image" Target="../media/mfca43aa03006e0c8.png"/><Relationship Id="rId7" Type="http://schemas.openxmlformats.org/officeDocument/2006/relationships/image" Target="../media/mb370d29ffb571b2a.svg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m4fad3cb7704b23b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9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571500"/>
            <a:ext cx="279400" cy="279400"/>
          </a:xfrm>
          <a:prstGeom prst="roundRect">
            <a:avLst>
              <a:gd name="adj" fmla="val 40909"/>
            </a:avLst>
          </a:prstGeom>
          <a:solidFill>
            <a:srgbClr val="4A7C59"/>
          </a:solidFill>
          <a:ln>
            <a:noFill/>
          </a:ln>
        </p:spPr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762000" y="2056825"/>
            <a:ext cx="1003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 cap="all" spc="198">
                <a:solidFill>
                  <a:srgbClr val="4A7C59"/>
                </a:solidFill>
                <a:latin typeface="Golos Text"/>
              </a:rPr>
              <a:t>Презентация · Технология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2372420"/>
            <a:ext cx="9423400" cy="145276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670"/>
              </a:lnSpc>
            </a:pPr>
            <a:r>
              <a:rPr lang="ru-RU" sz="5400" b="1" spc="-53">
                <a:solidFill>
                  <a:srgbClr val="3D3020"/>
                </a:solidFill>
                <a:latin typeface="Bitter"/>
              </a:rPr>
              <a:t>Технология обработки древесины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3847405"/>
            <a:ext cx="7010400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00"/>
              </a:lnSpc>
            </a:pPr>
            <a:r>
              <a:rPr lang="ru-RU" sz="1600">
                <a:solidFill>
                  <a:srgbClr val="75664F"/>
                </a:solidFill>
                <a:latin typeface="Golos Text"/>
              </a:rPr>
              <a:t>Основные свойства древесины, инструменты, приёмы обработки, соединение деталей и техника безопасности в школьной мастерской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5904230"/>
            <a:ext cx="2791000" cy="1422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20"/>
              </a:lnSpc>
            </a:pPr>
            <a:r>
              <a:rPr lang="ru-RU" sz="850" cap="all" spc="119">
                <a:solidFill>
                  <a:srgbClr val="75664F"/>
                </a:solidFill>
                <a:latin typeface="Golos Text"/>
              </a:rPr>
              <a:t>Аудитория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6092190"/>
            <a:ext cx="2670096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560"/>
              </a:lnSpc>
            </a:pPr>
            <a:r>
              <a:rPr lang="ru-RU" sz="1300" b="1">
                <a:solidFill>
                  <a:srgbClr val="3D3020"/>
                </a:solidFill>
                <a:latin typeface="Golos Text"/>
              </a:rPr>
              <a:t>Для учащихся 5–7 классов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9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3"/>
          <p:cNvSpPr>
            <a:spLocks noChangeArrowheads="1"/>
          </p:cNvSpPr>
          <p:nvPr/>
        </p:nvSpPr>
        <p:spPr>
          <a:xfrm>
            <a:off x="762000" y="2513330"/>
            <a:ext cx="1130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 cap="all" spc="198">
                <a:solidFill>
                  <a:srgbClr val="4A7C59"/>
                </a:solidFill>
                <a:latin typeface="Golos Text"/>
              </a:rPr>
              <a:t>Заключение</a:t>
            </a:r>
          </a:p>
        </p:txBody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762000" y="2809875"/>
            <a:ext cx="11303000" cy="9017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000"/>
              </a:lnSpc>
            </a:pPr>
            <a:r>
              <a:rPr lang="ru-RU" sz="7000" b="1" spc="-209">
                <a:solidFill>
                  <a:srgbClr val="3D3020"/>
                </a:solidFill>
                <a:latin typeface="Bitter"/>
              </a:rPr>
              <a:t>Спасибо за внимание!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3768725"/>
            <a:ext cx="6375400" cy="584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250"/>
              </a:lnSpc>
            </a:pPr>
            <a:r>
              <a:rPr lang="ru-RU" sz="1500">
                <a:solidFill>
                  <a:srgbClr val="75664F"/>
                </a:solidFill>
                <a:latin typeface="Golos Text"/>
              </a:rPr>
              <a:t>Бережное отношение к материалу и инструменту — основа мастерства.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9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chart3"/>
          <p:cNvGraphicFramePr/>
          <p:nvPr/>
        </p:nvGraphicFramePr>
        <p:xfrm>
          <a:off x="762000" y="3091755"/>
          <a:ext cx="10668000" cy="99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0"/>
          </a:graphicData>
        </a:graphic>
      </p:graphicFrame>
      <p:sp>
        <p:nvSpPr>
          <p:cNvPr id="4" name="text4"/>
          <p:cNvSpPr>
            <a:spLocks noChangeArrowheads="1"/>
          </p:cNvSpPr>
          <p:nvPr/>
        </p:nvSpPr>
        <p:spPr>
          <a:xfrm>
            <a:off x="762000" y="2254845"/>
            <a:ext cx="11303000" cy="51943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990"/>
              </a:lnSpc>
            </a:pPr>
            <a:r>
              <a:rPr lang="ru-RU" sz="3800" b="1" spc="-37">
                <a:solidFill>
                  <a:srgbClr val="3D3020"/>
                </a:solidFill>
                <a:latin typeface="Bitter"/>
              </a:rPr>
              <a:t>Плотность дуба и сосны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4383345"/>
            <a:ext cx="825500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560"/>
              </a:lnSpc>
            </a:pPr>
            <a:r>
              <a:rPr lang="ru-RU" sz="1300">
                <a:solidFill>
                  <a:srgbClr val="75664F"/>
                </a:solidFill>
                <a:latin typeface="Golos Text"/>
              </a:rPr>
              <a:t>Дуб плотнее сосны на 40%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9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1417241"/>
            <a:ext cx="3454400" cy="2317750"/>
          </a:xfrm>
          <a:prstGeom prst="roundRect">
            <a:avLst>
              <a:gd name="adj" fmla="val 3287"/>
            </a:avLst>
          </a:prstGeom>
          <a:noFill/>
          <a:ln w="6350" cap="flat">
            <a:solidFill>
              <a:srgbClr val="E7D8BA"/>
            </a:solidFill>
          </a:ln>
        </p:spPr>
      </p:sp>
      <p:sp>
        <p:nvSpPr>
          <p:cNvPr id="4" name="card4"/>
          <p:cNvSpPr/>
          <p:nvPr/>
        </p:nvSpPr>
        <p:spPr>
          <a:xfrm>
            <a:off x="4368800" y="1417241"/>
            <a:ext cx="3454400" cy="2317750"/>
          </a:xfrm>
          <a:prstGeom prst="roundRect">
            <a:avLst>
              <a:gd name="adj" fmla="val 3287"/>
            </a:avLst>
          </a:prstGeom>
          <a:noFill/>
          <a:ln w="6350" cap="flat">
            <a:solidFill>
              <a:srgbClr val="E7D8BA"/>
            </a:solidFill>
          </a:ln>
        </p:spPr>
      </p:sp>
      <p:sp>
        <p:nvSpPr>
          <p:cNvPr id="5" name="card5"/>
          <p:cNvSpPr/>
          <p:nvPr/>
        </p:nvSpPr>
        <p:spPr>
          <a:xfrm>
            <a:off x="7975600" y="1417241"/>
            <a:ext cx="3454400" cy="2317750"/>
          </a:xfrm>
          <a:prstGeom prst="roundRect">
            <a:avLst>
              <a:gd name="adj" fmla="val 3287"/>
            </a:avLst>
          </a:prstGeom>
          <a:noFill/>
          <a:ln w="6350" cap="flat">
            <a:solidFill>
              <a:srgbClr val="E7D8BA"/>
            </a:solidFill>
          </a:ln>
        </p:spPr>
      </p:sp>
      <p:sp>
        <p:nvSpPr>
          <p:cNvPr id="6" name="card6"/>
          <p:cNvSpPr/>
          <p:nvPr/>
        </p:nvSpPr>
        <p:spPr>
          <a:xfrm>
            <a:off x="762000" y="3887391"/>
            <a:ext cx="3454400" cy="2081609"/>
          </a:xfrm>
          <a:prstGeom prst="roundRect">
            <a:avLst>
              <a:gd name="adj" fmla="val 3660"/>
            </a:avLst>
          </a:prstGeom>
          <a:noFill/>
          <a:ln w="6350" cap="flat">
            <a:solidFill>
              <a:srgbClr val="E7D8BA"/>
            </a:solidFill>
          </a:ln>
        </p:spPr>
      </p:sp>
      <p:sp>
        <p:nvSpPr>
          <p:cNvPr id="7" name="card7"/>
          <p:cNvSpPr/>
          <p:nvPr/>
        </p:nvSpPr>
        <p:spPr>
          <a:xfrm>
            <a:off x="4368800" y="3887391"/>
            <a:ext cx="3454400" cy="2081609"/>
          </a:xfrm>
          <a:prstGeom prst="roundRect">
            <a:avLst>
              <a:gd name="adj" fmla="val 3660"/>
            </a:avLst>
          </a:prstGeom>
          <a:noFill/>
          <a:ln w="6350" cap="flat">
            <a:solidFill>
              <a:srgbClr val="E7D8BA"/>
            </a:solidFill>
          </a:ln>
        </p:spPr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609600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3200" b="1" spc="-31">
                <a:solidFill>
                  <a:srgbClr val="3D3020"/>
                </a:solidFill>
                <a:latin typeface="Bitter"/>
              </a:rPr>
              <a:t>Породы дерева и их применение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1073150" y="1698546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>
                <a:solidFill>
                  <a:srgbClr val="4A7C59"/>
                </a:solidFill>
                <a:latin typeface="Golos Text"/>
              </a:rPr>
              <a:t>01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73150" y="1984296"/>
            <a:ext cx="339852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20"/>
              </a:lnSpc>
            </a:pPr>
            <a:r>
              <a:rPr lang="ru-RU" sz="1600" b="1">
                <a:solidFill>
                  <a:srgbClr val="3D3020"/>
                </a:solidFill>
                <a:latin typeface="Golos Text"/>
              </a:rPr>
              <a:t>Сосна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73150" y="2308820"/>
            <a:ext cx="2857500" cy="957263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59"/>
              </a:lnSpc>
            </a:pPr>
            <a:r>
              <a:rPr lang="ru-RU" sz="1200">
                <a:solidFill>
                  <a:srgbClr val="75664F"/>
                </a:solidFill>
                <a:latin typeface="Golos Text"/>
              </a:rPr>
              <a:t>Мягкая, смолистая, лёгкая в обработке. Применение: строительство, столярные изделия, мебель.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4679950" y="1698546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>
                <a:solidFill>
                  <a:srgbClr val="4A7C59"/>
                </a:solidFill>
                <a:latin typeface="Golos Text"/>
              </a:rPr>
              <a:t>02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4679950" y="1984296"/>
            <a:ext cx="339852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20"/>
              </a:lnSpc>
            </a:pPr>
            <a:r>
              <a:rPr lang="ru-RU" sz="1600" b="1">
                <a:solidFill>
                  <a:srgbClr val="3D3020"/>
                </a:solidFill>
                <a:latin typeface="Golos Text"/>
              </a:rPr>
              <a:t>Дуб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4679950" y="2308820"/>
            <a:ext cx="2857500" cy="721122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59"/>
              </a:lnSpc>
            </a:pPr>
            <a:r>
              <a:rPr lang="ru-RU" sz="1200">
                <a:solidFill>
                  <a:srgbClr val="75664F"/>
                </a:solidFill>
                <a:latin typeface="Golos Text"/>
              </a:rPr>
              <a:t>Твёрдый, прочный, с красивой текстурой. Применение: элитная мебель, паркет, бочки.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8286750" y="1698546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>
                <a:solidFill>
                  <a:srgbClr val="4A7C59"/>
                </a:solidFill>
                <a:latin typeface="Golos Text"/>
              </a:rPr>
              <a:t>03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8286750" y="1984296"/>
            <a:ext cx="339852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20"/>
              </a:lnSpc>
            </a:pPr>
            <a:r>
              <a:rPr lang="ru-RU" sz="1600" b="1">
                <a:solidFill>
                  <a:srgbClr val="3D3020"/>
                </a:solidFill>
                <a:latin typeface="Golos Text"/>
              </a:rPr>
              <a:t>Берёза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8286750" y="2308820"/>
            <a:ext cx="2857500" cy="721122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59"/>
              </a:lnSpc>
            </a:pPr>
            <a:r>
              <a:rPr lang="ru-RU" sz="1200">
                <a:solidFill>
                  <a:srgbClr val="75664F"/>
                </a:solidFill>
                <a:latin typeface="Golos Text"/>
              </a:rPr>
              <a:t>Упругая, белая, хорошо шлифуется. Применение: фанера, рукоятки, игрушки, мебель.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1073150" y="4168696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>
                <a:solidFill>
                  <a:srgbClr val="4A7C59"/>
                </a:solidFill>
                <a:latin typeface="Golos Text"/>
              </a:rPr>
              <a:t>04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1073150" y="4454446"/>
            <a:ext cx="339852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20"/>
              </a:lnSpc>
            </a:pPr>
            <a:r>
              <a:rPr lang="ru-RU" sz="1600" b="1">
                <a:solidFill>
                  <a:srgbClr val="3D3020"/>
                </a:solidFill>
                <a:latin typeface="Golos Text"/>
              </a:rPr>
              <a:t>Бук</a:t>
            </a:r>
          </a:p>
        </p:txBody>
      </p:sp>
      <p:sp>
        <p:nvSpPr>
          <p:cNvPr id="20" name="text20"/>
          <p:cNvSpPr>
            <a:spLocks noChangeArrowheads="1"/>
          </p:cNvSpPr>
          <p:nvPr/>
        </p:nvSpPr>
        <p:spPr>
          <a:xfrm>
            <a:off x="1073150" y="4778970"/>
            <a:ext cx="2857500" cy="721122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59"/>
              </a:lnSpc>
            </a:pPr>
            <a:r>
              <a:rPr lang="ru-RU" sz="1200">
                <a:solidFill>
                  <a:srgbClr val="75664F"/>
                </a:solidFill>
                <a:latin typeface="Golos Text"/>
              </a:rPr>
              <a:t>Твёрдый, износостойкий, не имеет резкого запаха. Применение: мебель, музыкальные инструменты, отделка.</a:t>
            </a:r>
          </a:p>
        </p:txBody>
      </p:sp>
      <p:sp>
        <p:nvSpPr>
          <p:cNvPr id="21" name="text21"/>
          <p:cNvSpPr>
            <a:spLocks noChangeArrowheads="1"/>
          </p:cNvSpPr>
          <p:nvPr/>
        </p:nvSpPr>
        <p:spPr>
          <a:xfrm>
            <a:off x="4679950" y="4168696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>
                <a:solidFill>
                  <a:srgbClr val="4A7C59"/>
                </a:solidFill>
                <a:latin typeface="Golos Text"/>
              </a:rPr>
              <a:t>05</a:t>
            </a:r>
          </a:p>
        </p:txBody>
      </p:sp>
      <p:sp>
        <p:nvSpPr>
          <p:cNvPr id="22" name="text22"/>
          <p:cNvSpPr>
            <a:spLocks noChangeArrowheads="1"/>
          </p:cNvSpPr>
          <p:nvPr/>
        </p:nvSpPr>
        <p:spPr>
          <a:xfrm>
            <a:off x="4679950" y="4454446"/>
            <a:ext cx="339852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20"/>
              </a:lnSpc>
            </a:pPr>
            <a:r>
              <a:rPr lang="ru-RU" sz="1600" b="1">
                <a:solidFill>
                  <a:srgbClr val="3D3020"/>
                </a:solidFill>
                <a:latin typeface="Golos Text"/>
              </a:rPr>
              <a:t>Лиственница</a:t>
            </a:r>
          </a:p>
        </p:txBody>
      </p:sp>
      <p:sp>
        <p:nvSpPr>
          <p:cNvPr id="23" name="text23"/>
          <p:cNvSpPr>
            <a:spLocks noChangeArrowheads="1"/>
          </p:cNvSpPr>
          <p:nvPr/>
        </p:nvSpPr>
        <p:spPr>
          <a:xfrm>
            <a:off x="4679950" y="4778970"/>
            <a:ext cx="2857500" cy="721122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59"/>
              </a:lnSpc>
            </a:pPr>
            <a:r>
              <a:rPr lang="ru-RU" sz="1200">
                <a:solidFill>
                  <a:srgbClr val="75664F"/>
                </a:solidFill>
                <a:latin typeface="Golos Text"/>
              </a:rPr>
              <a:t>Очень прочная, устойчива к гниению. Применение: террасная доска, мосты, судостроение.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9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43588" y="3759739"/>
            <a:ext cx="125724" cy="125723"/>
          </a:xfrm>
          <a:prstGeom prst="roundRect">
            <a:avLst>
              <a:gd name="adj" fmla="val 22728"/>
            </a:avLst>
          </a:prstGeom>
          <a:solidFill>
            <a:srgbClr val="4A7C59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6985000" y="0"/>
            <a:ext cx="5207000" cy="6858000"/>
          </a:xfrm>
          <a:prstGeom prst="rect">
            <a:avLst/>
          </a:prstGeom>
          <a:solidFill>
            <a:srgbClr val="E7D8BA"/>
          </a:solidFill>
          <a:ln w="6350" cap="flat">
            <a:solidFill>
              <a:srgbClr val="BAA889"/>
            </a:solidFill>
          </a:ln>
        </p:spPr>
      </p:sp>
      <p:pic>
        <p:nvPicPr>
          <p:cNvPr id="5" name="pic5"/>
          <p:cNvPicPr/>
          <p:nvPr/>
        </p:nvPicPr>
        <p:blipFill>
          <a:blip r:embed="rId4"/>
          <a:srcRect l="24706" t="0" r="24706" b="0"/>
          <a:stretch>
            <a:fillRect/>
          </a:stretch>
        </p:blipFill>
        <p:spPr>
          <a:xfrm>
            <a:off x="6991350" y="6350"/>
            <a:ext cx="5194300" cy="6845300"/>
          </a:xfrm>
          <a:prstGeom prst="rect">
            <a:avLst/>
          </a:prstGeom>
        </p:spPr>
      </p:pic>
      <p:sp>
        <p:nvSpPr>
          <p:cNvPr id="6" name="text6"/>
          <p:cNvSpPr>
            <a:spLocks noChangeArrowheads="1"/>
          </p:cNvSpPr>
          <p:nvPr/>
        </p:nvSpPr>
        <p:spPr>
          <a:xfrm>
            <a:off x="762000" y="630555"/>
            <a:ext cx="622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 cap="all" spc="198">
                <a:solidFill>
                  <a:srgbClr val="4A7C59"/>
                </a:solidFill>
                <a:latin typeface="Golos Text"/>
              </a:rPr>
              <a:t>Инструменты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933450"/>
            <a:ext cx="5613400" cy="8509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00"/>
              </a:lnSpc>
            </a:pPr>
            <a:r>
              <a:rPr lang="ru-RU" sz="3000" b="1" spc="-59">
                <a:solidFill>
                  <a:srgbClr val="3D3020"/>
                </a:solidFill>
                <a:latin typeface="Bitter"/>
              </a:rPr>
              <a:t>Инструменты для обработки древесины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2010420"/>
            <a:ext cx="5613400" cy="143500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240"/>
              </a:lnSpc>
            </a:pPr>
            <a:r>
              <a:rPr lang="ru-RU" sz="1400">
                <a:solidFill>
                  <a:srgbClr val="75664F"/>
                </a:solidFill>
                <a:latin typeface="Golos Text"/>
              </a:rPr>
              <a:t>Для работы с древесиной используются как ручные инструменты (пилы, рубанки, стамески), так и электрические (дрели, шлифмашины). Выбор инструмента зависит от этапа обработки: пиление, строгание, сверление или шлифовка. Качественный инструмент — залог точности и безопасности.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1041400" y="3684488"/>
            <a:ext cx="5645150" cy="26987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025"/>
              </a:lnSpc>
            </a:pPr>
            <a:r>
              <a:rPr lang="ru-RU" sz="1350">
                <a:solidFill>
                  <a:srgbClr val="3D3020"/>
                </a:solidFill>
                <a:latin typeface="Golos Text"/>
              </a:rPr>
              <a:t>Перед работой инструмент должен быть исправен и заточен.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9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1391841"/>
            <a:ext cx="3454400" cy="2317155"/>
          </a:xfrm>
          <a:prstGeom prst="roundRect">
            <a:avLst>
              <a:gd name="adj" fmla="val 3288"/>
            </a:avLst>
          </a:prstGeom>
          <a:solidFill>
            <a:srgbClr val="E7D8BA"/>
          </a:solidFill>
          <a:ln w="6350" cap="flat">
            <a:solidFill>
              <a:srgbClr val="BAA889"/>
            </a:solidFill>
          </a:ln>
        </p:spPr>
      </p:sp>
      <p:sp>
        <p:nvSpPr>
          <p:cNvPr id="4" name="card4"/>
          <p:cNvSpPr/>
          <p:nvPr/>
        </p:nvSpPr>
        <p:spPr>
          <a:xfrm>
            <a:off x="1022350" y="1639491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DCC9A6"/>
          </a:solidFill>
          <a:ln>
            <a:noFill/>
          </a:ln>
        </p:spPr>
      </p:sp>
      <p:sp>
        <p:nvSpPr>
          <p:cNvPr id="5" name="card5"/>
          <p:cNvSpPr/>
          <p:nvPr/>
        </p:nvSpPr>
        <p:spPr>
          <a:xfrm>
            <a:off x="4368800" y="1391841"/>
            <a:ext cx="3454400" cy="2317155"/>
          </a:xfrm>
          <a:prstGeom prst="roundRect">
            <a:avLst>
              <a:gd name="adj" fmla="val 3288"/>
            </a:avLst>
          </a:prstGeom>
          <a:solidFill>
            <a:srgbClr val="E7D8BA"/>
          </a:solidFill>
          <a:ln w="6350" cap="flat">
            <a:solidFill>
              <a:srgbClr val="BAA889"/>
            </a:solidFill>
          </a:ln>
        </p:spPr>
      </p:sp>
      <p:sp>
        <p:nvSpPr>
          <p:cNvPr id="6" name="card6"/>
          <p:cNvSpPr/>
          <p:nvPr/>
        </p:nvSpPr>
        <p:spPr>
          <a:xfrm>
            <a:off x="4629150" y="1639491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DCC9A6"/>
          </a:solidFill>
          <a:ln>
            <a:noFill/>
          </a:ln>
        </p:spPr>
      </p:sp>
      <p:sp>
        <p:nvSpPr>
          <p:cNvPr id="7" name="card7"/>
          <p:cNvSpPr/>
          <p:nvPr/>
        </p:nvSpPr>
        <p:spPr>
          <a:xfrm>
            <a:off x="7975600" y="1391841"/>
            <a:ext cx="3454400" cy="2317155"/>
          </a:xfrm>
          <a:prstGeom prst="roundRect">
            <a:avLst>
              <a:gd name="adj" fmla="val 3288"/>
            </a:avLst>
          </a:prstGeom>
          <a:solidFill>
            <a:srgbClr val="E7D8BA"/>
          </a:solidFill>
          <a:ln w="6350" cap="flat">
            <a:solidFill>
              <a:srgbClr val="BAA889"/>
            </a:solidFill>
          </a:ln>
        </p:spPr>
      </p:sp>
      <p:sp>
        <p:nvSpPr>
          <p:cNvPr id="8" name="card8"/>
          <p:cNvSpPr/>
          <p:nvPr/>
        </p:nvSpPr>
        <p:spPr>
          <a:xfrm>
            <a:off x="8235950" y="1639491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DCC9A6"/>
          </a:solidFill>
          <a:ln>
            <a:noFill/>
          </a:ln>
        </p:spPr>
      </p:sp>
      <p:sp>
        <p:nvSpPr>
          <p:cNvPr id="9" name="card9"/>
          <p:cNvSpPr/>
          <p:nvPr/>
        </p:nvSpPr>
        <p:spPr>
          <a:xfrm>
            <a:off x="762000" y="3861395"/>
            <a:ext cx="3454400" cy="2107605"/>
          </a:xfrm>
          <a:prstGeom prst="roundRect">
            <a:avLst>
              <a:gd name="adj" fmla="val 3615"/>
            </a:avLst>
          </a:prstGeom>
          <a:solidFill>
            <a:srgbClr val="E7D8BA"/>
          </a:solidFill>
          <a:ln w="6350" cap="flat">
            <a:solidFill>
              <a:srgbClr val="BAA889"/>
            </a:solidFill>
          </a:ln>
        </p:spPr>
      </p:sp>
      <p:sp>
        <p:nvSpPr>
          <p:cNvPr id="10" name="card10"/>
          <p:cNvSpPr/>
          <p:nvPr/>
        </p:nvSpPr>
        <p:spPr>
          <a:xfrm>
            <a:off x="1022350" y="4109045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DCC9A6"/>
          </a:solidFill>
          <a:ln>
            <a:noFill/>
          </a:ln>
        </p:spPr>
      </p:sp>
      <p:sp>
        <p:nvSpPr>
          <p:cNvPr id="11" name="card11"/>
          <p:cNvSpPr/>
          <p:nvPr/>
        </p:nvSpPr>
        <p:spPr>
          <a:xfrm>
            <a:off x="4368800" y="3861395"/>
            <a:ext cx="3454400" cy="2107605"/>
          </a:xfrm>
          <a:prstGeom prst="roundRect">
            <a:avLst>
              <a:gd name="adj" fmla="val 3615"/>
            </a:avLst>
          </a:prstGeom>
          <a:solidFill>
            <a:srgbClr val="E7D8BA"/>
          </a:solidFill>
          <a:ln w="6350" cap="flat">
            <a:solidFill>
              <a:srgbClr val="BAA889"/>
            </a:solidFill>
          </a:ln>
        </p:spPr>
      </p:sp>
      <p:sp>
        <p:nvSpPr>
          <p:cNvPr id="12" name="card12"/>
          <p:cNvSpPr/>
          <p:nvPr/>
        </p:nvSpPr>
        <p:spPr>
          <a:xfrm>
            <a:off x="4629150" y="4109045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DCC9A6"/>
          </a:solidFill>
          <a:ln>
            <a:noFill/>
          </a:ln>
        </p:spPr>
      </p:sp>
      <p:sp>
        <p:nvSpPr>
          <p:cNvPr id="13" name="card13"/>
          <p:cNvSpPr/>
          <p:nvPr/>
        </p:nvSpPr>
        <p:spPr>
          <a:xfrm>
            <a:off x="7975600" y="3861395"/>
            <a:ext cx="3454400" cy="2107605"/>
          </a:xfrm>
          <a:prstGeom prst="roundRect">
            <a:avLst>
              <a:gd name="adj" fmla="val 3615"/>
            </a:avLst>
          </a:prstGeom>
          <a:solidFill>
            <a:srgbClr val="E7D8BA"/>
          </a:solidFill>
          <a:ln w="6350" cap="flat">
            <a:solidFill>
              <a:srgbClr val="BAA889"/>
            </a:solidFill>
          </a:ln>
        </p:spPr>
      </p:sp>
      <p:sp>
        <p:nvSpPr>
          <p:cNvPr id="14" name="card14"/>
          <p:cNvSpPr/>
          <p:nvPr/>
        </p:nvSpPr>
        <p:spPr>
          <a:xfrm>
            <a:off x="8235950" y="4109045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DCC9A6"/>
          </a:solidFill>
          <a:ln>
            <a:noFill/>
          </a:ln>
        </p:spPr>
      </p:sp>
      <p:pic>
        <p:nvPicPr>
          <p:cNvPr id="15" name="pic15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3950" y="1741091"/>
            <a:ext cx="177800" cy="177800"/>
          </a:xfrm>
          <a:prstGeom prst="rect">
            <a:avLst/>
          </a:prstGeom>
        </p:spPr>
      </p:pic>
      <p:pic>
        <p:nvPicPr>
          <p:cNvPr id="16" name="pic16"/>
          <p:cNvPicPr/>
          <p:nvPr/>
        </p:nvPicPr>
        <p:blipFill>
          <a:blip r:embed="rId6"/>
          <a:stretch>
            <a:fillRect/>
          </a:stretch>
        </p:blipFill>
        <p:spPr>
          <a:xfrm>
            <a:off x="4730750" y="1741091"/>
            <a:ext cx="177800" cy="177800"/>
          </a:xfrm>
          <a:prstGeom prst="rect">
            <a:avLst/>
          </a:prstGeom>
        </p:spPr>
      </p:pic>
      <p:pic>
        <p:nvPicPr>
          <p:cNvPr id="17" name="pic17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37550" y="1741091"/>
            <a:ext cx="177800" cy="177800"/>
          </a:xfrm>
          <a:prstGeom prst="rect">
            <a:avLst/>
          </a:prstGeom>
        </p:spPr>
      </p:pic>
      <p:pic>
        <p:nvPicPr>
          <p:cNvPr id="18" name="pic18"/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3950" y="4210645"/>
            <a:ext cx="177800" cy="177800"/>
          </a:xfrm>
          <a:prstGeom prst="rect">
            <a:avLst/>
          </a:prstGeom>
        </p:spPr>
      </p:pic>
      <p:pic>
        <p:nvPicPr>
          <p:cNvPr id="19" name="pic19"/>
          <p:cNvPicPr/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30750" y="4210645"/>
            <a:ext cx="177800" cy="177800"/>
          </a:xfrm>
          <a:prstGeom prst="rect">
            <a:avLst/>
          </a:prstGeom>
        </p:spPr>
      </p:pic>
      <p:pic>
        <p:nvPicPr>
          <p:cNvPr id="20" name="pic20"/>
          <p:cNvPicPr/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37550" y="4210645"/>
            <a:ext cx="177800" cy="177800"/>
          </a:xfrm>
          <a:prstGeom prst="rect">
            <a:avLst/>
          </a:prstGeom>
        </p:spPr>
      </p:pic>
      <p:sp>
        <p:nvSpPr>
          <p:cNvPr id="21" name="text21"/>
          <p:cNvSpPr>
            <a:spLocks noChangeArrowheads="1"/>
          </p:cNvSpPr>
          <p:nvPr/>
        </p:nvSpPr>
        <p:spPr>
          <a:xfrm>
            <a:off x="762000" y="609600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3200" b="1" spc="-31">
                <a:solidFill>
                  <a:srgbClr val="3D3020"/>
                </a:solidFill>
                <a:latin typeface="Bitter"/>
              </a:rPr>
              <a:t>Разметка и пиление</a:t>
            </a:r>
          </a:p>
        </p:txBody>
      </p:sp>
      <p:sp>
        <p:nvSpPr>
          <p:cNvPr id="22" name="text22"/>
          <p:cNvSpPr>
            <a:spLocks noChangeArrowheads="1"/>
          </p:cNvSpPr>
          <p:nvPr/>
        </p:nvSpPr>
        <p:spPr>
          <a:xfrm>
            <a:off x="1022350" y="2181146"/>
            <a:ext cx="352044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20"/>
              </a:lnSpc>
            </a:pPr>
            <a:r>
              <a:rPr lang="ru-RU" sz="1350" b="1">
                <a:solidFill>
                  <a:srgbClr val="3D3020"/>
                </a:solidFill>
                <a:latin typeface="Golos Text"/>
              </a:rPr>
              <a:t>Линейка</a:t>
            </a:r>
          </a:p>
        </p:txBody>
      </p:sp>
      <p:sp>
        <p:nvSpPr>
          <p:cNvPr id="23" name="text23"/>
          <p:cNvSpPr>
            <a:spLocks noChangeArrowheads="1"/>
          </p:cNvSpPr>
          <p:nvPr/>
        </p:nvSpPr>
        <p:spPr>
          <a:xfrm>
            <a:off x="1022350" y="2445941"/>
            <a:ext cx="2959100" cy="6413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50"/>
              </a:lnSpc>
            </a:pPr>
            <a:r>
              <a:rPr lang="ru-RU" sz="1100">
                <a:solidFill>
                  <a:srgbClr val="75664F"/>
                </a:solidFill>
                <a:latin typeface="Golos Text"/>
              </a:rPr>
              <a:t>Для измерения и проведения прямых линий. Обычно металлическая или деревянная.</a:t>
            </a:r>
          </a:p>
        </p:txBody>
      </p:sp>
      <p:sp>
        <p:nvSpPr>
          <p:cNvPr id="24" name="text24"/>
          <p:cNvSpPr>
            <a:spLocks noChangeArrowheads="1"/>
          </p:cNvSpPr>
          <p:nvPr/>
        </p:nvSpPr>
        <p:spPr>
          <a:xfrm>
            <a:off x="4629150" y="2181146"/>
            <a:ext cx="352044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20"/>
              </a:lnSpc>
            </a:pPr>
            <a:r>
              <a:rPr lang="ru-RU" sz="1350" b="1">
                <a:solidFill>
                  <a:srgbClr val="3D3020"/>
                </a:solidFill>
                <a:latin typeface="Golos Text"/>
              </a:rPr>
              <a:t>Угольник</a:t>
            </a:r>
          </a:p>
        </p:txBody>
      </p:sp>
      <p:sp>
        <p:nvSpPr>
          <p:cNvPr id="25" name="text25"/>
          <p:cNvSpPr>
            <a:spLocks noChangeArrowheads="1"/>
          </p:cNvSpPr>
          <p:nvPr/>
        </p:nvSpPr>
        <p:spPr>
          <a:xfrm>
            <a:off x="4629150" y="2445941"/>
            <a:ext cx="29591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50"/>
              </a:lnSpc>
            </a:pPr>
            <a:r>
              <a:rPr lang="ru-RU" sz="1100">
                <a:solidFill>
                  <a:srgbClr val="75664F"/>
                </a:solidFill>
                <a:latin typeface="Golos Text"/>
              </a:rPr>
              <a:t>Для проверки и разметки прямых углов (90 градусов).</a:t>
            </a:r>
          </a:p>
        </p:txBody>
      </p:sp>
      <p:sp>
        <p:nvSpPr>
          <p:cNvPr id="26" name="text26"/>
          <p:cNvSpPr>
            <a:spLocks noChangeArrowheads="1"/>
          </p:cNvSpPr>
          <p:nvPr/>
        </p:nvSpPr>
        <p:spPr>
          <a:xfrm>
            <a:off x="8235950" y="2181146"/>
            <a:ext cx="352044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20"/>
              </a:lnSpc>
            </a:pPr>
            <a:r>
              <a:rPr lang="ru-RU" sz="1350" b="1">
                <a:solidFill>
                  <a:srgbClr val="3D3020"/>
                </a:solidFill>
                <a:latin typeface="Golos Text"/>
              </a:rPr>
              <a:t>Рейсмус</a:t>
            </a:r>
          </a:p>
        </p:txBody>
      </p:sp>
      <p:sp>
        <p:nvSpPr>
          <p:cNvPr id="27" name="text27"/>
          <p:cNvSpPr>
            <a:spLocks noChangeArrowheads="1"/>
          </p:cNvSpPr>
          <p:nvPr/>
        </p:nvSpPr>
        <p:spPr>
          <a:xfrm>
            <a:off x="8235950" y="2445941"/>
            <a:ext cx="29591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50"/>
              </a:lnSpc>
            </a:pPr>
            <a:r>
              <a:rPr lang="ru-RU" sz="1100">
                <a:solidFill>
                  <a:srgbClr val="75664F"/>
                </a:solidFill>
                <a:latin typeface="Golos Text"/>
              </a:rPr>
              <a:t>Для нанесения параллельных линий вдоль кромки заготовки.</a:t>
            </a:r>
          </a:p>
        </p:txBody>
      </p:sp>
      <p:sp>
        <p:nvSpPr>
          <p:cNvPr id="28" name="text28"/>
          <p:cNvSpPr>
            <a:spLocks noChangeArrowheads="1"/>
          </p:cNvSpPr>
          <p:nvPr/>
        </p:nvSpPr>
        <p:spPr>
          <a:xfrm>
            <a:off x="1022350" y="4650700"/>
            <a:ext cx="352044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20"/>
              </a:lnSpc>
            </a:pPr>
            <a:r>
              <a:rPr lang="ru-RU" sz="1350" b="1">
                <a:solidFill>
                  <a:srgbClr val="3D3020"/>
                </a:solidFill>
                <a:latin typeface="Golos Text"/>
              </a:rPr>
              <a:t>Пиление вдоль волокон</a:t>
            </a:r>
          </a:p>
        </p:txBody>
      </p:sp>
      <p:sp>
        <p:nvSpPr>
          <p:cNvPr id="29" name="text29"/>
          <p:cNvSpPr>
            <a:spLocks noChangeArrowheads="1"/>
          </p:cNvSpPr>
          <p:nvPr/>
        </p:nvSpPr>
        <p:spPr>
          <a:xfrm>
            <a:off x="1022350" y="4915495"/>
            <a:ext cx="29591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50"/>
              </a:lnSpc>
            </a:pPr>
            <a:r>
              <a:rPr lang="ru-RU" sz="1100">
                <a:solidFill>
                  <a:srgbClr val="75664F"/>
                </a:solidFill>
                <a:latin typeface="Golos Text"/>
              </a:rPr>
              <a:t>Используется продольная пила с крупными зубьями. Движения плавные, без нажима.</a:t>
            </a:r>
          </a:p>
        </p:txBody>
      </p:sp>
      <p:sp>
        <p:nvSpPr>
          <p:cNvPr id="30" name="text30"/>
          <p:cNvSpPr>
            <a:spLocks noChangeArrowheads="1"/>
          </p:cNvSpPr>
          <p:nvPr/>
        </p:nvSpPr>
        <p:spPr>
          <a:xfrm>
            <a:off x="4629150" y="4650700"/>
            <a:ext cx="352044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20"/>
              </a:lnSpc>
            </a:pPr>
            <a:r>
              <a:rPr lang="ru-RU" sz="1350" b="1">
                <a:solidFill>
                  <a:srgbClr val="3D3020"/>
                </a:solidFill>
                <a:latin typeface="Golos Text"/>
              </a:rPr>
              <a:t>Пиление поперёк волокон</a:t>
            </a:r>
          </a:p>
        </p:txBody>
      </p:sp>
      <p:sp>
        <p:nvSpPr>
          <p:cNvPr id="31" name="text31"/>
          <p:cNvSpPr>
            <a:spLocks noChangeArrowheads="1"/>
          </p:cNvSpPr>
          <p:nvPr/>
        </p:nvSpPr>
        <p:spPr>
          <a:xfrm>
            <a:off x="4629150" y="4915495"/>
            <a:ext cx="29591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50"/>
              </a:lnSpc>
            </a:pPr>
            <a:r>
              <a:rPr lang="ru-RU" sz="1100">
                <a:solidFill>
                  <a:srgbClr val="75664F"/>
                </a:solidFill>
                <a:latin typeface="Golos Text"/>
              </a:rPr>
              <a:t>Применяется поперечная пила с мелкими зубьями. Разметка делается с запасом.</a:t>
            </a:r>
          </a:p>
        </p:txBody>
      </p:sp>
      <p:sp>
        <p:nvSpPr>
          <p:cNvPr id="32" name="text32"/>
          <p:cNvSpPr>
            <a:spLocks noChangeArrowheads="1"/>
          </p:cNvSpPr>
          <p:nvPr/>
        </p:nvSpPr>
        <p:spPr>
          <a:xfrm>
            <a:off x="8235950" y="4650700"/>
            <a:ext cx="352044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20"/>
              </a:lnSpc>
            </a:pPr>
            <a:r>
              <a:rPr lang="ru-RU" sz="1350" b="1">
                <a:solidFill>
                  <a:srgbClr val="3D3020"/>
                </a:solidFill>
                <a:latin typeface="Golos Text"/>
              </a:rPr>
              <a:t>Выбор пилы</a:t>
            </a:r>
          </a:p>
        </p:txBody>
      </p:sp>
      <p:sp>
        <p:nvSpPr>
          <p:cNvPr id="33" name="text33"/>
          <p:cNvSpPr>
            <a:spLocks noChangeArrowheads="1"/>
          </p:cNvSpPr>
          <p:nvPr/>
        </p:nvSpPr>
        <p:spPr>
          <a:xfrm>
            <a:off x="8235950" y="4915495"/>
            <a:ext cx="29591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50"/>
              </a:lnSpc>
            </a:pPr>
            <a:r>
              <a:rPr lang="ru-RU" sz="1100">
                <a:solidFill>
                  <a:srgbClr val="75664F"/>
                </a:solidFill>
                <a:latin typeface="Golos Text"/>
              </a:rPr>
              <a:t>Для грубой работы — ножовка с крупным зубом, для точной — с мелким.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9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3D3020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6731000" y="698500"/>
            <a:ext cx="911324" cy="330200"/>
          </a:xfrm>
          <a:prstGeom prst="roundRect">
            <a:avLst>
              <a:gd name="adj" fmla="val 50000"/>
            </a:avLst>
          </a:prstGeom>
          <a:solidFill>
            <a:srgbClr val="4A7C59"/>
          </a:solidFill>
          <a:ln>
            <a:noFill/>
          </a:ln>
        </p:spPr>
      </p:sp>
      <p:sp>
        <p:nvSpPr>
          <p:cNvPr id="5" name="card5"/>
          <p:cNvSpPr/>
          <p:nvPr/>
        </p:nvSpPr>
        <p:spPr>
          <a:xfrm>
            <a:off x="5791200" y="3124200"/>
            <a:ext cx="609600" cy="609600"/>
          </a:xfrm>
          <a:prstGeom prst="roundRect">
            <a:avLst>
              <a:gd name="adj" fmla="val 50000"/>
            </a:avLst>
          </a:prstGeom>
          <a:solidFill>
            <a:srgbClr val="DCC9A6"/>
          </a:solidFill>
          <a:ln>
            <a:noFill/>
          </a:ln>
          <a:effectLst>
            <a:outerShdw blurRad="203200" dist="50800" dir="5400000" rotWithShape="0">
              <a:srgbClr val="000000">
                <a:alpha val="25098"/>
              </a:srgbClr>
            </a:outerShdw>
          </a:effectLst>
        </p:spPr>
      </p:sp>
      <p:pic>
        <p:nvPicPr>
          <p:cNvPr id="6" name="pic6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8050" y="3333750"/>
            <a:ext cx="215900" cy="190500"/>
          </a:xfrm>
          <a:prstGeom prst="rect">
            <a:avLst/>
          </a:prstGeom>
        </p:spPr>
      </p:pic>
      <p:sp>
        <p:nvSpPr>
          <p:cNvPr id="7" name="text7"/>
          <p:cNvSpPr>
            <a:spLocks noChangeArrowheads="1"/>
          </p:cNvSpPr>
          <p:nvPr/>
        </p:nvSpPr>
        <p:spPr>
          <a:xfrm>
            <a:off x="768350" y="1301750"/>
            <a:ext cx="5321300" cy="3619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50"/>
              </a:lnSpc>
            </a:pPr>
            <a:r>
              <a:rPr lang="ru-RU" sz="2500" b="1" spc="-49">
                <a:solidFill>
                  <a:srgbClr val="75664F"/>
                </a:solidFill>
                <a:latin typeface="Golos Text"/>
              </a:rPr>
              <a:t>Ручные инструменты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8350" y="1964690"/>
            <a:ext cx="304800" cy="2616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60"/>
              </a:lnSpc>
            </a:pPr>
            <a:r>
              <a:rPr lang="ru-RU" sz="1400">
                <a:solidFill>
                  <a:srgbClr val="75664F"/>
                </a:solidFill>
                <a:latin typeface="Golos Text"/>
              </a:rPr>
              <a:t>—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1098550" y="1965325"/>
            <a:ext cx="2690098" cy="2603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50"/>
              </a:lnSpc>
            </a:pPr>
            <a:r>
              <a:rPr lang="ru-RU" sz="1300">
                <a:solidFill>
                  <a:srgbClr val="75664F"/>
                </a:solidFill>
                <a:latin typeface="Golos Text"/>
              </a:rPr>
              <a:t>Строгание ручным рубанком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768350" y="2429431"/>
            <a:ext cx="304800" cy="2616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60"/>
              </a:lnSpc>
            </a:pPr>
            <a:r>
              <a:rPr lang="ru-RU" sz="1400">
                <a:solidFill>
                  <a:srgbClr val="75664F"/>
                </a:solidFill>
                <a:latin typeface="Golos Text"/>
              </a:rPr>
              <a:t>—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98550" y="2430066"/>
            <a:ext cx="3894237" cy="2603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50"/>
              </a:lnSpc>
            </a:pPr>
            <a:r>
              <a:rPr lang="ru-RU" sz="1300">
                <a:solidFill>
                  <a:srgbClr val="75664F"/>
                </a:solidFill>
                <a:latin typeface="Golos Text"/>
              </a:rPr>
              <a:t>Сверление ручной дрелью (коловоротом)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6908800" y="787400"/>
            <a:ext cx="845284" cy="165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200"/>
              </a:lnSpc>
            </a:pPr>
            <a:r>
              <a:rPr lang="ru-RU" sz="1000" cap="all" spc="160">
                <a:solidFill>
                  <a:srgbClr val="DCC9A6"/>
                </a:solidFill>
                <a:latin typeface="Golos Text"/>
              </a:rPr>
              <a:t>После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6731000" y="1295400"/>
            <a:ext cx="5334000" cy="3619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50"/>
              </a:lnSpc>
            </a:pPr>
            <a:r>
              <a:rPr lang="ru-RU" sz="2500" b="1" spc="-49">
                <a:solidFill>
                  <a:srgbClr val="DCC9A6"/>
                </a:solidFill>
                <a:latin typeface="Golos Text"/>
              </a:rPr>
              <a:t>Электрические инструменты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6731000" y="1958340"/>
            <a:ext cx="230882" cy="2616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60"/>
              </a:lnSpc>
            </a:pPr>
            <a:r>
              <a:rPr lang="ru-RU" sz="1400">
                <a:solidFill>
                  <a:srgbClr val="4A7C59"/>
                </a:solidFill>
                <a:latin typeface="Golos Text"/>
              </a:rPr>
              <a:t>+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6987282" y="1958975"/>
            <a:ext cx="4561780" cy="2603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50"/>
              </a:lnSpc>
            </a:pPr>
            <a:r>
              <a:rPr lang="ru-RU" sz="1300">
                <a:solidFill>
                  <a:srgbClr val="FFFFFF"/>
                </a:solidFill>
                <a:latin typeface="Golos Text"/>
              </a:rPr>
              <a:t>Электрорубанок ускоряет работу в несколько раз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6731000" y="2423081"/>
            <a:ext cx="230882" cy="2616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60"/>
              </a:lnSpc>
            </a:pPr>
            <a:r>
              <a:rPr lang="ru-RU" sz="1400">
                <a:solidFill>
                  <a:srgbClr val="4A7C59"/>
                </a:solidFill>
                <a:latin typeface="Golos Text"/>
              </a:rPr>
              <a:t>+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6987282" y="2423716"/>
            <a:ext cx="4468118" cy="5080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50"/>
              </a:lnSpc>
            </a:pPr>
            <a:r>
              <a:rPr lang="ru-RU" sz="1300">
                <a:solidFill>
                  <a:srgbClr val="FFFFFF"/>
                </a:solidFill>
                <a:latin typeface="Golos Text"/>
              </a:rPr>
              <a:t>Электрическая дрель с регулировкой оборотов и набором свёрл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9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1417241"/>
            <a:ext cx="3454400" cy="2317750"/>
          </a:xfrm>
          <a:prstGeom prst="roundRect">
            <a:avLst>
              <a:gd name="adj" fmla="val 3287"/>
            </a:avLst>
          </a:prstGeom>
          <a:noFill/>
          <a:ln w="6350" cap="flat">
            <a:solidFill>
              <a:srgbClr val="E7D8BA"/>
            </a:solidFill>
          </a:ln>
        </p:spPr>
      </p:sp>
      <p:sp>
        <p:nvSpPr>
          <p:cNvPr id="4" name="card4"/>
          <p:cNvSpPr/>
          <p:nvPr/>
        </p:nvSpPr>
        <p:spPr>
          <a:xfrm>
            <a:off x="4368800" y="1417241"/>
            <a:ext cx="3454400" cy="2317750"/>
          </a:xfrm>
          <a:prstGeom prst="roundRect">
            <a:avLst>
              <a:gd name="adj" fmla="val 3287"/>
            </a:avLst>
          </a:prstGeom>
          <a:noFill/>
          <a:ln w="6350" cap="flat">
            <a:solidFill>
              <a:srgbClr val="E7D8BA"/>
            </a:solidFill>
          </a:ln>
        </p:spPr>
      </p:sp>
      <p:sp>
        <p:nvSpPr>
          <p:cNvPr id="5" name="card5"/>
          <p:cNvSpPr/>
          <p:nvPr/>
        </p:nvSpPr>
        <p:spPr>
          <a:xfrm>
            <a:off x="7975600" y="1417241"/>
            <a:ext cx="3454400" cy="2317750"/>
          </a:xfrm>
          <a:prstGeom prst="roundRect">
            <a:avLst>
              <a:gd name="adj" fmla="val 3287"/>
            </a:avLst>
          </a:prstGeom>
          <a:noFill/>
          <a:ln w="6350" cap="flat">
            <a:solidFill>
              <a:srgbClr val="E7D8BA"/>
            </a:solidFill>
          </a:ln>
        </p:spPr>
      </p:sp>
      <p:sp>
        <p:nvSpPr>
          <p:cNvPr id="6" name="card6"/>
          <p:cNvSpPr/>
          <p:nvPr/>
        </p:nvSpPr>
        <p:spPr>
          <a:xfrm>
            <a:off x="762000" y="3887391"/>
            <a:ext cx="3454400" cy="2081609"/>
          </a:xfrm>
          <a:prstGeom prst="roundRect">
            <a:avLst>
              <a:gd name="adj" fmla="val 3660"/>
            </a:avLst>
          </a:prstGeom>
          <a:noFill/>
          <a:ln w="6350" cap="flat">
            <a:solidFill>
              <a:srgbClr val="E7D8BA"/>
            </a:solidFill>
          </a:ln>
        </p:spPr>
      </p:sp>
      <p:sp>
        <p:nvSpPr>
          <p:cNvPr id="7" name="card7"/>
          <p:cNvSpPr/>
          <p:nvPr/>
        </p:nvSpPr>
        <p:spPr>
          <a:xfrm>
            <a:off x="4368800" y="3887391"/>
            <a:ext cx="3454400" cy="2081609"/>
          </a:xfrm>
          <a:prstGeom prst="roundRect">
            <a:avLst>
              <a:gd name="adj" fmla="val 3660"/>
            </a:avLst>
          </a:prstGeom>
          <a:noFill/>
          <a:ln w="6350" cap="flat">
            <a:solidFill>
              <a:srgbClr val="E7D8BA"/>
            </a:solidFill>
          </a:ln>
        </p:spPr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609600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3200" b="1" spc="-31">
                <a:solidFill>
                  <a:srgbClr val="3D3020"/>
                </a:solidFill>
                <a:latin typeface="Bitter"/>
              </a:rPr>
              <a:t>Способы соединения деталей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1073150" y="1698546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>
                <a:solidFill>
                  <a:srgbClr val="4A7C59"/>
                </a:solidFill>
                <a:latin typeface="Golos Text"/>
              </a:rPr>
              <a:t>01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73150" y="1984296"/>
            <a:ext cx="339852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20"/>
              </a:lnSpc>
            </a:pPr>
            <a:r>
              <a:rPr lang="ru-RU" sz="1600" b="1">
                <a:solidFill>
                  <a:srgbClr val="3D3020"/>
                </a:solidFill>
                <a:latin typeface="Golos Text"/>
              </a:rPr>
              <a:t>Шиповое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73150" y="2308820"/>
            <a:ext cx="2857500" cy="721122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59"/>
              </a:lnSpc>
            </a:pPr>
            <a:r>
              <a:rPr lang="ru-RU" sz="1200">
                <a:solidFill>
                  <a:srgbClr val="75664F"/>
                </a:solidFill>
                <a:latin typeface="Golos Text"/>
              </a:rPr>
              <a:t>Выступ (шип) входит в паз; прочное неразъёмное соединение. Используется в мебели (стулья, рамы).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4679950" y="1698546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>
                <a:solidFill>
                  <a:srgbClr val="4A7C59"/>
                </a:solidFill>
                <a:latin typeface="Golos Text"/>
              </a:rPr>
              <a:t>02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4679950" y="1984296"/>
            <a:ext cx="339852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20"/>
              </a:lnSpc>
            </a:pPr>
            <a:r>
              <a:rPr lang="ru-RU" sz="1600" b="1">
                <a:solidFill>
                  <a:srgbClr val="3D3020"/>
                </a:solidFill>
                <a:latin typeface="Golos Text"/>
              </a:rPr>
              <a:t>Шкантовое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4679950" y="2308820"/>
            <a:ext cx="2857500" cy="957263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59"/>
              </a:lnSpc>
            </a:pPr>
            <a:r>
              <a:rPr lang="ru-RU" sz="1200">
                <a:solidFill>
                  <a:srgbClr val="75664F"/>
                </a:solidFill>
                <a:latin typeface="Golos Text"/>
              </a:rPr>
              <a:t>Деревянные цилиндры (шканты) вставляются в отверстия деталей. Обеспечивает скрытое и точное соединение.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8286750" y="1698546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>
                <a:solidFill>
                  <a:srgbClr val="4A7C59"/>
                </a:solidFill>
                <a:latin typeface="Golos Text"/>
              </a:rPr>
              <a:t>03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8286750" y="1984296"/>
            <a:ext cx="339852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20"/>
              </a:lnSpc>
            </a:pPr>
            <a:r>
              <a:rPr lang="ru-RU" sz="1600" b="1">
                <a:solidFill>
                  <a:srgbClr val="3D3020"/>
                </a:solidFill>
                <a:latin typeface="Golos Text"/>
              </a:rPr>
              <a:t>На клей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8286750" y="2308820"/>
            <a:ext cx="2857500" cy="721122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59"/>
              </a:lnSpc>
            </a:pPr>
            <a:r>
              <a:rPr lang="ru-RU" sz="1200">
                <a:solidFill>
                  <a:srgbClr val="75664F"/>
                </a:solidFill>
                <a:latin typeface="Golos Text"/>
              </a:rPr>
              <a:t>Столярный клей (ПВА) наносится на поверхности. Часто используется с другими способами для усиления.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1073150" y="4168696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>
                <a:solidFill>
                  <a:srgbClr val="4A7C59"/>
                </a:solidFill>
                <a:latin typeface="Golos Text"/>
              </a:rPr>
              <a:t>04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1073150" y="4454446"/>
            <a:ext cx="339852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20"/>
              </a:lnSpc>
            </a:pPr>
            <a:r>
              <a:rPr lang="ru-RU" sz="1600" b="1">
                <a:solidFill>
                  <a:srgbClr val="3D3020"/>
                </a:solidFill>
                <a:latin typeface="Golos Text"/>
              </a:rPr>
              <a:t>Саморезы</a:t>
            </a:r>
          </a:p>
        </p:txBody>
      </p:sp>
      <p:sp>
        <p:nvSpPr>
          <p:cNvPr id="20" name="text20"/>
          <p:cNvSpPr>
            <a:spLocks noChangeArrowheads="1"/>
          </p:cNvSpPr>
          <p:nvPr/>
        </p:nvSpPr>
        <p:spPr>
          <a:xfrm>
            <a:off x="1073150" y="4778970"/>
            <a:ext cx="2857500" cy="721122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59"/>
              </a:lnSpc>
            </a:pPr>
            <a:r>
              <a:rPr lang="ru-RU" sz="1200">
                <a:solidFill>
                  <a:srgbClr val="75664F"/>
                </a:solidFill>
                <a:latin typeface="Golos Text"/>
              </a:rPr>
              <a:t>Металлические винты вкручиваются в древесину. Разборное соединение, подходит для каркасов и полок.</a:t>
            </a:r>
          </a:p>
        </p:txBody>
      </p:sp>
      <p:sp>
        <p:nvSpPr>
          <p:cNvPr id="21" name="text21"/>
          <p:cNvSpPr>
            <a:spLocks noChangeArrowheads="1"/>
          </p:cNvSpPr>
          <p:nvPr/>
        </p:nvSpPr>
        <p:spPr>
          <a:xfrm>
            <a:off x="4679950" y="4168696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>
                <a:solidFill>
                  <a:srgbClr val="4A7C59"/>
                </a:solidFill>
                <a:latin typeface="Golos Text"/>
              </a:rPr>
              <a:t>05</a:t>
            </a:r>
          </a:p>
        </p:txBody>
      </p:sp>
      <p:sp>
        <p:nvSpPr>
          <p:cNvPr id="22" name="text22"/>
          <p:cNvSpPr>
            <a:spLocks noChangeArrowheads="1"/>
          </p:cNvSpPr>
          <p:nvPr/>
        </p:nvSpPr>
        <p:spPr>
          <a:xfrm>
            <a:off x="4679950" y="4454446"/>
            <a:ext cx="339852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20"/>
              </a:lnSpc>
            </a:pPr>
            <a:r>
              <a:rPr lang="ru-RU" sz="1600" b="1">
                <a:solidFill>
                  <a:srgbClr val="3D3020"/>
                </a:solidFill>
                <a:latin typeface="Golos Text"/>
              </a:rPr>
              <a:t>Гвозди</a:t>
            </a:r>
          </a:p>
        </p:txBody>
      </p:sp>
      <p:sp>
        <p:nvSpPr>
          <p:cNvPr id="23" name="text23"/>
          <p:cNvSpPr>
            <a:spLocks noChangeArrowheads="1"/>
          </p:cNvSpPr>
          <p:nvPr/>
        </p:nvSpPr>
        <p:spPr>
          <a:xfrm>
            <a:off x="4679950" y="4778970"/>
            <a:ext cx="2857500" cy="721122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59"/>
              </a:lnSpc>
            </a:pPr>
            <a:r>
              <a:rPr lang="ru-RU" sz="1200">
                <a:solidFill>
                  <a:srgbClr val="75664F"/>
                </a:solidFill>
                <a:latin typeface="Golos Text"/>
              </a:rPr>
              <a:t>Быстрый монтаж, финишные гвозди незаметны. Используется для обшивки и временных конструкций.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9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1462286"/>
            <a:ext cx="1441648" cy="220266"/>
          </a:xfrm>
          <a:prstGeom prst="roundRect">
            <a:avLst>
              <a:gd name="adj" fmla="val 50000"/>
            </a:avLst>
          </a:prstGeom>
          <a:solidFill>
            <a:srgbClr val="C2BA90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762000" y="2617192"/>
            <a:ext cx="3183434" cy="2778522"/>
          </a:xfrm>
          <a:prstGeom prst="roundRect">
            <a:avLst>
              <a:gd name="adj" fmla="val 2742"/>
            </a:avLst>
          </a:prstGeom>
          <a:solidFill>
            <a:srgbClr val="E7D8BA"/>
          </a:solidFill>
          <a:ln>
            <a:noFill/>
          </a:ln>
        </p:spPr>
      </p:sp>
      <p:sp>
        <p:nvSpPr>
          <p:cNvPr id="5" name="card5"/>
          <p:cNvSpPr/>
          <p:nvPr/>
        </p:nvSpPr>
        <p:spPr>
          <a:xfrm>
            <a:off x="4504234" y="2617192"/>
            <a:ext cx="3183533" cy="2778522"/>
          </a:xfrm>
          <a:prstGeom prst="roundRect">
            <a:avLst>
              <a:gd name="adj" fmla="val 2742"/>
            </a:avLst>
          </a:prstGeom>
          <a:solidFill>
            <a:srgbClr val="E7D8BA"/>
          </a:solidFill>
          <a:ln>
            <a:noFill/>
          </a:ln>
        </p:spPr>
      </p:sp>
      <p:sp>
        <p:nvSpPr>
          <p:cNvPr id="6" name="card6"/>
          <p:cNvSpPr/>
          <p:nvPr/>
        </p:nvSpPr>
        <p:spPr>
          <a:xfrm>
            <a:off x="8246566" y="2617192"/>
            <a:ext cx="3183434" cy="2778522"/>
          </a:xfrm>
          <a:prstGeom prst="roundRect">
            <a:avLst>
              <a:gd name="adj" fmla="val 2742"/>
            </a:avLst>
          </a:prstGeom>
          <a:solidFill>
            <a:srgbClr val="3D3020"/>
          </a:solidFill>
          <a:ln>
            <a:noFill/>
          </a:ln>
        </p:spPr>
      </p:sp>
      <p:pic>
        <p:nvPicPr>
          <p:cNvPr id="7" name="pic7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7834" y="3898503"/>
            <a:ext cx="254000" cy="215900"/>
          </a:xfrm>
          <a:prstGeom prst="rect">
            <a:avLst/>
          </a:prstGeom>
        </p:spPr>
      </p:pic>
      <p:pic>
        <p:nvPicPr>
          <p:cNvPr id="8" name="pic8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0166" y="3898503"/>
            <a:ext cx="254000" cy="215900"/>
          </a:xfrm>
          <a:prstGeom prst="rect">
            <a:avLst/>
          </a:prstGeom>
        </p:spPr>
      </p:pic>
      <p:sp>
        <p:nvSpPr>
          <p:cNvPr id="9" name="text9"/>
          <p:cNvSpPr>
            <a:spLocks noChangeArrowheads="1"/>
          </p:cNvSpPr>
          <p:nvPr/>
        </p:nvSpPr>
        <p:spPr>
          <a:xfrm>
            <a:off x="889000" y="1506736"/>
            <a:ext cx="1468358" cy="13144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935"/>
              </a:lnSpc>
            </a:pPr>
            <a:r>
              <a:rPr lang="ru-RU" sz="850" b="1" cap="all" spc="43">
                <a:solidFill>
                  <a:srgbClr val="556532"/>
                </a:solidFill>
                <a:latin typeface="Golos Text"/>
              </a:rPr>
              <a:t>Процесс отделки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762000" y="1657152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3200" b="1" spc="-31">
                <a:solidFill>
                  <a:srgbClr val="3D3020"/>
                </a:solidFill>
                <a:latin typeface="Bitter"/>
              </a:rPr>
              <a:t>Отделка готового изделия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66800" y="2902942"/>
            <a:ext cx="3208834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4800"/>
              </a:lnSpc>
            </a:pPr>
            <a:r>
              <a:rPr lang="ru-RU" sz="4800" b="1" spc="-143">
                <a:solidFill>
                  <a:srgbClr val="4A7C59"/>
                </a:solidFill>
                <a:latin typeface="Bitter"/>
              </a:rPr>
              <a:t>1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1066800" y="3781782"/>
            <a:ext cx="3088600" cy="2489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60"/>
              </a:lnSpc>
            </a:pPr>
            <a:r>
              <a:rPr lang="ru-RU" sz="1550" b="1">
                <a:solidFill>
                  <a:srgbClr val="3D3020"/>
                </a:solidFill>
                <a:latin typeface="Golos Text"/>
              </a:rPr>
              <a:t>Шлифование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1066800" y="4124722"/>
            <a:ext cx="2599234" cy="721122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59"/>
              </a:lnSpc>
            </a:pPr>
            <a:r>
              <a:rPr lang="ru-RU" sz="1200">
                <a:solidFill>
                  <a:srgbClr val="75664F"/>
                </a:solidFill>
                <a:latin typeface="Golos Text"/>
              </a:rPr>
              <a:t>Удаление неровностей и заусенцев с помощью наждачной бумаги разной зернистости.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4809034" y="2902942"/>
            <a:ext cx="3208933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4800"/>
              </a:lnSpc>
            </a:pPr>
            <a:r>
              <a:rPr lang="ru-RU" sz="4800" b="1" spc="-143">
                <a:solidFill>
                  <a:srgbClr val="4A7C59"/>
                </a:solidFill>
                <a:latin typeface="Bitter"/>
              </a:rPr>
              <a:t>2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4809034" y="3785592"/>
            <a:ext cx="2599333" cy="4699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50" b="1">
                <a:solidFill>
                  <a:srgbClr val="3D3020"/>
                </a:solidFill>
                <a:latin typeface="Golos Text"/>
              </a:rPr>
              <a:t>Покрытие лаком/маслом/краской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4809034" y="4353322"/>
            <a:ext cx="2599333" cy="721122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59"/>
              </a:lnSpc>
            </a:pPr>
            <a:r>
              <a:rPr lang="ru-RU" sz="1200">
                <a:solidFill>
                  <a:srgbClr val="75664F"/>
                </a:solidFill>
                <a:latin typeface="Golos Text"/>
              </a:rPr>
              <a:t>Нанесение защитного или декоративного слоя кистью, валиком или распылителем.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8551366" y="2902942"/>
            <a:ext cx="3208834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4800"/>
              </a:lnSpc>
            </a:pPr>
            <a:r>
              <a:rPr lang="ru-RU" sz="4800" b="1" spc="-143">
                <a:solidFill>
                  <a:srgbClr val="4A7C59"/>
                </a:solidFill>
                <a:latin typeface="Bitter"/>
              </a:rPr>
              <a:t>3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8551366" y="3781782"/>
            <a:ext cx="3088600" cy="2489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60"/>
              </a:lnSpc>
            </a:pPr>
            <a:r>
              <a:rPr lang="ru-RU" sz="1550" b="1">
                <a:solidFill>
                  <a:srgbClr val="DCC9A6"/>
                </a:solidFill>
                <a:latin typeface="Golos Text"/>
              </a:rPr>
              <a:t>Финишная отделка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8551366" y="4124722"/>
            <a:ext cx="2599234" cy="4849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59"/>
              </a:lnSpc>
            </a:pPr>
            <a:r>
              <a:rPr lang="ru-RU" sz="1200">
                <a:solidFill>
                  <a:srgbClr val="FFFFFF"/>
                </a:solidFill>
                <a:latin typeface="Golos Text"/>
              </a:rPr>
              <a:t>Полировка высохшего покрытия и проверка качества поверхности.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9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937220"/>
            <a:ext cx="1855490" cy="220266"/>
          </a:xfrm>
          <a:prstGeom prst="roundRect">
            <a:avLst>
              <a:gd name="adj" fmla="val 50000"/>
            </a:avLst>
          </a:prstGeom>
          <a:solidFill>
            <a:srgbClr val="C2BA90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738328" y="2275524"/>
            <a:ext cx="161645" cy="161645"/>
          </a:xfrm>
          <a:prstGeom prst="roundRect">
            <a:avLst>
              <a:gd name="adj" fmla="val 29462"/>
            </a:avLst>
          </a:prstGeom>
          <a:solidFill>
            <a:srgbClr val="4A7C59"/>
          </a:solidFill>
          <a:ln>
            <a:noFill/>
          </a:ln>
        </p:spPr>
      </p:sp>
      <p:sp>
        <p:nvSpPr>
          <p:cNvPr id="5" name="card5"/>
          <p:cNvSpPr/>
          <p:nvPr/>
        </p:nvSpPr>
        <p:spPr>
          <a:xfrm>
            <a:off x="738328" y="3205005"/>
            <a:ext cx="161645" cy="161645"/>
          </a:xfrm>
          <a:prstGeom prst="roundRect">
            <a:avLst>
              <a:gd name="adj" fmla="val 29462"/>
            </a:avLst>
          </a:prstGeom>
          <a:solidFill>
            <a:srgbClr val="4A7C59"/>
          </a:solidFill>
          <a:ln>
            <a:noFill/>
          </a:ln>
        </p:spPr>
      </p:sp>
      <p:sp>
        <p:nvSpPr>
          <p:cNvPr id="6" name="card6"/>
          <p:cNvSpPr/>
          <p:nvPr/>
        </p:nvSpPr>
        <p:spPr>
          <a:xfrm>
            <a:off x="738328" y="3796746"/>
            <a:ext cx="161645" cy="161644"/>
          </a:xfrm>
          <a:prstGeom prst="roundRect">
            <a:avLst>
              <a:gd name="adj" fmla="val 29462"/>
            </a:avLst>
          </a:prstGeom>
          <a:solidFill>
            <a:srgbClr val="4A7C59"/>
          </a:solidFill>
          <a:ln>
            <a:noFill/>
          </a:ln>
        </p:spPr>
      </p:sp>
      <p:sp>
        <p:nvSpPr>
          <p:cNvPr id="7" name="card7"/>
          <p:cNvSpPr/>
          <p:nvPr/>
        </p:nvSpPr>
        <p:spPr>
          <a:xfrm>
            <a:off x="738328" y="4726227"/>
            <a:ext cx="161645" cy="161644"/>
          </a:xfrm>
          <a:prstGeom prst="roundRect">
            <a:avLst>
              <a:gd name="adj" fmla="val 29462"/>
            </a:avLst>
          </a:prstGeom>
          <a:solidFill>
            <a:srgbClr val="4A7C59"/>
          </a:solidFill>
          <a:ln>
            <a:noFill/>
          </a:ln>
        </p:spPr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889000" y="981670"/>
            <a:ext cx="1964968" cy="13144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935"/>
              </a:lnSpc>
            </a:pPr>
            <a:r>
              <a:rPr lang="ru-RU" sz="850" b="1" cap="all" spc="43">
                <a:solidFill>
                  <a:srgbClr val="556532"/>
                </a:solidFill>
                <a:latin typeface="Golos Text"/>
              </a:rPr>
              <a:t>Правила безопасности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762000" y="1259086"/>
            <a:ext cx="11303000" cy="51943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990"/>
              </a:lnSpc>
            </a:pPr>
            <a:r>
              <a:rPr lang="ru-RU" sz="3800" b="1" spc="-37">
                <a:solidFill>
                  <a:srgbClr val="3D3020"/>
                </a:solidFill>
                <a:latin typeface="Bitter"/>
              </a:rPr>
              <a:t>Техника безопасности в мастерской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79500" y="2193826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659"/>
              </a:lnSpc>
            </a:pPr>
            <a:r>
              <a:rPr lang="ru-RU" sz="1900" b="1">
                <a:solidFill>
                  <a:srgbClr val="3D3020"/>
                </a:solidFill>
                <a:latin typeface="Golos Text"/>
              </a:rPr>
              <a:t>Инструменты</a:t>
            </a:r>
            <a:r>
              <a:rPr lang="ru-RU" sz="1900">
                <a:solidFill>
                  <a:srgbClr val="3D3020"/>
                </a:solidFill>
                <a:latin typeface="Golos Text"/>
              </a:rPr>
              <a:t> Работай только исправными инструментами, используй их строго по назначению.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79500" y="3123267"/>
            <a:ext cx="9013130" cy="3505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660"/>
              </a:lnSpc>
            </a:pPr>
            <a:r>
              <a:rPr lang="ru-RU" sz="1900" b="1">
                <a:solidFill>
                  <a:srgbClr val="3D3020"/>
                </a:solidFill>
                <a:latin typeface="Golos Text"/>
              </a:rPr>
              <a:t>Защита</a:t>
            </a:r>
            <a:r>
              <a:rPr lang="ru-RU" sz="1900">
                <a:solidFill>
                  <a:srgbClr val="3D3020"/>
                </a:solidFill>
                <a:latin typeface="Golos Text"/>
              </a:rPr>
              <a:t> Обязательно используй защитные очки, респиратор и перчатки.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1079500" y="3715048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659"/>
              </a:lnSpc>
            </a:pPr>
            <a:r>
              <a:rPr lang="ru-RU" sz="1900" b="1">
                <a:solidFill>
                  <a:srgbClr val="3D3020"/>
                </a:solidFill>
                <a:latin typeface="Golos Text"/>
              </a:rPr>
              <a:t>Поведение</a:t>
            </a:r>
            <a:r>
              <a:rPr lang="ru-RU" sz="1900">
                <a:solidFill>
                  <a:srgbClr val="3D3020"/>
                </a:solidFill>
                <a:latin typeface="Golos Text"/>
              </a:rPr>
              <a:t> Не отвлекайся во время работы, содержи рабочее место в чистоте и порядке.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1079500" y="4644529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659"/>
              </a:lnSpc>
            </a:pPr>
            <a:r>
              <a:rPr lang="ru-RU" sz="1900" b="1">
                <a:solidFill>
                  <a:srgbClr val="3D3020"/>
                </a:solidFill>
                <a:latin typeface="Golos Text"/>
              </a:rPr>
              <a:t>Проверка</a:t>
            </a:r>
            <a:r>
              <a:rPr lang="ru-RU" sz="1900">
                <a:solidFill>
                  <a:srgbClr val="3D3020"/>
                </a:solidFill>
                <a:latin typeface="Golos Text"/>
              </a:rPr>
              <a:t> Перед началом работы проверь исправность оборудования и инструментов.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762000" y="5726370"/>
            <a:ext cx="825500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560"/>
              </a:lnSpc>
            </a:pPr>
            <a:r>
              <a:rPr lang="ru-RU" sz="1300">
                <a:solidFill>
                  <a:srgbClr val="75664F"/>
                </a:solidFill>
                <a:latin typeface="Golos Text"/>
              </a:rPr>
              <a:t>Помни: безопасность — залог успешной работы!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ida">
  <a:themeElements>
    <a:clrScheme name="slaida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aid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laid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name="slaida">
  <a:themeElements>
    <a:clrScheme name="slaida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aid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laid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Application>Слайда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обработки древесины</dc:title>
  <dc:creator>Слайда</dc:creator>
</cp:coreProperties>
</file>