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Golos Text"/>
      <p:regular r:id="rId200"/>
      <p:bold r:id="rId201"/>
    </p:embeddedFont>
    <p:embeddedFont>
      <p:font typeface="Lora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Здравствуйте, ребята! Сегодня мы начинаем изучать одну из самых интересных и важных тем курса русского языка — причастие. Вы узнаете, почему причастие называют особой формой глагола, какие признаки оно сочетает и как его правильно использовать в речи. Давайте погрузимся в мир причастий!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мы с вами разобрали причастие как часть речи. Оно объединяет признаки глагола и прилагательного, что делает его уникальным. Важно запомнить суффиксы и правила образования действительных и страдательных причастий. Также не забывайте выделять причастный оборот запятыми. Надеюсь, эта информация была полезной и поможет вам в изучении русского языка. Спасибо за внимание!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разберемся, что такое причастие. Это особая форма глагола, которая обозначает признак предмета по действию. Например, в словосочетании «читающий ученик» причастие «читающий» указывает на ученика, который читает. А в «прочитанная книга» причастие «прочитанная» говорит о книге, которую уже прочитали. Запомните: причастие отвечает на вопросы какой? какая? какое? и совмещает признаки глагола и прилагательного. Дальше мы рассмотрим эти признаки подробнее.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эту таблицу. Причастие — особая форма глагола, которая объединяет признаки глагола и прилагательного. В левой колонке перечислены глагольные признаки: вид, время, возвратность. В правой — адъективные: род, число, падеж. На примере слова «строящий» мы видим, что это причастие несовершенного вида, настоящего времени. Обратите внимание: у причастия нет формы будущего времени, только настоящее и прошедшее. Дальше мы рассмотрим действительные и страдательные причастия.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схему: все причастия делятся на два разряда по значению — действительные и страдательные. Действительные причастия обозначают признак предмета, который сам совершает действие: мальчик, читающий книгу. А страдательные — признак предмета, который испытывает действие от другого предмета: книга, читаемая мальчиком. Обратите внимание на суффиксы: у действительных причастий настоящего времени — -ущ-/-ющ-, -ащ-/-ящ-, а у страдательных — -ем-, -им-. Эти различия важно запомнить, чтобы правильно образовывать причастия. Дальше мы разберём суффиксы подробнее.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разберём суффиксы причастий. У действительных причастий настоящего времени суффиксы -ущ-/-ющ- от глаголов первого спряжения и -ащ-/-ящ- от глаголов второго спряжения. В прошедшем времени — -вш- и -ш-. У страдательных причастий настоящего времени выделяют -ом-/-ем- и -им-, а в прошедшем — -енн-, -нн- и -т-. Обратите внимание: выбор суффикса в настоящем времени напрямую зависит от спряжения глагола. Запомните эту таблицу, и вы не ошибётесь в написании.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разберёмся с причастным оборотом. Это причастие вместе с зависимыми от него словами. Главное правило: если оборот стоит после определяемого слова, он обязательно выделяется запятыми. Например, в предложении «Мальчик, читающий книгу, сидел за партой» оборот «читающий книгу» стоит после слова «мальчик», поэтому мы ставим запятые. Запомните: если оборот перед определяемым словом, запятые не нужны. Например, «Читающий книгу мальчик сидел за партой» — запятых нет.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посмотрим, как причастия используются в речи. Они чаще всего встречаются в книжных стилях — научном, публицистическом, художественном. Причастия делают речь более сжатой и выразительной. Например, вместо «человек, который устал» мы говорим «уставший человек». В разговорной речи мы чаще используем оборот с «который», потому что это проще. Но в литературе причастия незаменимы — они передают действие как признак. Обратите внимание на пример: «Утомлённый дневной жарой, я искал прохлады» — причастие «утомлённый» передаёт состояние героя и делает фразу выразительной.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разберём самые частые ошибки, которые допускают при употреблении причастий. Первая – неправильное образование формы. Например, говорят «поедущий» вместо правильного «едущий». Вторая – смешение действительных и страдательных причастий. Путают, кто выполняет действие, а на кого оно направлено. Третья – ошибки в суффиксах, особенно в причастиях настоящего времени. И четвёртая – несогласование с существительным в роде, числе или падеже. Запомните эти типичные ловушки, и ваша речь станет грамотнее.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проверим, как вы усвоили тему. Я задам вопрос, а вы выберите правильный ответ. Внимание: какое слово является причастием? Варианты: лететь, летящий, летучий, полёт. Подумайте и поднимите руку, когда будете готовы. Кто думает, что это летящий? Объясните, почему.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b82b513ade63bfa4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6ffcb2a446b8344d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2f4df1e512ea5814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2f4df1e512ea5814.png"/><Relationship Id="rId4" Type="http://schemas.openxmlformats.org/officeDocument/2006/relationships/image" Target="../media/m66d540f25affa72c.png"/><Relationship Id="rId5" Type="http://schemas.openxmlformats.org/officeDocument/2006/relationships/image" Target="../media/m560882acc7aa097b.sv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468ac8f554ac5098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2f4df1e512ea5814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1e35ca55084e69fa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2f4df1e512ea5814.png"/><Relationship Id="rId4" Type="http://schemas.openxmlformats.org/officeDocument/2006/relationships/image" Target="../media/m2c60caa78ae907fa.jpe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dd2286074485d4d6.pn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1629c04a08ebaede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571500"/>
            <a:ext cx="279400" cy="279400"/>
          </a:xfrm>
          <a:prstGeom prst="roundRect">
            <a:avLst>
              <a:gd name="adj" fmla="val 40909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416889"/>
            <a:ext cx="1003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6E1E2A"/>
                </a:solidFill>
                <a:latin typeface="Golos Text"/>
              </a:rPr>
              <a:t>Урок русского языка · 7 класс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732484"/>
            <a:ext cx="10033000" cy="7327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53">
                <a:solidFill>
                  <a:srgbClr val="2A2622"/>
                </a:solidFill>
                <a:latin typeface="Lora"/>
              </a:rPr>
              <a:t>Причастие как часть речи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487440"/>
            <a:ext cx="70104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1600">
                <a:solidFill>
                  <a:srgbClr val="706C67"/>
                </a:solidFill>
                <a:latin typeface="Golos Text"/>
              </a:rPr>
              <a:t>Познакомимся с особой формой глагола, узнаем её признаки и научимся правильно употреблять причастия в речи.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5904230"/>
            <a:ext cx="2441551" cy="1422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20"/>
              </a:lnSpc>
            </a:pPr>
            <a:r>
              <a:rPr lang="ru-RU" sz="850" cap="all" spc="119">
                <a:solidFill>
                  <a:srgbClr val="706C67"/>
                </a:solidFill>
                <a:latin typeface="Golos Text"/>
              </a:rPr>
              <a:t>Аудитория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6092190"/>
            <a:ext cx="2320647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 b="1">
                <a:solidFill>
                  <a:srgbClr val="2A2622"/>
                </a:solidFill>
                <a:latin typeface="Golos Text"/>
              </a:rPr>
              <a:t>Для учащихся 7 класса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630555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FFFFFF"/>
                </a:solidFill>
                <a:latin typeface="Golos Text"/>
              </a:rPr>
              <a:t>Раздел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1418828"/>
            <a:ext cx="11303000" cy="217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300"/>
              </a:lnSpc>
            </a:pPr>
            <a:r>
              <a:rPr lang="ru-RU" sz="17000" b="1" spc="-679">
                <a:solidFill>
                  <a:srgbClr val="6E1E2A"/>
                </a:solidFill>
                <a:latin typeface="Lora"/>
              </a:rPr>
              <a:t>10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3793728"/>
            <a:ext cx="9525000" cy="599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620"/>
              </a:lnSpc>
            </a:pPr>
            <a:r>
              <a:rPr lang="ru-RU" sz="4400" b="1" spc="-87">
                <a:solidFill>
                  <a:srgbClr val="FFFFFF"/>
                </a:solidFill>
                <a:latin typeface="Lora"/>
              </a:rPr>
              <a:t>Итог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528469"/>
            <a:ext cx="6375400" cy="703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13"/>
              </a:lnSpc>
            </a:pPr>
            <a:r>
              <a:rPr lang="ru-RU" sz="1250">
                <a:solidFill>
                  <a:srgbClr val="FFFFFF"/>
                </a:solidFill>
                <a:latin typeface="Golos Text"/>
              </a:rPr>
              <a:t>Причастие — особая форма глагола, которая совмещает признаки глагола и прилагательного. Важно правильно образовывать и использовать причастия в речи.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68434" y="5809139"/>
            <a:ext cx="716582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80"/>
              </a:lnSpc>
            </a:pPr>
            <a:r>
              <a:rPr lang="ru-RU" sz="900" spc="126">
                <a:solidFill>
                  <a:srgbClr val="FFFFFF"/>
                </a:solidFill>
                <a:latin typeface="Golos Text"/>
              </a:rPr>
              <a:t>10 / 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366441"/>
            <a:ext cx="3454400" cy="1181100"/>
          </a:xfrm>
          <a:prstGeom prst="roundRect">
            <a:avLst>
              <a:gd name="adj" fmla="val 1612"/>
            </a:avLst>
          </a:prstGeom>
          <a:solidFill>
            <a:srgbClr val="F6F3EC"/>
          </a:solidFill>
          <a:ln w="6350" cap="flat">
            <a:solidFill>
              <a:srgbClr val="FFFFFF"/>
            </a:solidFill>
          </a:ln>
        </p:spPr>
      </p:sp>
      <p:sp>
        <p:nvSpPr>
          <p:cNvPr id="4" name="card4"/>
          <p:cNvSpPr/>
          <p:nvPr/>
        </p:nvSpPr>
        <p:spPr>
          <a:xfrm>
            <a:off x="4368800" y="1366441"/>
            <a:ext cx="3454400" cy="1181100"/>
          </a:xfrm>
          <a:prstGeom prst="roundRect">
            <a:avLst>
              <a:gd name="adj" fmla="val 1612"/>
            </a:avLst>
          </a:prstGeom>
          <a:solidFill>
            <a:srgbClr val="F6F3EC"/>
          </a:solidFill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7975600" y="1366441"/>
            <a:ext cx="3454400" cy="1181100"/>
          </a:xfrm>
          <a:prstGeom prst="roundRect">
            <a:avLst>
              <a:gd name="adj" fmla="val 1612"/>
            </a:avLst>
          </a:prstGeom>
          <a:solidFill>
            <a:srgbClr val="F6F3EC"/>
          </a:solidFill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762000" y="2699941"/>
            <a:ext cx="3454400" cy="1095970"/>
          </a:xfrm>
          <a:prstGeom prst="roundRect">
            <a:avLst>
              <a:gd name="adj" fmla="val 1738"/>
            </a:avLst>
          </a:prstGeom>
          <a:solidFill>
            <a:srgbClr val="E6D6D0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2A2622"/>
                </a:solidFill>
                <a:latin typeface="Lora"/>
              </a:rPr>
              <a:t>Что такое причастие?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22350" y="1582341"/>
            <a:ext cx="3520440" cy="317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2000" b="1">
                <a:solidFill>
                  <a:srgbClr val="2A2622"/>
                </a:solidFill>
                <a:latin typeface="Golos Text"/>
              </a:rPr>
              <a:t>Причастие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22350" y="1915081"/>
            <a:ext cx="352044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 b="1">
                <a:solidFill>
                  <a:srgbClr val="2A2622"/>
                </a:solidFill>
                <a:latin typeface="Golos Text"/>
              </a:rPr>
              <a:t>особая форма глагола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22350" y="2169081"/>
            <a:ext cx="3520440" cy="1727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60"/>
              </a:lnSpc>
            </a:pPr>
            <a:r>
              <a:rPr lang="ru-RU" sz="1050" i="1">
                <a:solidFill>
                  <a:srgbClr val="706C67"/>
                </a:solidFill>
                <a:latin typeface="Golos Text"/>
              </a:rPr>
              <a:t>обозначает признак предмета по действию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29150" y="1582341"/>
            <a:ext cx="3520440" cy="317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2000" b="1">
                <a:solidFill>
                  <a:srgbClr val="2A2622"/>
                </a:solidFill>
                <a:latin typeface="Golos Text"/>
              </a:rPr>
              <a:t>читающий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29150" y="1915081"/>
            <a:ext cx="352044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 b="1">
                <a:solidFill>
                  <a:srgbClr val="2A2622"/>
                </a:solidFill>
                <a:latin typeface="Golos Text"/>
              </a:rPr>
              <a:t>причастие от читать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29150" y="2169081"/>
            <a:ext cx="3520440" cy="1727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60"/>
              </a:lnSpc>
            </a:pPr>
            <a:r>
              <a:rPr lang="ru-RU" sz="1050" i="1">
                <a:solidFill>
                  <a:srgbClr val="706C67"/>
                </a:solidFill>
                <a:latin typeface="Golos Text"/>
              </a:rPr>
              <a:t>читающий ученик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35950" y="1582341"/>
            <a:ext cx="3520440" cy="317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2000" b="1">
                <a:solidFill>
                  <a:srgbClr val="2A2622"/>
                </a:solidFill>
                <a:latin typeface="Golos Text"/>
              </a:rPr>
              <a:t>прочитанная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235950" y="1915081"/>
            <a:ext cx="352044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 b="1">
                <a:solidFill>
                  <a:srgbClr val="2A2622"/>
                </a:solidFill>
                <a:latin typeface="Golos Text"/>
              </a:rPr>
              <a:t>причастие от прочитать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35950" y="2169081"/>
            <a:ext cx="3520440" cy="1727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60"/>
              </a:lnSpc>
            </a:pPr>
            <a:r>
              <a:rPr lang="ru-RU" sz="1050" i="1">
                <a:solidFill>
                  <a:srgbClr val="706C67"/>
                </a:solidFill>
                <a:latin typeface="Golos Text"/>
              </a:rPr>
              <a:t>прочитанная книга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16000" y="2913936"/>
            <a:ext cx="3581400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80"/>
              </a:lnSpc>
            </a:pPr>
            <a:r>
              <a:rPr lang="ru-RU" sz="900" cap="all" spc="126">
                <a:solidFill>
                  <a:srgbClr val="6E1E2A"/>
                </a:solidFill>
                <a:latin typeface="Golos Text"/>
              </a:rPr>
              <a:t>Запомни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1016000" y="3135561"/>
            <a:ext cx="2971800" cy="454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740"/>
              </a:lnSpc>
            </a:pPr>
            <a:r>
              <a:rPr lang="ru-RU" sz="1200">
                <a:solidFill>
                  <a:srgbClr val="2A2622"/>
                </a:solidFill>
                <a:latin typeface="Golos Text"/>
              </a:rPr>
              <a:t>Причастие совмещает признаки глагола и прилагательного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4" name="card4"/>
          <p:cNvSpPr/>
          <p:nvPr/>
        </p:nvSpPr>
        <p:spPr>
          <a:xfrm>
            <a:off x="768350" y="704850"/>
            <a:ext cx="2252464" cy="330200"/>
          </a:xfrm>
          <a:prstGeom prst="roundRect">
            <a:avLst>
              <a:gd name="adj" fmla="val 50000"/>
            </a:avLst>
          </a:prstGeom>
          <a:solidFill>
            <a:srgbClr val="F6F3EC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A2622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6731000" y="698500"/>
            <a:ext cx="1571625" cy="330200"/>
          </a:xfrm>
          <a:prstGeom prst="roundRect">
            <a:avLst>
              <a:gd name="adj" fmla="val 50000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5791200" y="31242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6F3EC"/>
          </a:solidFill>
          <a:ln>
            <a:noFill/>
          </a:ln>
          <a:effectLst>
            <a:outerShdw blurRad="203200" dist="50800" dir="5400000" rotWithShape="0">
              <a:srgbClr val="000000">
                <a:alpha val="25098"/>
              </a:srgbClr>
            </a:outerShdw>
          </a:effectLst>
        </p:spPr>
      </p:sp>
      <p:sp>
        <p:nvSpPr>
          <p:cNvPr id="8" name="card8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pic>
        <p:nvPicPr>
          <p:cNvPr id="9" name="pic9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8050" y="3333750"/>
            <a:ext cx="215900" cy="190500"/>
          </a:xfrm>
          <a:prstGeom prst="rect">
            <a:avLst/>
          </a:prstGeom>
        </p:spPr>
      </p:pic>
      <p:sp>
        <p:nvSpPr>
          <p:cNvPr id="10" name="text10"/>
          <p:cNvSpPr>
            <a:spLocks noChangeArrowheads="1"/>
          </p:cNvSpPr>
          <p:nvPr/>
        </p:nvSpPr>
        <p:spPr>
          <a:xfrm>
            <a:off x="946150" y="793750"/>
            <a:ext cx="2438797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00"/>
              </a:lnSpc>
            </a:pPr>
            <a:r>
              <a:rPr lang="ru-RU" sz="1000" cap="all" spc="160">
                <a:solidFill>
                  <a:srgbClr val="706C67"/>
                </a:solidFill>
                <a:latin typeface="Golos Text"/>
              </a:rPr>
              <a:t>Признаки причастия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68350" y="1301750"/>
            <a:ext cx="4711700" cy="711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50"/>
              </a:lnSpc>
            </a:pPr>
            <a:r>
              <a:rPr lang="ru-RU" sz="2500" b="1" spc="-49">
                <a:solidFill>
                  <a:srgbClr val="706C67"/>
                </a:solidFill>
                <a:latin typeface="Golos Text"/>
              </a:rPr>
              <a:t>Глагольные (на примере «строящий»)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68350" y="2313940"/>
            <a:ext cx="304800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706C67"/>
                </a:solidFill>
                <a:latin typeface="Golos Text"/>
              </a:rPr>
              <a:t>—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98550" y="2314575"/>
            <a:ext cx="1575911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706C67"/>
                </a:solidFill>
                <a:latin typeface="Golos Text"/>
              </a:rPr>
              <a:t>Вид (сов./несов.)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68350" y="2778681"/>
            <a:ext cx="304800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706C67"/>
                </a:solidFill>
                <a:latin typeface="Golos Text"/>
              </a:rPr>
              <a:t>—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098550" y="2779316"/>
            <a:ext cx="1905357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706C67"/>
                </a:solidFill>
                <a:latin typeface="Golos Text"/>
              </a:rPr>
              <a:t>Время (наст., прош.)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768350" y="3243421"/>
            <a:ext cx="304800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706C67"/>
                </a:solidFill>
                <a:latin typeface="Golos Text"/>
              </a:rPr>
              <a:t>—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98550" y="3244056"/>
            <a:ext cx="1749504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706C67"/>
                </a:solidFill>
                <a:latin typeface="Golos Text"/>
              </a:rPr>
              <a:t>Возвратность (-ся)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6908800" y="787400"/>
            <a:ext cx="162179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00"/>
              </a:lnSpc>
            </a:pPr>
            <a:r>
              <a:rPr lang="ru-RU" sz="1000" cap="all" spc="160">
                <a:solidFill>
                  <a:srgbClr val="F6F3EC"/>
                </a:solidFill>
                <a:latin typeface="Golos Text"/>
              </a:rPr>
              <a:t>Адъективные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731000" y="1295400"/>
            <a:ext cx="5334000" cy="361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50"/>
              </a:lnSpc>
            </a:pPr>
            <a:r>
              <a:rPr lang="ru-RU" sz="2500" b="1" spc="-49">
                <a:solidFill>
                  <a:srgbClr val="F6F3EC"/>
                </a:solidFill>
                <a:latin typeface="Golos Text"/>
              </a:rPr>
              <a:t>Как у прилагательного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731000" y="1958340"/>
            <a:ext cx="230882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6E1E2A"/>
                </a:solidFill>
                <a:latin typeface="Golos Text"/>
              </a:rPr>
              <a:t>+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987282" y="1958975"/>
            <a:ext cx="1430417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FFFFFF"/>
                </a:solidFill>
                <a:latin typeface="Golos Text"/>
              </a:rPr>
              <a:t>Род (м., ж., ср.)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6731000" y="2423081"/>
            <a:ext cx="230882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6E1E2A"/>
                </a:solidFill>
                <a:latin typeface="Golos Text"/>
              </a:rPr>
              <a:t>+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6987282" y="2423716"/>
            <a:ext cx="1447205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FFFFFF"/>
                </a:solidFill>
                <a:latin typeface="Golos Text"/>
              </a:rPr>
              <a:t>Число (ед., мн.)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6731000" y="2887821"/>
            <a:ext cx="230882" cy="2616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60"/>
              </a:lnSpc>
            </a:pPr>
            <a:r>
              <a:rPr lang="ru-RU" sz="1400">
                <a:solidFill>
                  <a:srgbClr val="6E1E2A"/>
                </a:solidFill>
                <a:latin typeface="Golos Text"/>
              </a:rPr>
              <a:t>+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6987282" y="2888456"/>
            <a:ext cx="1821180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FFFFFF"/>
                </a:solidFill>
                <a:latin typeface="Golos Text"/>
              </a:rPr>
              <a:t>Падеж (6 падежей)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5102423" y="2445345"/>
            <a:ext cx="1987153" cy="590550"/>
          </a:xfrm>
          <a:prstGeom prst="roundRect">
            <a:avLst>
              <a:gd name="adj" fmla="val 3225"/>
            </a:avLst>
          </a:prstGeom>
          <a:solidFill>
            <a:srgbClr val="2A2622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2274987" y="3505795"/>
            <a:ext cx="2054027" cy="450850"/>
          </a:xfrm>
          <a:prstGeom prst="roundRect">
            <a:avLst>
              <a:gd name="adj" fmla="val 3380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892572" y="4134445"/>
            <a:ext cx="2465090" cy="381000"/>
          </a:xfrm>
          <a:prstGeom prst="roundRect">
            <a:avLst>
              <a:gd name="adj" fmla="val 3500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3459262" y="4134445"/>
            <a:ext cx="1140222" cy="381000"/>
          </a:xfrm>
          <a:prstGeom prst="roundRect">
            <a:avLst>
              <a:gd name="adj" fmla="val 3500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7" name="card7"/>
          <p:cNvSpPr/>
          <p:nvPr/>
        </p:nvSpPr>
        <p:spPr>
          <a:xfrm>
            <a:off x="4701084" y="4134445"/>
            <a:ext cx="1010345" cy="381000"/>
          </a:xfrm>
          <a:prstGeom prst="roundRect">
            <a:avLst>
              <a:gd name="adj" fmla="val 3500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8" name="card8"/>
          <p:cNvSpPr/>
          <p:nvPr/>
        </p:nvSpPr>
        <p:spPr>
          <a:xfrm>
            <a:off x="7912894" y="3505795"/>
            <a:ext cx="1954113" cy="450850"/>
          </a:xfrm>
          <a:prstGeom prst="roundRect">
            <a:avLst>
              <a:gd name="adj" fmla="val 3380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9" name="card9"/>
          <p:cNvSpPr/>
          <p:nvPr/>
        </p:nvSpPr>
        <p:spPr>
          <a:xfrm>
            <a:off x="6480770" y="4134445"/>
            <a:ext cx="3605113" cy="381000"/>
          </a:xfrm>
          <a:prstGeom prst="roundRect">
            <a:avLst>
              <a:gd name="adj" fmla="val 3500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10" name="card10"/>
          <p:cNvSpPr/>
          <p:nvPr/>
        </p:nvSpPr>
        <p:spPr>
          <a:xfrm>
            <a:off x="10187484" y="4134445"/>
            <a:ext cx="1111746" cy="381000"/>
          </a:xfrm>
          <a:prstGeom prst="roundRect">
            <a:avLst>
              <a:gd name="adj" fmla="val 3500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11" name="card11"/>
          <p:cNvSpPr/>
          <p:nvPr/>
        </p:nvSpPr>
        <p:spPr>
          <a:xfrm>
            <a:off x="8370788" y="4617045"/>
            <a:ext cx="1038423" cy="381000"/>
          </a:xfrm>
          <a:prstGeom prst="roundRect">
            <a:avLst>
              <a:gd name="adj" fmla="val 3500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12" name="card12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762000" y="631825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00"/>
              </a:lnSpc>
            </a:pPr>
            <a:r>
              <a:rPr lang="ru-RU" sz="1000" cap="all" spc="180">
                <a:solidFill>
                  <a:srgbClr val="6E1E2A"/>
                </a:solidFill>
                <a:latin typeface="Golos Text"/>
              </a:rPr>
              <a:t>Грамматика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62000" y="88265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2A2622"/>
                </a:solidFill>
                <a:latin typeface="Lora"/>
              </a:rPr>
              <a:t>Действительные и страдательные причастия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5559623" y="2618700"/>
            <a:ext cx="1287304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F6F3EC"/>
                </a:solidFill>
                <a:latin typeface="Golos Text"/>
              </a:rPr>
              <a:t>Причастие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2579787" y="3628350"/>
            <a:ext cx="1733312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F6F3EC"/>
                </a:solidFill>
                <a:latin typeface="Golos Text"/>
              </a:rPr>
              <a:t>Действительные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83072" y="4237315"/>
            <a:ext cx="2500908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706C67"/>
                </a:solidFill>
                <a:latin typeface="Golos Text"/>
              </a:rPr>
              <a:t>признак того, кто действует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3649762" y="4237315"/>
            <a:ext cx="911066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706C67"/>
                </a:solidFill>
                <a:latin typeface="Golos Text"/>
              </a:rPr>
              <a:t>читающий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4891584" y="4237315"/>
            <a:ext cx="756345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706C67"/>
                </a:solidFill>
                <a:latin typeface="Golos Text"/>
              </a:rPr>
              <a:t>бегущий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8217694" y="3628350"/>
            <a:ext cx="1613416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F6F3EC"/>
                </a:solidFill>
                <a:latin typeface="Golos Text"/>
              </a:rPr>
              <a:t>Страдательные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671270" y="4237315"/>
            <a:ext cx="3859113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706C67"/>
                </a:solidFill>
                <a:latin typeface="Golos Text"/>
              </a:rPr>
              <a:t>признак того, на кого направлено действие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10377984" y="4237315"/>
            <a:ext cx="876895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706C67"/>
                </a:solidFill>
                <a:latin typeface="Golos Text"/>
              </a:rPr>
              <a:t>читаемый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8561288" y="4719915"/>
            <a:ext cx="788908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706C67"/>
                </a:solidFill>
                <a:latin typeface="Golos Text"/>
              </a:rPr>
              <a:t>гонимый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4058741" y="5297765"/>
            <a:ext cx="4709517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>
                <a:solidFill>
                  <a:srgbClr val="706C67"/>
                </a:solidFill>
                <a:latin typeface="Golos Text"/>
              </a:rPr>
              <a:t>Различаются по залогу: действительный и страдательный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2224088"/>
            <a:ext cx="10668000" cy="2787650"/>
          </a:xfrm>
          <a:prstGeom prst="roundRect">
            <a:avLst>
              <a:gd name="adj" fmla="val 683"/>
            </a:avLst>
          </a:prstGeom>
          <a:noFill/>
          <a:ln w="12700" cap="flat">
            <a:solidFill>
              <a:srgbClr val="E6D6D0"/>
            </a:solidFill>
          </a:ln>
        </p:spPr>
      </p:sp>
      <p:sp>
        <p:nvSpPr>
          <p:cNvPr id="4" name="card4"/>
          <p:cNvSpPr/>
          <p:nvPr/>
        </p:nvSpPr>
        <p:spPr>
          <a:xfrm>
            <a:off x="5504656" y="2236788"/>
            <a:ext cx="2956322" cy="552450"/>
          </a:xfrm>
          <a:prstGeom prst="rect">
            <a:avLst/>
          </a:prstGeom>
          <a:solidFill>
            <a:srgbClr val="E6D6D0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5504656" y="2789238"/>
            <a:ext cx="2956322" cy="552450"/>
          </a:xfrm>
          <a:prstGeom prst="rect">
            <a:avLst/>
          </a:prstGeom>
          <a:solidFill>
            <a:srgbClr val="E6D6D0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5504656" y="3341688"/>
            <a:ext cx="2956322" cy="552450"/>
          </a:xfrm>
          <a:prstGeom prst="rect">
            <a:avLst/>
          </a:prstGeom>
          <a:solidFill>
            <a:srgbClr val="E6D6D0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5504656" y="3894138"/>
            <a:ext cx="2956322" cy="552450"/>
          </a:xfrm>
          <a:prstGeom prst="rect">
            <a:avLst/>
          </a:prstGeom>
          <a:solidFill>
            <a:srgbClr val="E6D6D0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5504656" y="4446588"/>
            <a:ext cx="2956322" cy="552450"/>
          </a:xfrm>
          <a:prstGeom prst="rect">
            <a:avLst/>
          </a:prstGeom>
          <a:solidFill>
            <a:srgbClr val="E6D6D0"/>
          </a:solidFill>
          <a:ln>
            <a:noFill/>
          </a:ln>
        </p:spPr>
      </p:sp>
      <p:sp>
        <p:nvSpPr>
          <p:cNvPr id="9" name="card9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1477963"/>
            <a:ext cx="11303000" cy="47942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675"/>
              </a:lnSpc>
            </a:pPr>
            <a:r>
              <a:rPr lang="ru-RU" sz="3500" b="1" spc="-34">
                <a:solidFill>
                  <a:srgbClr val="2A2622"/>
                </a:solidFill>
                <a:latin typeface="Lora"/>
              </a:rPr>
              <a:t>Суффиксы причастий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965200" y="2398713"/>
            <a:ext cx="498395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2A2622"/>
                </a:solidFill>
                <a:latin typeface="Lora"/>
              </a:rPr>
              <a:t>Залог и время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5437624" y="239871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 b="1">
                <a:solidFill>
                  <a:srgbClr val="6E1E2A"/>
                </a:solidFill>
                <a:latin typeface="Lora"/>
              </a:rPr>
              <a:t>Суффиксы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393946" y="239871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 b="1">
                <a:solidFill>
                  <a:srgbClr val="2A2622"/>
                </a:solidFill>
                <a:latin typeface="Lora"/>
              </a:rPr>
              <a:t>Примеры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965200" y="2951163"/>
            <a:ext cx="498395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Действительные наст. вр.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5437624" y="295116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-ущ-/-ющ-, -ащ-/-ящ-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393946" y="295116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читающий, строящий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965200" y="3503613"/>
            <a:ext cx="498395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Действительные прош. вр.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5437624" y="350361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-вш-/-ш-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8393946" y="350361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прочитавший, нёсший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965200" y="4056063"/>
            <a:ext cx="498395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Страдательные наст. вр.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5437624" y="405606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-ом-/-ем-, -им-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8393946" y="405606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читаемый, видимый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965200" y="4608513"/>
            <a:ext cx="498395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Страдательные прош. вр.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5437624" y="460851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-енн-, -нн-, -т-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8393946" y="4608513"/>
            <a:ext cx="309038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800"/>
              </a:lnSpc>
            </a:pPr>
            <a:r>
              <a:rPr lang="ru-RU" sz="1500">
                <a:solidFill>
                  <a:srgbClr val="2A2622"/>
                </a:solidFill>
                <a:latin typeface="Golos Text"/>
              </a:rPr>
              <a:t>прочитанный, открытый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762000" y="5160328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706C67"/>
                </a:solidFill>
                <a:latin typeface="Golos Text"/>
              </a:rPr>
              <a:t>Запомни: в настоящем времени выбор суффикса зависит от спряжения глагола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2155825"/>
            <a:ext cx="1261983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160">
                <a:solidFill>
                  <a:srgbClr val="6E1E2A"/>
                </a:solidFill>
                <a:latin typeface="Golos Text"/>
              </a:rPr>
              <a:t>Пунктуация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350095"/>
            <a:ext cx="113030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6600"/>
              </a:lnSpc>
            </a:pPr>
            <a:r>
              <a:rPr lang="ru-RU" sz="6600" b="1" spc="-197">
                <a:solidFill>
                  <a:srgbClr val="2A2622"/>
                </a:solidFill>
                <a:latin typeface="Lora"/>
              </a:rPr>
              <a:t>Причастный оборот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104900" y="3578820"/>
            <a:ext cx="8191500" cy="698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2A2622"/>
                </a:solidFill>
                <a:latin typeface="Golos Text"/>
              </a:rPr>
              <a:t>Причастный оборот — это причастие с зависимыми словами. Он выделяется запятыми, если стоит после определяемого слова.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104900" y="4415750"/>
            <a:ext cx="8801100" cy="2882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70"/>
              </a:lnSpc>
            </a:pPr>
            <a:r>
              <a:rPr lang="ru-RU" sz="1400" i="1">
                <a:solidFill>
                  <a:srgbClr val="706C67"/>
                </a:solidFill>
                <a:latin typeface="Golos Text"/>
              </a:rPr>
              <a:t>Пример: «Мальчик, читающий книгу, сидел за партой.»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0" y="0"/>
            <a:ext cx="5207000" cy="6858000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4" name="card4"/>
          <p:cNvSpPr/>
          <p:nvPr/>
        </p:nvSpPr>
        <p:spPr>
          <a:xfrm>
            <a:off x="5823588" y="3759739"/>
            <a:ext cx="125723" cy="125723"/>
          </a:xfrm>
          <a:prstGeom prst="roundRect">
            <a:avLst>
              <a:gd name="adj" fmla="val 22728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pic>
        <p:nvPicPr>
          <p:cNvPr id="6" name="pic6"/>
          <p:cNvPicPr/>
          <p:nvPr/>
        </p:nvPicPr>
        <p:blipFill>
          <a:blip r:embed="rId4"/>
          <a:srcRect l="24712" t="0" r="24712" b="0"/>
          <a:stretch>
            <a:fillRect/>
          </a:stretch>
        </p:blipFill>
        <p:spPr>
          <a:xfrm>
            <a:off x="6350" y="6350"/>
            <a:ext cx="5194300" cy="6845300"/>
          </a:xfrm>
          <a:prstGeom prst="rect">
            <a:avLst/>
          </a:prstGeom>
        </p:spPr>
      </p:pic>
      <p:sp>
        <p:nvSpPr>
          <p:cNvPr id="7" name="text7"/>
          <p:cNvSpPr>
            <a:spLocks noChangeArrowheads="1"/>
          </p:cNvSpPr>
          <p:nvPr/>
        </p:nvSpPr>
        <p:spPr>
          <a:xfrm>
            <a:off x="5842000" y="630555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6E1E2A"/>
                </a:solidFill>
                <a:latin typeface="Golos Text"/>
              </a:rPr>
              <a:t>Причастие в речи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5842000" y="93345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00"/>
              </a:lnSpc>
            </a:pPr>
            <a:r>
              <a:rPr lang="ru-RU" sz="3000" b="1" spc="-59">
                <a:solidFill>
                  <a:srgbClr val="2A2622"/>
                </a:solidFill>
                <a:latin typeface="Lora"/>
              </a:rPr>
              <a:t>Употребление причастий в речи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5842000" y="2010420"/>
            <a:ext cx="5613400" cy="143500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40"/>
              </a:lnSpc>
            </a:pPr>
            <a:r>
              <a:rPr lang="ru-RU" sz="1400">
                <a:solidFill>
                  <a:srgbClr val="706C67"/>
                </a:solidFill>
                <a:latin typeface="Golos Text"/>
              </a:rPr>
              <a:t>Причастия характерны для книжной речи, придают высказыванию выразительность и лаконичность. В разговорной речи их часто заменяют оборотом со словом «который». В литературе причастия создают образность и динамику. Пример: «Утомлённый дневной жарой, я искал прохлады».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6121400" y="3684488"/>
            <a:ext cx="4686598" cy="2698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025"/>
              </a:lnSpc>
            </a:pPr>
            <a:r>
              <a:rPr lang="ru-RU" sz="1350">
                <a:solidFill>
                  <a:srgbClr val="2A2622"/>
                </a:solidFill>
                <a:latin typeface="Golos Text"/>
              </a:rPr>
              <a:t>Причастия — признак книжной, письменной речи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38328" y="2181960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3111442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4040923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4970404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117600" y="945852"/>
            <a:ext cx="2714308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160">
                <a:solidFill>
                  <a:srgbClr val="6E1E2A"/>
                </a:solidFill>
                <a:latin typeface="Golos Text"/>
              </a:rPr>
              <a:t>Распространённые ошибки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165523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90"/>
              </a:lnSpc>
            </a:pPr>
            <a:r>
              <a:rPr lang="ru-RU" sz="3800" b="1" spc="-37">
                <a:solidFill>
                  <a:srgbClr val="2A2622"/>
                </a:solidFill>
                <a:latin typeface="Lora"/>
              </a:rPr>
              <a:t>Частые ошибки в употреблении причастий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2100263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2A2622"/>
                </a:solidFill>
                <a:latin typeface="Golos Text"/>
              </a:rPr>
              <a:t>Неправильное образование формы</a:t>
            </a:r>
            <a:r>
              <a:rPr lang="ru-RU" sz="1900">
                <a:solidFill>
                  <a:srgbClr val="2A2622"/>
                </a:solidFill>
                <a:latin typeface="Golos Text"/>
              </a:rPr>
              <a:t> Например, «поедущий» вместо «едущий»: у причастий нет формы будущего времени.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3029744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2A2622"/>
                </a:solidFill>
                <a:latin typeface="Golos Text"/>
              </a:rPr>
              <a:t>Смешение действительных и страдательных</a:t>
            </a:r>
            <a:r>
              <a:rPr lang="ru-RU" sz="1900">
                <a:solidFill>
                  <a:srgbClr val="2A2622"/>
                </a:solidFill>
                <a:latin typeface="Golos Text"/>
              </a:rPr>
              <a:t> Путают значения: «читающий книгу» (действ.) и «читаемая книга» (страд.).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9500" y="3959225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2A2622"/>
                </a:solidFill>
                <a:latin typeface="Golos Text"/>
              </a:rPr>
              <a:t>Ошибки в суффиксах</a:t>
            </a:r>
            <a:r>
              <a:rPr lang="ru-RU" sz="1900">
                <a:solidFill>
                  <a:srgbClr val="2A2622"/>
                </a:solidFill>
                <a:latin typeface="Golos Text"/>
              </a:rPr>
              <a:t> Типичная ошибка — «клеющий» вместо правильного «клеящий»: клеить — глагол II спряжения, суффикс -ящ-.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9500" y="4888706"/>
            <a:ext cx="9232900" cy="10259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2A2622"/>
                </a:solidFill>
                <a:latin typeface="Golos Text"/>
              </a:rPr>
              <a:t>Несогласование с существительным</a:t>
            </a:r>
            <a:r>
              <a:rPr lang="ru-RU" sz="1900">
                <a:solidFill>
                  <a:srgbClr val="2A2622"/>
                </a:solidFill>
                <a:latin typeface="Golos Text"/>
              </a:rPr>
              <a:t> Причастие должно согласовываться в роде, числе и падеже: «увиденный фильм» (м.р., ед.ч., им.п.), а не «увиденное фильм».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1956792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00"/>
              </a:lnSpc>
            </a:pPr>
            <a:r>
              <a:rPr lang="ru-RU" sz="1000" cap="all" spc="180">
                <a:solidFill>
                  <a:srgbClr val="6E1E2A"/>
                </a:solidFill>
                <a:latin typeface="Golos Text"/>
              </a:rPr>
              <a:t>Вопрос 1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245717"/>
            <a:ext cx="10160000" cy="467868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584"/>
              </a:lnSpc>
            </a:pPr>
            <a:r>
              <a:rPr lang="ru-RU" sz="3200" b="1" spc="-63">
                <a:solidFill>
                  <a:srgbClr val="2A2622"/>
                </a:solidFill>
                <a:latin typeface="Lora"/>
              </a:rPr>
              <a:t>Какое слово является причастием?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600200" y="3376493"/>
            <a:ext cx="733524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80"/>
              </a:lnSpc>
            </a:pPr>
            <a:r>
              <a:rPr lang="ru-RU" sz="1400" b="1">
                <a:solidFill>
                  <a:srgbClr val="2A2622"/>
                </a:solidFill>
                <a:latin typeface="Golos Text"/>
              </a:rPr>
              <a:t>Лететь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010400" y="3376493"/>
            <a:ext cx="947857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80"/>
              </a:lnSpc>
            </a:pPr>
            <a:r>
              <a:rPr lang="ru-RU" sz="1400" b="1">
                <a:solidFill>
                  <a:srgbClr val="2A2622"/>
                </a:solidFill>
                <a:latin typeface="Golos Text"/>
              </a:rPr>
              <a:t>Летящий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600200" y="4367093"/>
            <a:ext cx="877133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80"/>
              </a:lnSpc>
            </a:pPr>
            <a:r>
              <a:rPr lang="ru-RU" sz="1400" b="1">
                <a:solidFill>
                  <a:srgbClr val="2A2622"/>
                </a:solidFill>
                <a:latin typeface="Golos Text"/>
              </a:rPr>
              <a:t>Летучий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010400" y="4367093"/>
            <a:ext cx="668040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80"/>
              </a:lnSpc>
            </a:pPr>
            <a:r>
              <a:rPr lang="ru-RU" sz="1400" b="1">
                <a:solidFill>
                  <a:srgbClr val="2A2622"/>
                </a:solidFill>
                <a:latin typeface="Golos Text"/>
              </a:rPr>
              <a:t>Полёт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Причастие как часть речи</dc:title>
  <dc:creator>Слайда</dc:creator>
</cp:coreProperties>
</file>