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</p:sldIdLst>
  <p:sldSz cx="12192000" cy="6858000"/>
  <p:notesSz cx="6858000" cy="9144000"/>
  <p:embeddedFontLst>
    <p:embeddedFont>
      <p:font typeface="Nunito"/>
      <p:regular r:id="rId200"/>
      <p:bold r:id="rId201"/>
      <p:italic r:id="rId202"/>
    </p:embeddedFont>
  </p:embeddedFontLst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200" Type="http://schemas.openxmlformats.org/officeDocument/2006/relationships/font" Target="fonts/font1.fntdata"/><Relationship Id="rId201" Type="http://schemas.openxmlformats.org/officeDocument/2006/relationships/font" Target="fonts/font2.fntdata"/><Relationship Id="rId202" Type="http://schemas.openxmlformats.org/officeDocument/2006/relationships/font" Target="fonts/font3.fntdata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Здравствуйте, ребята! Сегодня мы поговорим о временах года. Наша презентация поможет вам лучше узнать, чем отличается зима от лета и почему природа меняется.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вы знаете, почему на смену зиме приходит весна, потом лето, осень и снова зима? Это потому, что наша Земля вращается вокруг Солнца. Посмотрите на первый шаг: Земля делает полный оборот за целый год. Но Земля не стоит прямо, она немного наклонена. Из-за этого наклона солнечные лучи освещают северную и южную части по-разному. Когда в одном полушарии лето, в другом зима. Так и бегут по кругу весна, лето, осень, зима — снова и снова. Теперь давайте вспомним, что бывает в каждое время года!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посмотрите на этот зимний пейзаж. Всё вокруг покрыто снегом, как белым одеялом. Зимой очень холодно, на улице мороз. День становится коротким — солнышко встаёт поздно и быстро прячется. Из-за снега появляются большие сугробы, в которые можно прыгать. А ещё зимой мы отмечаем самый любимый праздник — Новый год! Давайте запомним эти признаки. А теперь подумаем, что меняется весной.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посмотрите на эту картинку. На ней изображена весна. Весной природа просыпается после зимы. Снег тает, и появляются первые ручьи. На деревьях набухают почки, а потом распускаются листья. К нам возвращаются перелётные птицы. А на проталинах зацветают первые цветы — подснежники. Это очень красивое время года!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посмотрите на слайд. Это лето! Летом солнце светит ярко, на улице жарко. Цветут красивые цветы, поспевают ягоды и фрукты. Дни становятся длинными, и можно купаться в речке. Давайте вместе перечислим признаки лета. Кто хочет добавить ещё какой-нибудь признак?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а теперь поговорим об осени. Осенью становится холоднее, часто идут дожди. Деревья надевают разноцветный наряд: листья желтеют, краснеют и опадают. А ещё птицы собираются в стаи и улетают в тёплые края. Люди тоже готовятся к зиме: собирают урожай – овощи, фрукты и ягоды. Запомните эти главные признаки осени.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а знаете ли вы, как звери и птицы готовятся к зиме? Давайте посмотрим. Медведь ложится спать в берлогу и спит всю зиму. Белка запасает грибы и орехи, чтобы зимой было чем питаться. Птицы улетают в тёплые края, потому что зимой у нас холодно и нет насекомых. А заяц меняет свою серую шубку на белую, чтобы его не заметили на снегу. Вот так животные готовятся к смене времён года!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слушайте загадку! Дел у меня немало – я белым одеялом всю землю укрываю, в лёд реки убираю. Кто это? Подумайте! Правильный ответ – зима. Молодцы! Зимой действительно всё вокруг покрывается снегом, реки замерзают, и наступает холод. А теперь перейдём к итоговому слайду.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мы сегодня узнали, почему на Земле меняются времена года, и вспомнили признаки каждого из них. Все времена года по-своему красивы: зима дарит нам снег и Новый год, весна – цветы, лето – тепло и каникулы, а осень – золотые листья. Ваше домашнее задание – нарисовать своё любимое время года. Покажите рисунок друзьям и расскажите, за что вы его любите. Спасибо за урок!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md05534f73444a12b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m98a18f4d5f75e9ea.png"/><Relationship Id="rId4" Type="http://schemas.openxmlformats.org/officeDocument/2006/relationships/image" Target="../media/m8269ce53192c810e.png"/><Relationship Id="rId5" Type="http://schemas.openxmlformats.org/officeDocument/2006/relationships/image" Target="../media/mab83700099873722.svg"/><Relationship Id="rId6" Type="http://schemas.openxmlformats.org/officeDocument/2006/relationships/image" Target="../media/mb7e67c1aa7bef449.png"/><Relationship Id="rId7" Type="http://schemas.openxmlformats.org/officeDocument/2006/relationships/image" Target="../media/mab83700099873722.sv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m00fb8df0ce4bd763.png"/><Relationship Id="rId4" Type="http://schemas.openxmlformats.org/officeDocument/2006/relationships/image" Target="../media/m96c833b1617f83fc.jpe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m559bc0da25de4bac.png"/><Relationship Id="rId4" Type="http://schemas.openxmlformats.org/officeDocument/2006/relationships/image" Target="../media/m1a8aec72e0158a32.jpe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m98a18f4d5f75e9ea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m7d5ae383a00988e2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m98a18f4d5f75e9ea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m98a18f4d5f75e9ea.png"/><Relationship Id="rId4" Type="http://schemas.openxmlformats.org/officeDocument/2006/relationships/image" Target="../media/m8d0e7a4de684eec1.png"/><Relationship Id="rId5" Type="http://schemas.openxmlformats.org/officeDocument/2006/relationships/image" Target="../media/m1f0eb191ebaa1082.sv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m98a18f4d5f75e9ea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571500"/>
            <a:ext cx="279400" cy="279400"/>
          </a:xfrm>
          <a:prstGeom prst="roundRect">
            <a:avLst>
              <a:gd name="adj" fmla="val 40909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569289"/>
            <a:ext cx="1003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FF5A5F"/>
                </a:solidFill>
                <a:latin typeface="Nunito"/>
              </a:rPr>
              <a:t>Презентация · Времена года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884884"/>
            <a:ext cx="10033000" cy="73279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670"/>
              </a:lnSpc>
            </a:pPr>
            <a:r>
              <a:rPr lang="ru-RU" sz="5400" b="1" spc="-107">
                <a:solidFill>
                  <a:srgbClr val="2E3A4F"/>
                </a:solidFill>
                <a:latin typeface="Nunito"/>
              </a:rPr>
              <a:t>Времена года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3639840"/>
            <a:ext cx="762000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1600">
                <a:solidFill>
                  <a:srgbClr val="777D87"/>
                </a:solidFill>
                <a:latin typeface="Nunito"/>
              </a:rPr>
              <a:t>Познакомимся с четырьмя временами года и их признаками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5904230"/>
            <a:ext cx="1747774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020"/>
              </a:lnSpc>
            </a:pPr>
            <a:r>
              <a:rPr lang="ru-RU" sz="850" cap="all" spc="119">
                <a:solidFill>
                  <a:srgbClr val="777D87"/>
                </a:solidFill>
                <a:latin typeface="Nunito"/>
              </a:rPr>
              <a:t>Автор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6092190"/>
            <a:ext cx="162687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Ученик 2 класса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2524125" y="5904230"/>
            <a:ext cx="1428448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020"/>
              </a:lnSpc>
            </a:pPr>
            <a:r>
              <a:rPr lang="ru-RU" sz="850" cap="all" spc="119">
                <a:solidFill>
                  <a:srgbClr val="777D87"/>
                </a:solidFill>
                <a:latin typeface="Nunito"/>
              </a:rPr>
              <a:t>Аудитория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2524125" y="6092190"/>
            <a:ext cx="1307544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Для 2 класса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70236"/>
            <a:ext cx="828377" cy="232966"/>
          </a:xfrm>
          <a:prstGeom prst="roundRect">
            <a:avLst>
              <a:gd name="adj" fmla="val 50000"/>
            </a:avLst>
          </a:prstGeom>
          <a:solidFill>
            <a:srgbClr val="FFE5AE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62000" y="2737842"/>
            <a:ext cx="3183434" cy="2549922"/>
          </a:xfrm>
          <a:prstGeom prst="roundRect">
            <a:avLst>
              <a:gd name="adj" fmla="val 8964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4504234" y="2737842"/>
            <a:ext cx="3183533" cy="2549922"/>
          </a:xfrm>
          <a:prstGeom prst="roundRect">
            <a:avLst>
              <a:gd name="adj" fmla="val 8964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8246566" y="2737842"/>
            <a:ext cx="3183434" cy="2549922"/>
          </a:xfrm>
          <a:prstGeom prst="roundRect">
            <a:avLst>
              <a:gd name="adj" fmla="val 8964"/>
            </a:avLst>
          </a:prstGeom>
          <a:solidFill>
            <a:srgbClr val="2E3A4F"/>
          </a:solidFill>
          <a:ln>
            <a:noFill/>
          </a:ln>
        </p:spPr>
      </p:sp>
      <p:pic>
        <p:nvPicPr>
          <p:cNvPr id="7" name="pic7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97834" y="3904853"/>
            <a:ext cx="254000" cy="215900"/>
          </a:xfrm>
          <a:prstGeom prst="rect">
            <a:avLst/>
          </a:prstGeom>
        </p:spPr>
      </p:pic>
      <p:pic>
        <p:nvPicPr>
          <p:cNvPr id="8" name="pic8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40166" y="3904853"/>
            <a:ext cx="254000" cy="215900"/>
          </a:xfrm>
          <a:prstGeom prst="rect">
            <a:avLst/>
          </a:prstGeom>
        </p:spPr>
      </p:pic>
      <p:sp>
        <p:nvSpPr>
          <p:cNvPr id="9" name="text9"/>
          <p:cNvSpPr>
            <a:spLocks noChangeArrowheads="1"/>
          </p:cNvSpPr>
          <p:nvPr/>
        </p:nvSpPr>
        <p:spPr>
          <a:xfrm>
            <a:off x="901700" y="1621036"/>
            <a:ext cx="693249" cy="13144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35"/>
              </a:lnSpc>
            </a:pPr>
            <a:r>
              <a:rPr lang="ru-RU" sz="850" b="1" cap="all" spc="17">
                <a:solidFill>
                  <a:srgbClr val="584555"/>
                </a:solidFill>
                <a:latin typeface="Nunito"/>
              </a:rPr>
              <a:t>Почему?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1777802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2E3A4F"/>
                </a:solidFill>
                <a:latin typeface="Nunito"/>
              </a:rPr>
              <a:t>Почему меняются времена года?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66800" y="3023592"/>
            <a:ext cx="3208834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FF5A5F"/>
                </a:solidFill>
                <a:latin typeface="Nunito"/>
              </a:rPr>
              <a:t>1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66800" y="3902432"/>
            <a:ext cx="30886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2E3A4F"/>
                </a:solidFill>
                <a:latin typeface="Nunito"/>
              </a:rPr>
              <a:t>Вращение вокруг Солнца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66800" y="4245372"/>
            <a:ext cx="2599234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Земля облетает Солнце за один год.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4809034" y="3023592"/>
            <a:ext cx="3208933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FF5A5F"/>
                </a:solidFill>
                <a:latin typeface="Nunito"/>
              </a:rPr>
              <a:t>2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809034" y="3902432"/>
            <a:ext cx="3088719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2E3A4F"/>
                </a:solidFill>
                <a:latin typeface="Nunito"/>
              </a:rPr>
              <a:t>Наклон земной оси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809034" y="4245372"/>
            <a:ext cx="2599333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Ось наклонена, поэтому солнечный свет падает по-разному.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8551366" y="3023592"/>
            <a:ext cx="3208834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FF5A5F"/>
                </a:solidFill>
                <a:latin typeface="Nunito"/>
              </a:rPr>
              <a:t>3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551366" y="3902432"/>
            <a:ext cx="30886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FFF7E8"/>
                </a:solidFill>
                <a:latin typeface="Nunito"/>
              </a:rPr>
              <a:t>Круговорот сезонов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551366" y="4245372"/>
            <a:ext cx="2599234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FFFFFF"/>
                </a:solidFill>
                <a:latin typeface="Nunito"/>
              </a:rPr>
              <a:t>Так у нас сменяются весна, лето, осень и зима. И всё повторяется!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rcRect l="18217" t="0" r="18217" b="0"/>
          <a:stretch>
            <a:fillRect/>
          </a:stretch>
        </p:blipFill>
        <p:spPr>
          <a:xfrm>
            <a:off x="762000" y="635000"/>
            <a:ext cx="6096000" cy="5588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493000" y="1337965"/>
            <a:ext cx="4572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00"/>
              </a:lnSpc>
            </a:pPr>
            <a:r>
              <a:rPr lang="ru-RU" sz="1000" cap="all" spc="180">
                <a:solidFill>
                  <a:srgbClr val="FF5A5F"/>
                </a:solidFill>
                <a:latin typeface="Nunito"/>
              </a:rPr>
              <a:t>Время года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493000" y="1607840"/>
            <a:ext cx="4572000" cy="4165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180"/>
              </a:lnSpc>
            </a:pPr>
            <a:r>
              <a:rPr lang="ru-RU" sz="3000" b="1" spc="-59">
                <a:solidFill>
                  <a:srgbClr val="2E3A4F"/>
                </a:solidFill>
                <a:latin typeface="Nunito"/>
              </a:rPr>
              <a:t>Зима и её признаки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937500" y="2331065"/>
            <a:ext cx="3606165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Снег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937500" y="2557760"/>
            <a:ext cx="3606165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Земля укрыта белым пушистым покрывалом.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937500" y="2966065"/>
            <a:ext cx="2863453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Мороз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937500" y="3192760"/>
            <a:ext cx="2863453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Холодно, вода превращается в лёд.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937500" y="3601065"/>
            <a:ext cx="3068717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Короткий день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937500" y="3827760"/>
            <a:ext cx="3068717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Солнце встаёт поздно и рано садится.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7937500" y="4236065"/>
            <a:ext cx="3884811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Сугробы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7937500" y="4462760"/>
            <a:ext cx="3884811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Снега так много, что образуются большие горки.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7937500" y="4871065"/>
            <a:ext cx="412750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Новый год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7937500" y="5097760"/>
            <a:ext cx="35179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Самый весёлый зимний праздник с ёлкой и подарками.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635000"/>
            <a:ext cx="6096000" cy="6096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493000" y="1823740"/>
            <a:ext cx="4572000" cy="4165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180"/>
              </a:lnSpc>
            </a:pPr>
            <a:r>
              <a:rPr lang="ru-RU" sz="3000" b="1" spc="-59">
                <a:solidFill>
                  <a:srgbClr val="2E3A4F"/>
                </a:solidFill>
                <a:latin typeface="Nunito"/>
              </a:rPr>
              <a:t>Весна и её признаки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937500" y="2546965"/>
            <a:ext cx="3617357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Тает снег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937500" y="2773660"/>
            <a:ext cx="3617357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Снег превращается в воду, появляются лужи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937500" y="3181965"/>
            <a:ext cx="2814042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Бегут ручьи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937500" y="3408660"/>
            <a:ext cx="2814042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Вода течёт по дорожкам и оврагам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937500" y="3816965"/>
            <a:ext cx="3651647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Появляются листья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937500" y="4043660"/>
            <a:ext cx="3651647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На деревьях распускаются зелёные листочки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937500" y="4451965"/>
            <a:ext cx="386715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Прилетают птицы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7937500" y="4678660"/>
            <a:ext cx="3867150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Из тёплых стран возвращаются грачи и скворцы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7937500" y="5086965"/>
            <a:ext cx="3415546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Первые цветы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7937500" y="5313660"/>
            <a:ext cx="3415546" cy="2222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77D87"/>
                </a:solidFill>
                <a:latin typeface="Nunito"/>
              </a:rPr>
              <a:t>Расцветают подснежники и мать-и-мачеха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6394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F7E8"/>
          </a:solidFill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4368800" y="16394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F7E8"/>
          </a:solidFill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975600" y="16394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F7E8"/>
          </a:solidFill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29729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F7E8"/>
          </a:solidFill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368800" y="29729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F7E8"/>
          </a:solidFill>
          <a:ln w="6350" cap="flat">
            <a:solidFill>
              <a:srgbClr val="FFFFFF"/>
            </a:solidFill>
          </a:ln>
        </p:spPr>
      </p:sp>
      <p:sp>
        <p:nvSpPr>
          <p:cNvPr id="8" name="card8"/>
          <p:cNvSpPr/>
          <p:nvPr/>
        </p:nvSpPr>
        <p:spPr>
          <a:xfrm>
            <a:off x="7975600" y="2972991"/>
            <a:ext cx="3454400" cy="1181100"/>
          </a:xfrm>
          <a:prstGeom prst="roundRect">
            <a:avLst>
              <a:gd name="adj" fmla="val 19354"/>
            </a:avLst>
          </a:prstGeom>
          <a:solidFill>
            <a:srgbClr val="FFE4D6"/>
          </a:solidFill>
          <a:ln>
            <a:noFill/>
          </a:ln>
        </p:spPr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631825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00"/>
              </a:lnSpc>
            </a:pPr>
            <a:r>
              <a:rPr lang="ru-RU" sz="1000" cap="all" spc="180">
                <a:solidFill>
                  <a:srgbClr val="FF5A5F"/>
                </a:solidFill>
                <a:latin typeface="Nunito"/>
              </a:rPr>
              <a:t>Времена года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88265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2E3A4F"/>
                </a:solidFill>
                <a:latin typeface="Nunito"/>
              </a:rPr>
              <a:t>Лето и его признаки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22350" y="1855391"/>
            <a:ext cx="352044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00" b="1">
                <a:solidFill>
                  <a:srgbClr val="2E3A4F"/>
                </a:solidFill>
                <a:latin typeface="Nunito"/>
              </a:rPr>
              <a:t>Солнце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22350" y="2188131"/>
            <a:ext cx="352044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Ярко светит и греет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22350" y="2442131"/>
            <a:ext cx="3520440" cy="1727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60"/>
              </a:lnSpc>
            </a:pPr>
            <a:r>
              <a:rPr lang="ru-RU" sz="1050" i="1">
                <a:solidFill>
                  <a:srgbClr val="777D87"/>
                </a:solidFill>
                <a:latin typeface="Nunito"/>
              </a:rPr>
              <a:t>День длинный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4629150" y="1855391"/>
            <a:ext cx="352044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00" b="1">
                <a:solidFill>
                  <a:srgbClr val="2E3A4F"/>
                </a:solidFill>
                <a:latin typeface="Nunito"/>
              </a:rPr>
              <a:t>Жара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629150" y="2188131"/>
            <a:ext cx="352044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Очень тепло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629150" y="2442131"/>
            <a:ext cx="3520440" cy="1727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60"/>
              </a:lnSpc>
            </a:pPr>
            <a:r>
              <a:rPr lang="ru-RU" sz="1050" i="1">
                <a:solidFill>
                  <a:srgbClr val="777D87"/>
                </a:solidFill>
                <a:latin typeface="Nunito"/>
              </a:rPr>
              <a:t>Можно купаться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8235950" y="1855391"/>
            <a:ext cx="352044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00" b="1">
                <a:solidFill>
                  <a:srgbClr val="2E3A4F"/>
                </a:solidFill>
                <a:latin typeface="Nunito"/>
              </a:rPr>
              <a:t>Цветы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235950" y="2188131"/>
            <a:ext cx="352044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Цветут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235950" y="2442131"/>
            <a:ext cx="3520440" cy="1727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60"/>
              </a:lnSpc>
            </a:pPr>
            <a:r>
              <a:rPr lang="ru-RU" sz="1050" i="1">
                <a:solidFill>
                  <a:srgbClr val="777D87"/>
                </a:solidFill>
                <a:latin typeface="Nunito"/>
              </a:rPr>
              <a:t>Много красивых цветов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1022350" y="3188891"/>
            <a:ext cx="352044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00" b="1">
                <a:solidFill>
                  <a:srgbClr val="2E3A4F"/>
                </a:solidFill>
                <a:latin typeface="Nunito"/>
              </a:rPr>
              <a:t>Ягоды и фрукты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22350" y="3521631"/>
            <a:ext cx="352044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Поспевают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22350" y="3775631"/>
            <a:ext cx="3520440" cy="1727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60"/>
              </a:lnSpc>
            </a:pPr>
            <a:r>
              <a:rPr lang="ru-RU" sz="1050" i="1">
                <a:solidFill>
                  <a:srgbClr val="777D87"/>
                </a:solidFill>
                <a:latin typeface="Nunito"/>
              </a:rPr>
              <a:t>Земляника, малина, яблоки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4629150" y="3188891"/>
            <a:ext cx="3520440" cy="3175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00" b="1">
                <a:solidFill>
                  <a:srgbClr val="2E3A4F"/>
                </a:solidFill>
                <a:latin typeface="Nunito"/>
              </a:rPr>
              <a:t>Длинный день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29150" y="3521631"/>
            <a:ext cx="352044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2E3A4F"/>
                </a:solidFill>
                <a:latin typeface="Nunito"/>
              </a:rPr>
              <a:t>День длиннее ночи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4629150" y="3775631"/>
            <a:ext cx="3520440" cy="1727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60"/>
              </a:lnSpc>
            </a:pPr>
            <a:r>
              <a:rPr lang="ru-RU" sz="1050" i="1">
                <a:solidFill>
                  <a:srgbClr val="777D87"/>
                </a:solidFill>
                <a:latin typeface="Nunito"/>
              </a:rPr>
              <a:t>Светает рано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8229600" y="3339981"/>
            <a:ext cx="3581400" cy="1498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080"/>
              </a:lnSpc>
            </a:pPr>
            <a:r>
              <a:rPr lang="ru-RU" sz="900" cap="all" spc="126">
                <a:solidFill>
                  <a:srgbClr val="FF5A5F"/>
                </a:solidFill>
                <a:latin typeface="Nunito"/>
              </a:rPr>
              <a:t>Задание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8229600" y="3561596"/>
            <a:ext cx="3535680" cy="2336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740"/>
              </a:lnSpc>
            </a:pPr>
            <a:r>
              <a:rPr lang="ru-RU" sz="1200">
                <a:solidFill>
                  <a:srgbClr val="2E3A4F"/>
                </a:solidFill>
                <a:latin typeface="Nunito"/>
              </a:rPr>
              <a:t>Назови свой любимый признак лета!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5325963" y="2308820"/>
            <a:ext cx="1540073" cy="590550"/>
          </a:xfrm>
          <a:prstGeom prst="roundRect">
            <a:avLst>
              <a:gd name="adj" fmla="val 38709"/>
            </a:avLst>
          </a:prstGeom>
          <a:solidFill>
            <a:srgbClr val="2E3A4F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1292820" y="3369270"/>
            <a:ext cx="1224260" cy="450850"/>
          </a:xfrm>
          <a:prstGeom prst="roundRect">
            <a:avLst>
              <a:gd name="adj" fmla="val 33802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945257" y="3997920"/>
            <a:ext cx="1919486" cy="381000"/>
          </a:xfrm>
          <a:prstGeom prst="roundRect">
            <a:avLst>
              <a:gd name="adj" fmla="val 350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1267718" y="4480520"/>
            <a:ext cx="1274465" cy="381000"/>
          </a:xfrm>
          <a:prstGeom prst="roundRect">
            <a:avLst>
              <a:gd name="adj" fmla="val 350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3993952" y="3369270"/>
            <a:ext cx="1409998" cy="450850"/>
          </a:xfrm>
          <a:prstGeom prst="roundRect">
            <a:avLst>
              <a:gd name="adj" fmla="val 33802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3556000" y="3997920"/>
            <a:ext cx="2286000" cy="546100"/>
          </a:xfrm>
          <a:prstGeom prst="roundRect">
            <a:avLst>
              <a:gd name="adj" fmla="val 2441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9" name="card9"/>
          <p:cNvSpPr/>
          <p:nvPr/>
        </p:nvSpPr>
        <p:spPr>
          <a:xfrm>
            <a:off x="6734671" y="3369270"/>
            <a:ext cx="1516559" cy="450850"/>
          </a:xfrm>
          <a:prstGeom prst="roundRect">
            <a:avLst>
              <a:gd name="adj" fmla="val 33802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10" name="card10"/>
          <p:cNvSpPr/>
          <p:nvPr/>
        </p:nvSpPr>
        <p:spPr>
          <a:xfrm>
            <a:off x="6516291" y="3997920"/>
            <a:ext cx="1953419" cy="381000"/>
          </a:xfrm>
          <a:prstGeom prst="roundRect">
            <a:avLst>
              <a:gd name="adj" fmla="val 350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11" name="card11"/>
          <p:cNvSpPr/>
          <p:nvPr/>
        </p:nvSpPr>
        <p:spPr>
          <a:xfrm>
            <a:off x="9648627" y="3369270"/>
            <a:ext cx="1276648" cy="450850"/>
          </a:xfrm>
          <a:prstGeom prst="roundRect">
            <a:avLst>
              <a:gd name="adj" fmla="val 33802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12" name="card12"/>
          <p:cNvSpPr/>
          <p:nvPr/>
        </p:nvSpPr>
        <p:spPr>
          <a:xfrm>
            <a:off x="9144000" y="3997920"/>
            <a:ext cx="2286000" cy="546100"/>
          </a:xfrm>
          <a:prstGeom prst="roundRect">
            <a:avLst>
              <a:gd name="adj" fmla="val 2441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762000" y="60960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2E3A4F"/>
                </a:solidFill>
                <a:latin typeface="Nunito"/>
              </a:rPr>
              <a:t>Признаки осени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5783163" y="2482175"/>
            <a:ext cx="752673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FFF7E8"/>
                </a:solidFill>
                <a:latin typeface="Nunito"/>
              </a:rPr>
              <a:t>Осень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597620" y="3491825"/>
            <a:ext cx="74166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FFF7E8"/>
                </a:solidFill>
                <a:latin typeface="Nunito"/>
              </a:rPr>
              <a:t>Погода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135757" y="4100790"/>
            <a:ext cx="1846183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80"/>
              </a:lnSpc>
            </a:pPr>
            <a:r>
              <a:rPr lang="ru-RU" sz="1150" b="1">
                <a:solidFill>
                  <a:srgbClr val="777D87"/>
                </a:solidFill>
                <a:latin typeface="Nunito"/>
              </a:rPr>
              <a:t>Становится холодно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458218" y="4583390"/>
            <a:ext cx="1072158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80"/>
              </a:lnSpc>
            </a:pPr>
            <a:r>
              <a:rPr lang="ru-RU" sz="1150" b="1">
                <a:solidFill>
                  <a:srgbClr val="777D87"/>
                </a:solidFill>
                <a:latin typeface="Nunito"/>
              </a:rPr>
              <a:t>Идут дожди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4298752" y="3491825"/>
            <a:ext cx="960477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FFF7E8"/>
                </a:solidFill>
                <a:latin typeface="Nunito"/>
              </a:rPr>
              <a:t>Растения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3746500" y="4105870"/>
            <a:ext cx="1930400" cy="342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00"/>
              </a:lnSpc>
            </a:pPr>
            <a:r>
              <a:rPr lang="ru-RU" sz="1150" b="1">
                <a:solidFill>
                  <a:srgbClr val="777D87"/>
                </a:solidFill>
                <a:latin typeface="Nunito"/>
              </a:rPr>
              <a:t>Листья желтеют и опадают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7039471" y="3491825"/>
            <a:ext cx="108835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FFF7E8"/>
                </a:solidFill>
                <a:latin typeface="Nunito"/>
              </a:rPr>
              <a:t>Животные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6706791" y="4100790"/>
            <a:ext cx="1886902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80"/>
              </a:lnSpc>
            </a:pPr>
            <a:r>
              <a:rPr lang="ru-RU" sz="1150" b="1">
                <a:solidFill>
                  <a:srgbClr val="777D87"/>
                </a:solidFill>
                <a:latin typeface="Nunito"/>
              </a:rPr>
              <a:t>Птицы улетают на юг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9953427" y="3491825"/>
            <a:ext cx="800457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FFF7E8"/>
                </a:solidFill>
                <a:latin typeface="Nunito"/>
              </a:rPr>
              <a:t>Урожай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9334500" y="4105870"/>
            <a:ext cx="1930400" cy="342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00"/>
              </a:lnSpc>
            </a:pPr>
            <a:r>
              <a:rPr lang="ru-RU" sz="1150" b="1">
                <a:solidFill>
                  <a:srgbClr val="777D87"/>
                </a:solidFill>
                <a:latin typeface="Nunito"/>
              </a:rPr>
              <a:t>Люди собирают урожай фруктов и овощей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746129" y="5161240"/>
            <a:ext cx="3239572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80"/>
              </a:lnSpc>
            </a:pPr>
            <a:r>
              <a:rPr lang="ru-RU" sz="1150">
                <a:solidFill>
                  <a:srgbClr val="777D87"/>
                </a:solidFill>
                <a:latin typeface="Nunito"/>
              </a:rPr>
              <a:t>Признаки делятся по сферам природы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635000"/>
            <a:ext cx="1787922" cy="232966"/>
          </a:xfrm>
          <a:prstGeom prst="roundRect">
            <a:avLst>
              <a:gd name="adj" fmla="val 50000"/>
            </a:avLst>
          </a:prstGeom>
          <a:solidFill>
            <a:srgbClr val="FFE5AE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62000" y="1650206"/>
            <a:ext cx="5257800" cy="1965127"/>
          </a:xfrm>
          <a:prstGeom prst="roundRect">
            <a:avLst>
              <a:gd name="adj" fmla="val 1163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6172200" y="1650206"/>
            <a:ext cx="5257800" cy="1965127"/>
          </a:xfrm>
          <a:prstGeom prst="roundRect">
            <a:avLst>
              <a:gd name="adj" fmla="val 1163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3767733"/>
            <a:ext cx="5257800" cy="2201267"/>
          </a:xfrm>
          <a:prstGeom prst="roundRect">
            <a:avLst>
              <a:gd name="adj" fmla="val 10384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6172200" y="3767733"/>
            <a:ext cx="5257800" cy="2201267"/>
          </a:xfrm>
          <a:prstGeom prst="roundRect">
            <a:avLst>
              <a:gd name="adj" fmla="val 10384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901700" y="685800"/>
            <a:ext cx="1827498" cy="13144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35"/>
              </a:lnSpc>
            </a:pPr>
            <a:r>
              <a:rPr lang="ru-RU" sz="850" b="1" cap="all" spc="17">
                <a:solidFill>
                  <a:srgbClr val="584555"/>
                </a:solidFill>
                <a:latin typeface="Nunito"/>
              </a:rPr>
              <a:t>Подготовка животных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842566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2E3A4F"/>
                </a:solidFill>
                <a:latin typeface="Nunito"/>
              </a:rPr>
              <a:t>Как животные готовятся к смене времён года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3150" y="1931511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FF5A5F"/>
                </a:solidFill>
                <a:latin typeface="Nunito"/>
              </a:rPr>
              <a:t>01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2217261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E3A4F"/>
                </a:solidFill>
                <a:latin typeface="Nunito"/>
              </a:rPr>
              <a:t>Медведь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2541746"/>
            <a:ext cx="52705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Ложится в спячку на зиму. Спит в берлоге до весны.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6483350" y="1931511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FF5A5F"/>
                </a:solidFill>
                <a:latin typeface="Nunito"/>
              </a:rPr>
              <a:t>02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2217261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E3A4F"/>
                </a:solidFill>
                <a:latin typeface="Nunito"/>
              </a:rPr>
              <a:t>Белка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2541746"/>
            <a:ext cx="52705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Запасает орехи и грибы. Прячет их в дуплах и под корнями.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73150" y="4049038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FF5A5F"/>
                </a:solidFill>
                <a:latin typeface="Nunito"/>
              </a:rPr>
              <a:t>03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73150" y="4334788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E3A4F"/>
                </a:solidFill>
                <a:latin typeface="Nunito"/>
              </a:rPr>
              <a:t>Птицы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1073150" y="4659313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Улетают в тёплые края. Осенью собираются в стаи и улетают на юг.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6483350" y="4049038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FF5A5F"/>
                </a:solidFill>
                <a:latin typeface="Nunito"/>
              </a:rPr>
              <a:t>04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6483350" y="4334788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E3A4F"/>
                </a:solidFill>
                <a:latin typeface="Nunito"/>
              </a:rPr>
              <a:t>Заяц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6483350" y="4659313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77D87"/>
                </a:solidFill>
                <a:latin typeface="Nunito"/>
              </a:rPr>
              <a:t>Меняет серую шубку на белую. Так он становится незаметным на снегу.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3522266"/>
            <a:ext cx="5257800" cy="1320800"/>
          </a:xfrm>
          <a:prstGeom prst="roundRect">
            <a:avLst>
              <a:gd name="adj" fmla="val 17307"/>
            </a:avLst>
          </a:prstGeom>
          <a:solidFill>
            <a:srgbClr val="FFE4D6"/>
          </a:solidFill>
          <a:ln w="19050" cap="flat">
            <a:solidFill>
              <a:srgbClr val="FF5A5F"/>
            </a:solidFill>
          </a:ln>
        </p:spPr>
      </p:sp>
      <p:sp>
        <p:nvSpPr>
          <p:cNvPr id="4" name="card4"/>
          <p:cNvSpPr/>
          <p:nvPr/>
        </p:nvSpPr>
        <p:spPr>
          <a:xfrm>
            <a:off x="1085850" y="3979466"/>
            <a:ext cx="406400" cy="406400"/>
          </a:xfrm>
          <a:prstGeom prst="roundRect">
            <a:avLst>
              <a:gd name="adj" fmla="val 42187"/>
            </a:avLst>
          </a:prstGeom>
          <a:solidFill>
            <a:srgbClr val="FF5A5F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6172200" y="3522266"/>
            <a:ext cx="5257800" cy="1320800"/>
          </a:xfrm>
          <a:prstGeom prst="roundRect">
            <a:avLst>
              <a:gd name="adj" fmla="val 17307"/>
            </a:avLst>
          </a:prstGeom>
          <a:solidFill>
            <a:srgbClr val="FFFFFF"/>
          </a:solidFill>
          <a:ln>
            <a:noFill/>
          </a:ln>
          <a:effectLst>
            <a:outerShdw blurRad="241300" dist="88900" dir="5400000" rotWithShape="0">
              <a:srgbClr val="313A52">
                <a:alpha val="12157"/>
              </a:srgbClr>
            </a:outerShdw>
          </a:effectLst>
        </p:spPr>
      </p:sp>
      <p:pic>
        <p:nvPicPr>
          <p:cNvPr id="6" name="pic6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6500" y="4112816"/>
            <a:ext cx="165100" cy="139700"/>
          </a:xfrm>
          <a:prstGeom prst="rect">
            <a:avLst/>
          </a:prstGeom>
        </p:spPr>
      </p:pic>
      <p:sp>
        <p:nvSpPr>
          <p:cNvPr id="7" name="text7"/>
          <p:cNvSpPr>
            <a:spLocks noChangeArrowheads="1"/>
          </p:cNvSpPr>
          <p:nvPr/>
        </p:nvSpPr>
        <p:spPr>
          <a:xfrm>
            <a:off x="762000" y="2011759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00"/>
              </a:lnSpc>
            </a:pPr>
            <a:r>
              <a:rPr lang="ru-RU" sz="1000" cap="all" spc="180">
                <a:solidFill>
                  <a:srgbClr val="FF5A5F"/>
                </a:solidFill>
                <a:latin typeface="Nunito"/>
              </a:rPr>
              <a:t>Загадка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2307034"/>
            <a:ext cx="9550400" cy="865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59"/>
              </a:lnSpc>
            </a:pPr>
            <a:r>
              <a:rPr lang="ru-RU" sz="3000" b="1" spc="-59">
                <a:solidFill>
                  <a:srgbClr val="2E3A4F"/>
                </a:solidFill>
                <a:latin typeface="Nunito"/>
              </a:rPr>
              <a:t>Дел у меня немало – я белым одеялом всю землю укрываю, в лёд реки убираю...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695450" y="3967996"/>
            <a:ext cx="765409" cy="1574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140"/>
              </a:lnSpc>
            </a:pPr>
            <a:r>
              <a:rPr lang="ru-RU" sz="950" cap="all" spc="114">
                <a:solidFill>
                  <a:srgbClr val="FF5A5F"/>
                </a:solidFill>
                <a:latin typeface="Nunito"/>
              </a:rPr>
              <a:t>Ответ: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695450" y="4154686"/>
            <a:ext cx="647799" cy="2463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40"/>
              </a:lnSpc>
            </a:pPr>
            <a:r>
              <a:rPr lang="ru-RU" sz="1600" b="1">
                <a:solidFill>
                  <a:srgbClr val="2E3A4F"/>
                </a:solidFill>
                <a:latin typeface="Nunito"/>
              </a:rPr>
              <a:t>Зима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6477000" y="3799761"/>
            <a:ext cx="5283200" cy="1498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080"/>
              </a:lnSpc>
            </a:pPr>
            <a:r>
              <a:rPr lang="ru-RU" sz="900" cap="all" spc="144">
                <a:solidFill>
                  <a:srgbClr val="FF5A5F"/>
                </a:solidFill>
                <a:latin typeface="Nunito"/>
              </a:rPr>
              <a:t>Почему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6477000" y="4044553"/>
            <a:ext cx="4673600" cy="5270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2E3A4F"/>
                </a:solidFill>
                <a:latin typeface="Nunito"/>
              </a:rPr>
              <a:t>Зимой выпадает снег, реки замерзают, земля покрывается белым покрывалом.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4171950"/>
            <a:ext cx="4686300" cy="869950"/>
          </a:xfrm>
          <a:prstGeom prst="roundRect">
            <a:avLst>
              <a:gd name="adj" fmla="val 26277"/>
            </a:avLst>
          </a:prstGeom>
          <a:noFill/>
          <a:ln w="6350" cap="flat">
            <a:solidFill>
              <a:srgbClr val="FFE4D6"/>
            </a:solidFill>
          </a:ln>
        </p:spPr>
      </p:sp>
      <p:sp>
        <p:nvSpPr>
          <p:cNvPr id="4" name="card4"/>
          <p:cNvSpPr/>
          <p:nvPr/>
        </p:nvSpPr>
        <p:spPr>
          <a:xfrm>
            <a:off x="5600700" y="4171950"/>
            <a:ext cx="4686300" cy="869950"/>
          </a:xfrm>
          <a:prstGeom prst="roundRect">
            <a:avLst>
              <a:gd name="adj" fmla="val 26277"/>
            </a:avLst>
          </a:prstGeom>
          <a:noFill/>
          <a:ln w="6350" cap="flat">
            <a:solidFill>
              <a:srgbClr val="FFE4D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811655"/>
            <a:ext cx="1130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FF5A5F"/>
                </a:solidFill>
                <a:latin typeface="Nunito"/>
              </a:rPr>
              <a:t>Заключение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2108200"/>
            <a:ext cx="11303000" cy="9017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000"/>
              </a:lnSpc>
            </a:pPr>
            <a:r>
              <a:rPr lang="ru-RU" sz="7000" b="1" spc="-209">
                <a:solidFill>
                  <a:srgbClr val="2E3A4F"/>
                </a:solidFill>
                <a:latin typeface="Nunito"/>
              </a:rPr>
              <a:t>Спасибо за внимание!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3067050"/>
            <a:ext cx="6375400" cy="584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500">
                <a:solidFill>
                  <a:srgbClr val="777D87"/>
                </a:solidFill>
                <a:latin typeface="Nunito"/>
              </a:rPr>
              <a:t>Все времена года прекрасны по-своему. Нарисуйте своё любимое время года!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22350" y="4403090"/>
            <a:ext cx="4800600" cy="1346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60"/>
              </a:lnSpc>
            </a:pPr>
            <a:r>
              <a:rPr lang="ru-RU" sz="800" cap="all" spc="112">
                <a:solidFill>
                  <a:srgbClr val="777D87"/>
                </a:solidFill>
                <a:latin typeface="Nunito"/>
              </a:rPr>
              <a:t>Задание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022350" y="4605655"/>
            <a:ext cx="480060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Нарисуй любимое время года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5861050" y="4403090"/>
            <a:ext cx="4800600" cy="1346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60"/>
              </a:lnSpc>
            </a:pPr>
            <a:r>
              <a:rPr lang="ru-RU" sz="800" cap="all" spc="112">
                <a:solidFill>
                  <a:srgbClr val="777D87"/>
                </a:solidFill>
                <a:latin typeface="Nunito"/>
              </a:rPr>
              <a:t>Вопросы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5861050" y="4605655"/>
            <a:ext cx="480060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E3A4F"/>
                </a:solidFill>
                <a:latin typeface="Nunito"/>
              </a:rPr>
              <a:t>Спроси учителя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</dc:title>
  <dc:creator>Слайда</dc:creator>
</cp:coreProperties>
</file>