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gif" ContentType="image/gif"/>
  <Default Extension="svg" ContentType="image/svg+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2"/>
  </p:notesMasterIdLst>
  <p:sldIdLst>
    <p:sldId id="256" r:id="rId101"/>
    <p:sldId id="257" r:id="rId102"/>
    <p:sldId id="258" r:id="rId103"/>
    <p:sldId id="259" r:id="rId104"/>
    <p:sldId id="260" r:id="rId105"/>
    <p:sldId id="261" r:id="rId106"/>
    <p:sldId id="262" r:id="rId107"/>
    <p:sldId id="263" r:id="rId108"/>
    <p:sldId id="264" r:id="rId109"/>
    <p:sldId id="265" r:id="rId110"/>
  </p:sldIdLst>
  <p:sldSz cx="12192000" cy="6858000"/>
  <p:notesSz cx="6858000" cy="9144000"/>
  <p:embeddedFontLst>
    <p:embeddedFont>
      <p:font typeface="Lora"/>
      <p:regular r:id="rId200"/>
      <p:bold r:id="rId201"/>
    </p:embeddedFont>
    <p:embeddedFont>
      <p:font typeface="Golos Text"/>
      <p:regular r:id="rId204"/>
      <p:bold r:id="rId205"/>
    </p:embeddedFont>
  </p:embeddedFontLst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101" Type="http://schemas.openxmlformats.org/officeDocument/2006/relationships/slide" Target="slides/slide1.xml"/><Relationship Id="rId102" Type="http://schemas.openxmlformats.org/officeDocument/2006/relationships/slide" Target="slides/slide2.xml"/><Relationship Id="rId103" Type="http://schemas.openxmlformats.org/officeDocument/2006/relationships/slide" Target="slides/slide3.xml"/><Relationship Id="rId104" Type="http://schemas.openxmlformats.org/officeDocument/2006/relationships/slide" Target="slides/slide4.xml"/><Relationship Id="rId105" Type="http://schemas.openxmlformats.org/officeDocument/2006/relationships/slide" Target="slides/slide5.xml"/><Relationship Id="rId106" Type="http://schemas.openxmlformats.org/officeDocument/2006/relationships/slide" Target="slides/slide6.xml"/><Relationship Id="rId107" Type="http://schemas.openxmlformats.org/officeDocument/2006/relationships/slide" Target="slides/slide7.xml"/><Relationship Id="rId108" Type="http://schemas.openxmlformats.org/officeDocument/2006/relationships/slide" Target="slides/slide8.xml"/><Relationship Id="rId109" Type="http://schemas.openxmlformats.org/officeDocument/2006/relationships/slide" Target="slides/slide9.xml"/><Relationship Id="rId110" Type="http://schemas.openxmlformats.org/officeDocument/2006/relationships/slide" Target="slides/slide10.xml"/><Relationship Id="rId200" Type="http://schemas.openxmlformats.org/officeDocument/2006/relationships/font" Target="fonts/font1.fntdata"/><Relationship Id="rId201" Type="http://schemas.openxmlformats.org/officeDocument/2006/relationships/font" Target="fonts/font2.fntdata"/><Relationship Id="rId204" Type="http://schemas.openxmlformats.org/officeDocument/2006/relationships/font" Target="fonts/font5.fntdata"/><Relationship Id="rId205" Type="http://schemas.openxmlformats.org/officeDocument/2006/relationships/font" Target="fonts/font6.fntdata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Добрый день! Сегодня я расскажу вам о правах и обязанностях несовершеннолетних. Вы узнаете, какие права есть у детей с самого рождения, как они расширяются с возрастом и какую ответственность несут подростки.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Итак, мы рассмотрели основные права и обязанности несовершеннолетних. Помните: знание закона — ваша защита, а его соблюдение — проявление уважения к себе и другим.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Давайте разберёмся, кто же такой несовершеннолетний по закону. Это любой гражданин, которому ещё не исполнилось 18 лет. Его права и обязанности закреплены в Конституции и Семейном кодексе. Закон делит детство на три возрастных этапа: от 0 до 6, от 6 до 14 и от 14 до 18 лет. Каждый этап даёт свои права и накладывает свои обязанности. На следующих слайдах мы подробно их рассмотрим.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Итак, давайте разберём, какие права появляются у ребёнка с самого рождения. Это фундаментальные права, закреплённые в законодательстве. Прежде всего, это право на жизнь и имя. Также ребёнок имеет право на заботу родителей и медицинскую помощь. Важно помнить о праве на уважение достоинства и защиту от жестокого обращения. Все эти права обеспечивают ребёнку достойное начало жизни.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с 6 лет у вас появляется много новых прав. Самое главное — право на образование: вы можете идти в школу. Также закон разрешает вам совершать мелкие бытовые сделки, например, купить себе мороженое. Вы можете самостоятельно принимать недорогие подарки и распоряжаться деньгами, которые вам дали родители. Все эти права помогают вам становиться более самостоятельными.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На этом слайде мы видим ключевые права, которые приобретает человек в 14 лет. Самое заметное — получение паспорта, который становится удостоверением личности. Но также подросток может самостоятельно распоряжаться своим заработком и стипендией, открывать банковские вклады. С 14 лет разрешено управлять велосипедом на дорогах, вступать в молодёжные общественные объединения, а также самостоятельно осуществлять права автора своих произведений. Все эти права дают постепенную самостоятельность, но и накладывают ответственность.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В 16 лет у подростков появляется целый ряд новых прав. Они могут управлять мопедом или лёгким мотоциклом после получения прав категорий М или A1. Также разрешается официально работать, но не более 35 часов в неделю — это защищает их здоровье. При особых обстоятельствах можно вступить в брак с разрешения органов местного самоуправления. Ещё одна важная возможность — эмансипация: если подросток работает или занимается бизнесом, его могут признать полностью дееспособным. Наконец, с 16 лет можно быть организатором собрания или митинга. Эти права готовят их к взрослой жизни, но требуют и ответственности.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давайте поговорим об обязанностях несовершеннолетних. Мало знать свои права, важно помнить и об обязанностях. Первая и главная — соблюдать Конституцию и законы нашей страны. Это значит уважать права других людей, не нарушать общественный порядок. Вторая обязанность — получить основное общее образование, то есть окончить 9 классов. Школа даёт вам знания и готовит ко взрослой жизни. Важно также заботиться о родителях и помогать им. И наконец, вы должны охранять природу и, конечно, не совершать правонарушений. Запомните: чем ответственнее вы относитесь к своим обязанностям, тем меньше проблем будет в будущем.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Давайте разберём, с какого возраста наступает ответственность за нарушения. Административная ответственность — с 16 лет. Это предупреждения и штрафы. Уголовная — тоже в основном с 16 лет, но за отдельные преступления из перечня статьи 20 УК РФ — убийство, кражу, грабёж, разбой и другие — с 14. И гражданская ответственность наступает с 14 лет: подросток сам возмещает причинённый вред. Важно помнить, что родители тоже могут нести ответственность за детей до 14 лет. Дальше рассмотрим, куда обратиться, если ваши права нарушены.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Когда права ребёнка нарушены, важно знать, куда можно обратиться. Первыми помощниками становятся органы опеки и попечительства — они защищают детей, оказавшихся в сложной ситуации. Комиссия по делам несовершеннолетних разбирается с правонарушениями, а уполномоченный по правам ребёнка следит за соблюдением законов на высшем уровне. Полиция и суд тоже включены в эту систему — они могут принять заявление, провести проверку или вынести решение. И не забывайте про горячие линии: 112 и 8-800-2000-122 — туда можно позвонить в любое время. Главное — не молчать и искать поддержку.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mffde6669e37a1246.png"/><Relationship Id="rId4" Type="http://schemas.openxmlformats.org/officeDocument/2006/relationships/image" Target="../media/md383744d7eb258ad.jpeg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m2f4df1e512ea5814.png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m2710019fb80e7ed8.png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m0782b3a01d6e5c57.png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m0782b3a01d6e5c57.png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m0782b3a01d6e5c57.png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m0782b3a01d6e5c57.png"/><Relationship Id="rId4" Type="http://schemas.openxmlformats.org/officeDocument/2006/relationships/image" Target="../media/m984442da6cb667ae.png"/><Relationship Id="rId5" Type="http://schemas.openxmlformats.org/officeDocument/2006/relationships/image" Target="../media/mee7e43ea91856620.svg"/><Relationship Id="rId6" Type="http://schemas.openxmlformats.org/officeDocument/2006/relationships/image" Target="../media/me5be2f3bc541a638.png"/><Relationship Id="rId8" Type="http://schemas.openxmlformats.org/officeDocument/2006/relationships/image" Target="../media/mea2eef5b814832a5.png"/><Relationship Id="rId9" Type="http://schemas.openxmlformats.org/officeDocument/2006/relationships/image" Target="../media/m4e6b8c31087790fa.svg"/><Relationship Id="rId10" Type="http://schemas.openxmlformats.org/officeDocument/2006/relationships/image" Target="../media/m53bf652b2abaad72.png"/><Relationship Id="rId11" Type="http://schemas.openxmlformats.org/officeDocument/2006/relationships/image" Target="../media/m9ccc6878191fb255.svg"/><Relationship Id="rId12" Type="http://schemas.openxmlformats.org/officeDocument/2006/relationships/image" Target="../media/mc9d7774be284d96b.png"/><Relationship Id="rId13" Type="http://schemas.openxmlformats.org/officeDocument/2006/relationships/image" Target="../media/m91d8035c5b8b4cf6.svg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mff73a9281d552150.png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mb842a33f8fb7080e.png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m0782b3a01d6e5c5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3"/>
          <p:cNvPicPr/>
          <p:nvPr/>
        </p:nvPicPr>
        <p:blipFill>
          <a:blip r:embed="rId4"/>
          <a:stretch>
            <a:fillRect/>
          </a:stretch>
        </p:blipFill>
        <p:spPr>
          <a:xfrm>
            <a:off x="6350" y="6350"/>
            <a:ext cx="12179300" cy="6845300"/>
          </a:xfrm>
          <a:prstGeom prst="rect">
            <a:avLst/>
          </a:prstGeom>
        </p:spPr>
      </p:pic>
      <p:sp>
        <p:nvSpPr>
          <p:cNvPr id="4" name="text4"/>
          <p:cNvSpPr>
            <a:spLocks noChangeArrowheads="1"/>
          </p:cNvSpPr>
          <p:nvPr/>
        </p:nvSpPr>
        <p:spPr>
          <a:xfrm>
            <a:off x="762000" y="3940969"/>
            <a:ext cx="9232900" cy="13993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5459"/>
              </a:lnSpc>
            </a:pPr>
            <a:r>
              <a:rPr lang="ru-RU" sz="5200" b="1" spc="-129">
                <a:solidFill>
                  <a:srgbClr val="FFFFFF"/>
                </a:solidFill>
                <a:latin typeface="Lora"/>
              </a:rPr>
              <a:t>Права и обязанности несовершеннолетних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5365750"/>
            <a:ext cx="6375400" cy="8699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50"/>
              </a:lnSpc>
            </a:pPr>
            <a:r>
              <a:rPr lang="ru-RU" sz="1500">
                <a:solidFill>
                  <a:srgbClr val="FFFFFF"/>
                </a:solidFill>
                <a:latin typeface="Golos Text"/>
              </a:rPr>
              <a:t>Презентация рассказывает о правовом статусе детей и подростков в Российской Федерации, их правах с рождения до 18 лет и обязанностях.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4171950"/>
            <a:ext cx="4686300" cy="869950"/>
          </a:xfrm>
          <a:prstGeom prst="roundRect">
            <a:avLst>
              <a:gd name="adj" fmla="val 2189"/>
            </a:avLst>
          </a:prstGeom>
          <a:noFill/>
          <a:ln w="6350" cap="flat">
            <a:solidFill>
              <a:srgbClr val="EBD6CD"/>
            </a:solidFill>
          </a:ln>
        </p:spPr>
      </p:sp>
      <p:sp>
        <p:nvSpPr>
          <p:cNvPr id="4" name="card4"/>
          <p:cNvSpPr/>
          <p:nvPr/>
        </p:nvSpPr>
        <p:spPr>
          <a:xfrm>
            <a:off x="5600700" y="4171950"/>
            <a:ext cx="4686300" cy="869950"/>
          </a:xfrm>
          <a:prstGeom prst="roundRect">
            <a:avLst>
              <a:gd name="adj" fmla="val 2189"/>
            </a:avLst>
          </a:prstGeom>
          <a:noFill/>
          <a:ln w="6350" cap="flat">
            <a:solidFill>
              <a:srgbClr val="EBD6CD"/>
            </a:solidFill>
          </a:ln>
        </p:spPr>
      </p:sp>
      <p:sp>
        <p:nvSpPr>
          <p:cNvPr id="5" name="card5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1811655"/>
            <a:ext cx="113030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 cap="all" spc="198">
                <a:solidFill>
                  <a:srgbClr val="8B0000"/>
                </a:solidFill>
                <a:latin typeface="Golos Text"/>
              </a:rPr>
              <a:t>Итог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762000" y="2108200"/>
            <a:ext cx="11303000" cy="9017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7000"/>
              </a:lnSpc>
            </a:pPr>
            <a:r>
              <a:rPr lang="ru-RU" sz="7000" b="1" spc="-209">
                <a:solidFill>
                  <a:srgbClr val="2A2622"/>
                </a:solidFill>
                <a:latin typeface="Lora"/>
              </a:rPr>
              <a:t>Спасибо за внимание!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762000" y="3067050"/>
            <a:ext cx="6375400" cy="584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50"/>
              </a:lnSpc>
            </a:pPr>
            <a:r>
              <a:rPr lang="ru-RU" sz="1500">
                <a:solidFill>
                  <a:srgbClr val="706C67"/>
                </a:solidFill>
                <a:latin typeface="Golos Text"/>
              </a:rPr>
              <a:t>Знание прав и обязанностей помогает несовершеннолетним защищать свои интересы и быть ответственными гражданами.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1022350" y="4403090"/>
            <a:ext cx="4800600" cy="1346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960"/>
              </a:lnSpc>
            </a:pPr>
            <a:r>
              <a:rPr lang="ru-RU" sz="800" cap="all" spc="112">
                <a:solidFill>
                  <a:srgbClr val="706C67"/>
                </a:solidFill>
                <a:latin typeface="Golos Text"/>
              </a:rPr>
              <a:t>Важно знать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022350" y="4605655"/>
            <a:ext cx="4800600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A2622"/>
                </a:solidFill>
                <a:latin typeface="Golos Text"/>
              </a:rPr>
              <a:t>Права защищают вас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5861050" y="4403090"/>
            <a:ext cx="4800600" cy="1346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960"/>
              </a:lnSpc>
            </a:pPr>
            <a:r>
              <a:rPr lang="ru-RU" sz="800" cap="all" spc="112">
                <a:solidFill>
                  <a:srgbClr val="706C67"/>
                </a:solidFill>
                <a:latin typeface="Golos Text"/>
              </a:rPr>
              <a:t>Помните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5861050" y="4605655"/>
            <a:ext cx="4800600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A2622"/>
                </a:solidFill>
                <a:latin typeface="Golos Text"/>
              </a:rPr>
              <a:t>Обязанности — ваша ответственность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38328" y="2685396"/>
            <a:ext cx="161645" cy="161645"/>
          </a:xfrm>
          <a:prstGeom prst="roundRect">
            <a:avLst>
              <a:gd name="adj" fmla="val 29462"/>
            </a:avLst>
          </a:prstGeom>
          <a:solidFill>
            <a:srgbClr val="8B0000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738328" y="3277137"/>
            <a:ext cx="161645" cy="161644"/>
          </a:xfrm>
          <a:prstGeom prst="roundRect">
            <a:avLst>
              <a:gd name="adj" fmla="val 29462"/>
            </a:avLst>
          </a:prstGeom>
          <a:solidFill>
            <a:srgbClr val="8B0000"/>
          </a:solidFill>
          <a:ln>
            <a:noFill/>
          </a:ln>
        </p:spPr>
      </p:sp>
      <p:sp>
        <p:nvSpPr>
          <p:cNvPr id="5" name="card5"/>
          <p:cNvSpPr/>
          <p:nvPr/>
        </p:nvSpPr>
        <p:spPr>
          <a:xfrm>
            <a:off x="738328" y="3868878"/>
            <a:ext cx="161645" cy="161644"/>
          </a:xfrm>
          <a:prstGeom prst="roundRect">
            <a:avLst>
              <a:gd name="adj" fmla="val 29462"/>
            </a:avLst>
          </a:prstGeom>
          <a:solidFill>
            <a:srgbClr val="8B0000"/>
          </a:solidFill>
          <a:ln>
            <a:noFill/>
          </a:ln>
        </p:spPr>
      </p:sp>
      <p:sp>
        <p:nvSpPr>
          <p:cNvPr id="6" name="card6"/>
          <p:cNvSpPr/>
          <p:nvPr/>
        </p:nvSpPr>
        <p:spPr>
          <a:xfrm>
            <a:off x="738328" y="4460618"/>
            <a:ext cx="161645" cy="161644"/>
          </a:xfrm>
          <a:prstGeom prst="roundRect">
            <a:avLst>
              <a:gd name="adj" fmla="val 29462"/>
            </a:avLst>
          </a:prstGeom>
          <a:solidFill>
            <a:srgbClr val="8B0000"/>
          </a:solidFill>
          <a:ln>
            <a:noFill/>
          </a:ln>
        </p:spPr>
      </p:sp>
      <p:sp>
        <p:nvSpPr>
          <p:cNvPr id="7" name="card7"/>
          <p:cNvSpPr/>
          <p:nvPr/>
        </p:nvSpPr>
        <p:spPr>
          <a:xfrm>
            <a:off x="738328" y="5052359"/>
            <a:ext cx="161645" cy="161644"/>
          </a:xfrm>
          <a:prstGeom prst="roundRect">
            <a:avLst>
              <a:gd name="adj" fmla="val 29462"/>
            </a:avLst>
          </a:prstGeom>
          <a:solidFill>
            <a:srgbClr val="8B0000"/>
          </a:solidFill>
          <a:ln>
            <a:noFill/>
          </a:ln>
        </p:spPr>
      </p:sp>
      <p:sp>
        <p:nvSpPr>
          <p:cNvPr id="8" name="card8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1117600" y="942578"/>
            <a:ext cx="1768118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880"/>
              </a:lnSpc>
            </a:pPr>
            <a:r>
              <a:rPr lang="ru-RU" sz="800" b="1" cap="all" spc="160">
                <a:solidFill>
                  <a:srgbClr val="8B0000"/>
                </a:solidFill>
                <a:latin typeface="Golos Text"/>
              </a:rPr>
              <a:t>Правовой статус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762000" y="1162248"/>
            <a:ext cx="10693400" cy="10261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990"/>
              </a:lnSpc>
            </a:pPr>
            <a:r>
              <a:rPr lang="ru-RU" sz="3800" b="1" spc="-37">
                <a:solidFill>
                  <a:srgbClr val="2A2622"/>
                </a:solidFill>
                <a:latin typeface="Lora"/>
              </a:rPr>
              <a:t>Кто считается несовершеннолетним по закону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1079500" y="2603659"/>
            <a:ext cx="7463433" cy="3505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60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Несовершеннолетний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— гражданин, не достигший 18 лет.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79500" y="3195399"/>
            <a:ext cx="8475960" cy="3505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60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Основание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— Конституция РФ, Семейный и Гражданский кодексы.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1079500" y="3787140"/>
            <a:ext cx="8134350" cy="3505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60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0–6 лет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— полная опека родителей: право на жизнь, имя, семью.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1079500" y="4378881"/>
            <a:ext cx="7744123" cy="3505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60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6–14 лет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— малолетние: разрешены мелкие бытовые сделки.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1079500" y="4970621"/>
            <a:ext cx="7427913" cy="3505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60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14–18 лет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— частичная дееспособность, расширение прав.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762000" y="5714762"/>
            <a:ext cx="8255000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60"/>
              </a:lnSpc>
            </a:pPr>
            <a:r>
              <a:rPr lang="ru-RU" sz="1300">
                <a:solidFill>
                  <a:srgbClr val="706C67"/>
                </a:solidFill>
                <a:latin typeface="Golos Text"/>
              </a:rPr>
              <a:t>Источники: Конституция РФ, Семейный и Гражданский кодексы РФ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1528961"/>
            <a:ext cx="3454400" cy="2026345"/>
          </a:xfrm>
          <a:prstGeom prst="roundRect">
            <a:avLst>
              <a:gd name="adj" fmla="val 94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4" name="card4"/>
          <p:cNvSpPr/>
          <p:nvPr/>
        </p:nvSpPr>
        <p:spPr>
          <a:xfrm>
            <a:off x="4368800" y="1528961"/>
            <a:ext cx="3454400" cy="2026345"/>
          </a:xfrm>
          <a:prstGeom prst="roundRect">
            <a:avLst>
              <a:gd name="adj" fmla="val 94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5" name="card5"/>
          <p:cNvSpPr/>
          <p:nvPr/>
        </p:nvSpPr>
        <p:spPr>
          <a:xfrm>
            <a:off x="7975600" y="1528961"/>
            <a:ext cx="3454400" cy="2026345"/>
          </a:xfrm>
          <a:prstGeom prst="roundRect">
            <a:avLst>
              <a:gd name="adj" fmla="val 94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6" name="card6"/>
          <p:cNvSpPr/>
          <p:nvPr/>
        </p:nvSpPr>
        <p:spPr>
          <a:xfrm>
            <a:off x="762000" y="3707705"/>
            <a:ext cx="3454400" cy="2261295"/>
          </a:xfrm>
          <a:prstGeom prst="roundRect">
            <a:avLst>
              <a:gd name="adj" fmla="val 842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7" name="card7"/>
          <p:cNvSpPr/>
          <p:nvPr/>
        </p:nvSpPr>
        <p:spPr>
          <a:xfrm>
            <a:off x="4368800" y="3707705"/>
            <a:ext cx="3454400" cy="2261295"/>
          </a:xfrm>
          <a:prstGeom prst="roundRect">
            <a:avLst>
              <a:gd name="adj" fmla="val 842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8" name="card8"/>
          <p:cNvSpPr/>
          <p:nvPr/>
        </p:nvSpPr>
        <p:spPr>
          <a:xfrm>
            <a:off x="7975600" y="3707705"/>
            <a:ext cx="3454400" cy="2261295"/>
          </a:xfrm>
          <a:prstGeom prst="roundRect">
            <a:avLst>
              <a:gd name="adj" fmla="val 842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9" name="card9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117600" y="628650"/>
            <a:ext cx="1875631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880"/>
              </a:lnSpc>
            </a:pPr>
            <a:r>
              <a:rPr lang="ru-RU" sz="800" b="1" cap="all" spc="160">
                <a:solidFill>
                  <a:srgbClr val="8B0000"/>
                </a:solidFill>
                <a:latin typeface="Golos Text"/>
              </a:rPr>
              <a:t>Права с рождения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762000" y="721320"/>
            <a:ext cx="11303000" cy="4394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60"/>
              </a:lnSpc>
            </a:pPr>
            <a:r>
              <a:rPr lang="ru-RU" sz="3200" b="1" spc="-31">
                <a:solidFill>
                  <a:srgbClr val="2A2622"/>
                </a:solidFill>
                <a:latin typeface="Lora"/>
              </a:rPr>
              <a:t>Какие права есть у ребёнка с момента рождения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73150" y="1810266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01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1073150" y="2096016"/>
            <a:ext cx="339852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Право на жизнь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1073150" y="2420541"/>
            <a:ext cx="2857500" cy="721122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Каждый ребёнок имеет право на жизнь и охрану здоровья с момента рождения.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4679950" y="1810266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02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4679950" y="2096016"/>
            <a:ext cx="339852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Право на имя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4679950" y="2420541"/>
            <a:ext cx="2857500" cy="721122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Ребёнок имеет право на имя, фамилию и отчество, а также на гражданство.</a:t>
            </a:r>
          </a:p>
        </p:txBody>
      </p:sp>
      <p:sp>
        <p:nvSpPr>
          <p:cNvPr id="18" name="text18"/>
          <p:cNvSpPr>
            <a:spLocks noChangeArrowheads="1"/>
          </p:cNvSpPr>
          <p:nvPr/>
        </p:nvSpPr>
        <p:spPr>
          <a:xfrm>
            <a:off x="8286750" y="1810266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03</a:t>
            </a:r>
          </a:p>
        </p:txBody>
      </p:sp>
      <p:sp>
        <p:nvSpPr>
          <p:cNvPr id="19" name="text19"/>
          <p:cNvSpPr>
            <a:spLocks noChangeArrowheads="1"/>
          </p:cNvSpPr>
          <p:nvPr/>
        </p:nvSpPr>
        <p:spPr>
          <a:xfrm>
            <a:off x="8286750" y="2096016"/>
            <a:ext cx="339852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Право на заботу родителей</a:t>
            </a:r>
          </a:p>
        </p:txBody>
      </p:sp>
      <p:sp>
        <p:nvSpPr>
          <p:cNvPr id="20" name="text20"/>
          <p:cNvSpPr>
            <a:spLocks noChangeArrowheads="1"/>
          </p:cNvSpPr>
          <p:nvPr/>
        </p:nvSpPr>
        <p:spPr>
          <a:xfrm>
            <a:off x="8286750" y="2420541"/>
            <a:ext cx="2857500" cy="721122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Родители обязаны заботиться о ребёнке, обеспечивать его развитие и воспитание.</a:t>
            </a:r>
          </a:p>
        </p:txBody>
      </p:sp>
      <p:sp>
        <p:nvSpPr>
          <p:cNvPr id="21" name="text21"/>
          <p:cNvSpPr>
            <a:spLocks noChangeArrowheads="1"/>
          </p:cNvSpPr>
          <p:nvPr/>
        </p:nvSpPr>
        <p:spPr>
          <a:xfrm>
            <a:off x="1073150" y="3989010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04</a:t>
            </a:r>
          </a:p>
        </p:txBody>
      </p:sp>
      <p:sp>
        <p:nvSpPr>
          <p:cNvPr id="22" name="text22"/>
          <p:cNvSpPr>
            <a:spLocks noChangeArrowheads="1"/>
          </p:cNvSpPr>
          <p:nvPr/>
        </p:nvSpPr>
        <p:spPr>
          <a:xfrm>
            <a:off x="1073150" y="4279205"/>
            <a:ext cx="2857500" cy="4826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Право на медицинскую помощь</a:t>
            </a:r>
          </a:p>
        </p:txBody>
      </p:sp>
      <p:sp>
        <p:nvSpPr>
          <p:cNvPr id="23" name="text23"/>
          <p:cNvSpPr>
            <a:spLocks noChangeArrowheads="1"/>
          </p:cNvSpPr>
          <p:nvPr/>
        </p:nvSpPr>
        <p:spPr>
          <a:xfrm>
            <a:off x="1073150" y="4834235"/>
            <a:ext cx="2857500" cy="721122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Ребёнок имеет право на бесплатную медицинскую помощь в государственных учреждениях.</a:t>
            </a:r>
          </a:p>
        </p:txBody>
      </p:sp>
      <p:sp>
        <p:nvSpPr>
          <p:cNvPr id="24" name="text24"/>
          <p:cNvSpPr>
            <a:spLocks noChangeArrowheads="1"/>
          </p:cNvSpPr>
          <p:nvPr/>
        </p:nvSpPr>
        <p:spPr>
          <a:xfrm>
            <a:off x="4679950" y="3989010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05</a:t>
            </a:r>
          </a:p>
        </p:txBody>
      </p:sp>
      <p:sp>
        <p:nvSpPr>
          <p:cNvPr id="25" name="text25"/>
          <p:cNvSpPr>
            <a:spLocks noChangeArrowheads="1"/>
          </p:cNvSpPr>
          <p:nvPr/>
        </p:nvSpPr>
        <p:spPr>
          <a:xfrm>
            <a:off x="4679950" y="4279205"/>
            <a:ext cx="2857500" cy="4826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Право на уважение достоинства</a:t>
            </a:r>
          </a:p>
        </p:txBody>
      </p:sp>
      <p:sp>
        <p:nvSpPr>
          <p:cNvPr id="26" name="text26"/>
          <p:cNvSpPr>
            <a:spLocks noChangeArrowheads="1"/>
          </p:cNvSpPr>
          <p:nvPr/>
        </p:nvSpPr>
        <p:spPr>
          <a:xfrm>
            <a:off x="4679950" y="4834235"/>
            <a:ext cx="2857500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Личность ребёнка неприкосновенна: достоинство защищается законом.</a:t>
            </a:r>
          </a:p>
        </p:txBody>
      </p:sp>
      <p:sp>
        <p:nvSpPr>
          <p:cNvPr id="27" name="text27"/>
          <p:cNvSpPr>
            <a:spLocks noChangeArrowheads="1"/>
          </p:cNvSpPr>
          <p:nvPr/>
        </p:nvSpPr>
        <p:spPr>
          <a:xfrm>
            <a:off x="8286750" y="3989010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06</a:t>
            </a:r>
          </a:p>
        </p:txBody>
      </p:sp>
      <p:sp>
        <p:nvSpPr>
          <p:cNvPr id="28" name="text28"/>
          <p:cNvSpPr>
            <a:spLocks noChangeArrowheads="1"/>
          </p:cNvSpPr>
          <p:nvPr/>
        </p:nvSpPr>
        <p:spPr>
          <a:xfrm>
            <a:off x="8286750" y="4279205"/>
            <a:ext cx="2857500" cy="4826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Защита от жестокого обращения</a:t>
            </a:r>
          </a:p>
        </p:txBody>
      </p:sp>
      <p:sp>
        <p:nvSpPr>
          <p:cNvPr id="29" name="text29"/>
          <p:cNvSpPr>
            <a:spLocks noChangeArrowheads="1"/>
          </p:cNvSpPr>
          <p:nvPr/>
        </p:nvSpPr>
        <p:spPr>
          <a:xfrm>
            <a:off x="8286750" y="4834235"/>
            <a:ext cx="2857500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Право на защиту от насилия, эксплуатации и жестокого обращения.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1528961"/>
            <a:ext cx="5257800" cy="2261890"/>
          </a:xfrm>
          <a:prstGeom prst="roundRect">
            <a:avLst>
              <a:gd name="adj" fmla="val 842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4" name="card4"/>
          <p:cNvSpPr/>
          <p:nvPr/>
        </p:nvSpPr>
        <p:spPr>
          <a:xfrm>
            <a:off x="6172200" y="1528961"/>
            <a:ext cx="5257800" cy="2261890"/>
          </a:xfrm>
          <a:prstGeom prst="roundRect">
            <a:avLst>
              <a:gd name="adj" fmla="val 842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5" name="card5"/>
          <p:cNvSpPr/>
          <p:nvPr/>
        </p:nvSpPr>
        <p:spPr>
          <a:xfrm>
            <a:off x="762000" y="3943251"/>
            <a:ext cx="5257800" cy="2025749"/>
          </a:xfrm>
          <a:prstGeom prst="roundRect">
            <a:avLst>
              <a:gd name="adj" fmla="val 94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6" name="card6"/>
          <p:cNvSpPr/>
          <p:nvPr/>
        </p:nvSpPr>
        <p:spPr>
          <a:xfrm>
            <a:off x="6172200" y="3943251"/>
            <a:ext cx="5257800" cy="2025749"/>
          </a:xfrm>
          <a:prstGeom prst="roundRect">
            <a:avLst>
              <a:gd name="adj" fmla="val 94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7" name="card7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1117600" y="628650"/>
            <a:ext cx="752415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880"/>
              </a:lnSpc>
            </a:pPr>
            <a:r>
              <a:rPr lang="ru-RU" sz="800" b="1" cap="all" spc="160">
                <a:solidFill>
                  <a:srgbClr val="8B0000"/>
                </a:solidFill>
                <a:latin typeface="Golos Text"/>
              </a:rPr>
              <a:t>Права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62000" y="721320"/>
            <a:ext cx="11303000" cy="4394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60"/>
              </a:lnSpc>
            </a:pPr>
            <a:r>
              <a:rPr lang="ru-RU" sz="3200" b="1" spc="-31">
                <a:solidFill>
                  <a:srgbClr val="2A2622"/>
                </a:solidFill>
                <a:latin typeface="Lora"/>
              </a:rPr>
              <a:t>Права с 6 лет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073150" y="1810266"/>
            <a:ext cx="52705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01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1073150" y="2096016"/>
            <a:ext cx="527050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Образование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73150" y="2420501"/>
            <a:ext cx="5270500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Право на обучение в школе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6483350" y="1810266"/>
            <a:ext cx="52705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02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6483350" y="2096016"/>
            <a:ext cx="527050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Мелкие бытовые сделки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6483350" y="2420541"/>
            <a:ext cx="4660900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Право самостоятельно покупать мороженое и другие мелкие товары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1073150" y="4224556"/>
            <a:ext cx="52705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03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1073150" y="4510306"/>
            <a:ext cx="527050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Подарки</a:t>
            </a:r>
          </a:p>
        </p:txBody>
      </p:sp>
      <p:sp>
        <p:nvSpPr>
          <p:cNvPr id="18" name="text18"/>
          <p:cNvSpPr>
            <a:spLocks noChangeArrowheads="1"/>
          </p:cNvSpPr>
          <p:nvPr/>
        </p:nvSpPr>
        <p:spPr>
          <a:xfrm>
            <a:off x="1073150" y="4834791"/>
            <a:ext cx="5270500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Право самостоятельно принимать недорогие подарки</a:t>
            </a:r>
          </a:p>
        </p:txBody>
      </p:sp>
      <p:sp>
        <p:nvSpPr>
          <p:cNvPr id="19" name="text19"/>
          <p:cNvSpPr>
            <a:spLocks noChangeArrowheads="1"/>
          </p:cNvSpPr>
          <p:nvPr/>
        </p:nvSpPr>
        <p:spPr>
          <a:xfrm>
            <a:off x="6483350" y="4224556"/>
            <a:ext cx="52705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04</a:t>
            </a:r>
          </a:p>
        </p:txBody>
      </p:sp>
      <p:sp>
        <p:nvSpPr>
          <p:cNvPr id="20" name="text20"/>
          <p:cNvSpPr>
            <a:spLocks noChangeArrowheads="1"/>
          </p:cNvSpPr>
          <p:nvPr/>
        </p:nvSpPr>
        <p:spPr>
          <a:xfrm>
            <a:off x="6483350" y="4510306"/>
            <a:ext cx="527050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Карманные деньги</a:t>
            </a:r>
          </a:p>
        </p:txBody>
      </p:sp>
      <p:sp>
        <p:nvSpPr>
          <p:cNvPr id="21" name="text21"/>
          <p:cNvSpPr>
            <a:spLocks noChangeArrowheads="1"/>
          </p:cNvSpPr>
          <p:nvPr/>
        </p:nvSpPr>
        <p:spPr>
          <a:xfrm>
            <a:off x="6483350" y="4834791"/>
            <a:ext cx="5270500" cy="2489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60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Право распоряжаться деньгами, которые дали родители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1528961"/>
            <a:ext cx="3454400" cy="2143820"/>
          </a:xfrm>
          <a:prstGeom prst="roundRect">
            <a:avLst>
              <a:gd name="adj" fmla="val 888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4" name="card4"/>
          <p:cNvSpPr/>
          <p:nvPr/>
        </p:nvSpPr>
        <p:spPr>
          <a:xfrm>
            <a:off x="4368800" y="1528961"/>
            <a:ext cx="3454400" cy="2143820"/>
          </a:xfrm>
          <a:prstGeom prst="roundRect">
            <a:avLst>
              <a:gd name="adj" fmla="val 888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5" name="card5"/>
          <p:cNvSpPr/>
          <p:nvPr/>
        </p:nvSpPr>
        <p:spPr>
          <a:xfrm>
            <a:off x="7975600" y="1528961"/>
            <a:ext cx="3454400" cy="2143820"/>
          </a:xfrm>
          <a:prstGeom prst="roundRect">
            <a:avLst>
              <a:gd name="adj" fmla="val 888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6" name="card6"/>
          <p:cNvSpPr/>
          <p:nvPr/>
        </p:nvSpPr>
        <p:spPr>
          <a:xfrm>
            <a:off x="762000" y="3825180"/>
            <a:ext cx="3454400" cy="2143820"/>
          </a:xfrm>
          <a:prstGeom prst="roundRect">
            <a:avLst>
              <a:gd name="adj" fmla="val 888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7" name="card7"/>
          <p:cNvSpPr/>
          <p:nvPr/>
        </p:nvSpPr>
        <p:spPr>
          <a:xfrm>
            <a:off x="4368800" y="3825180"/>
            <a:ext cx="3454400" cy="2143820"/>
          </a:xfrm>
          <a:prstGeom prst="roundRect">
            <a:avLst>
              <a:gd name="adj" fmla="val 888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8" name="card8"/>
          <p:cNvSpPr/>
          <p:nvPr/>
        </p:nvSpPr>
        <p:spPr>
          <a:xfrm>
            <a:off x="7975600" y="3825180"/>
            <a:ext cx="3454400" cy="2143820"/>
          </a:xfrm>
          <a:prstGeom prst="roundRect">
            <a:avLst>
              <a:gd name="adj" fmla="val 888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9" name="card9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117600" y="628650"/>
            <a:ext cx="1548209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880"/>
              </a:lnSpc>
            </a:pPr>
            <a:r>
              <a:rPr lang="ru-RU" sz="800" b="1" cap="all" spc="160">
                <a:solidFill>
                  <a:srgbClr val="8B0000"/>
                </a:solidFill>
                <a:latin typeface="Golos Text"/>
              </a:rPr>
              <a:t>Возраст 14 лет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762000" y="721320"/>
            <a:ext cx="11303000" cy="4394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60"/>
              </a:lnSpc>
            </a:pPr>
            <a:r>
              <a:rPr lang="ru-RU" sz="3200" b="1" spc="-31">
                <a:solidFill>
                  <a:srgbClr val="2A2622"/>
                </a:solidFill>
                <a:latin typeface="Lora"/>
              </a:rPr>
              <a:t>Права несовершеннолетних с 14 лет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73150" y="1810266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01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1073150" y="2096016"/>
            <a:ext cx="339852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Получение паспорта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1073150" y="2420541"/>
            <a:ext cx="2857500" cy="721122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Право самостоятельно подать заявление и получить паспорт гражданина РФ.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4679950" y="1810266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02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4679950" y="2096016"/>
            <a:ext cx="339852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Распоряжение доходом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4679950" y="2420541"/>
            <a:ext cx="2857500" cy="721122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Распоряжаться заработком, стипендией и иными доходами самостоятельно.</a:t>
            </a:r>
          </a:p>
        </p:txBody>
      </p:sp>
      <p:sp>
        <p:nvSpPr>
          <p:cNvPr id="18" name="text18"/>
          <p:cNvSpPr>
            <a:spLocks noChangeArrowheads="1"/>
          </p:cNvSpPr>
          <p:nvPr/>
        </p:nvSpPr>
        <p:spPr>
          <a:xfrm>
            <a:off x="8286750" y="1810266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03</a:t>
            </a:r>
          </a:p>
        </p:txBody>
      </p:sp>
      <p:sp>
        <p:nvSpPr>
          <p:cNvPr id="19" name="text19"/>
          <p:cNvSpPr>
            <a:spLocks noChangeArrowheads="1"/>
          </p:cNvSpPr>
          <p:nvPr/>
        </p:nvSpPr>
        <p:spPr>
          <a:xfrm>
            <a:off x="8286750" y="2096016"/>
            <a:ext cx="339852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Банковский вклад</a:t>
            </a:r>
          </a:p>
        </p:txBody>
      </p:sp>
      <p:sp>
        <p:nvSpPr>
          <p:cNvPr id="20" name="text20"/>
          <p:cNvSpPr>
            <a:spLocks noChangeArrowheads="1"/>
          </p:cNvSpPr>
          <p:nvPr/>
        </p:nvSpPr>
        <p:spPr>
          <a:xfrm>
            <a:off x="8286750" y="2420541"/>
            <a:ext cx="2857500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Вносить вклады в банки и распоряжаться ими.</a:t>
            </a:r>
          </a:p>
        </p:txBody>
      </p:sp>
      <p:sp>
        <p:nvSpPr>
          <p:cNvPr id="21" name="text21"/>
          <p:cNvSpPr>
            <a:spLocks noChangeArrowheads="1"/>
          </p:cNvSpPr>
          <p:nvPr/>
        </p:nvSpPr>
        <p:spPr>
          <a:xfrm>
            <a:off x="1073150" y="4106485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04</a:t>
            </a:r>
          </a:p>
        </p:txBody>
      </p:sp>
      <p:sp>
        <p:nvSpPr>
          <p:cNvPr id="22" name="text22"/>
          <p:cNvSpPr>
            <a:spLocks noChangeArrowheads="1"/>
          </p:cNvSpPr>
          <p:nvPr/>
        </p:nvSpPr>
        <p:spPr>
          <a:xfrm>
            <a:off x="1073150" y="4392235"/>
            <a:ext cx="339852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Управление велосипедом</a:t>
            </a:r>
          </a:p>
        </p:txBody>
      </p:sp>
      <p:sp>
        <p:nvSpPr>
          <p:cNvPr id="23" name="text23"/>
          <p:cNvSpPr>
            <a:spLocks noChangeArrowheads="1"/>
          </p:cNvSpPr>
          <p:nvPr/>
        </p:nvSpPr>
        <p:spPr>
          <a:xfrm>
            <a:off x="1073150" y="4716760"/>
            <a:ext cx="2857500" cy="721122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Управлять велосипедом при движении по дорогам (соблюдая ПДД).</a:t>
            </a:r>
          </a:p>
        </p:txBody>
      </p:sp>
      <p:sp>
        <p:nvSpPr>
          <p:cNvPr id="24" name="text24"/>
          <p:cNvSpPr>
            <a:spLocks noChangeArrowheads="1"/>
          </p:cNvSpPr>
          <p:nvPr/>
        </p:nvSpPr>
        <p:spPr>
          <a:xfrm>
            <a:off x="4679950" y="4106485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05</a:t>
            </a:r>
          </a:p>
        </p:txBody>
      </p:sp>
      <p:sp>
        <p:nvSpPr>
          <p:cNvPr id="25" name="text25"/>
          <p:cNvSpPr>
            <a:spLocks noChangeArrowheads="1"/>
          </p:cNvSpPr>
          <p:nvPr/>
        </p:nvSpPr>
        <p:spPr>
          <a:xfrm>
            <a:off x="4679950" y="4396680"/>
            <a:ext cx="2857500" cy="4826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Общественные объединения</a:t>
            </a:r>
          </a:p>
        </p:txBody>
      </p:sp>
      <p:sp>
        <p:nvSpPr>
          <p:cNvPr id="26" name="text26"/>
          <p:cNvSpPr>
            <a:spLocks noChangeArrowheads="1"/>
          </p:cNvSpPr>
          <p:nvPr/>
        </p:nvSpPr>
        <p:spPr>
          <a:xfrm>
            <a:off x="4679950" y="4951710"/>
            <a:ext cx="2857500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Вступать в молодёжные общественные объединения.</a:t>
            </a:r>
          </a:p>
        </p:txBody>
      </p:sp>
      <p:sp>
        <p:nvSpPr>
          <p:cNvPr id="27" name="text27"/>
          <p:cNvSpPr>
            <a:spLocks noChangeArrowheads="1"/>
          </p:cNvSpPr>
          <p:nvPr/>
        </p:nvSpPr>
        <p:spPr>
          <a:xfrm>
            <a:off x="8286750" y="4106485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06</a:t>
            </a:r>
          </a:p>
        </p:txBody>
      </p:sp>
      <p:sp>
        <p:nvSpPr>
          <p:cNvPr id="28" name="text28"/>
          <p:cNvSpPr>
            <a:spLocks noChangeArrowheads="1"/>
          </p:cNvSpPr>
          <p:nvPr/>
        </p:nvSpPr>
        <p:spPr>
          <a:xfrm>
            <a:off x="8286750" y="4392235"/>
            <a:ext cx="339852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Авторские права</a:t>
            </a:r>
          </a:p>
        </p:txBody>
      </p:sp>
      <p:sp>
        <p:nvSpPr>
          <p:cNvPr id="29" name="text29"/>
          <p:cNvSpPr>
            <a:spLocks noChangeArrowheads="1"/>
          </p:cNvSpPr>
          <p:nvPr/>
        </p:nvSpPr>
        <p:spPr>
          <a:xfrm>
            <a:off x="8286750" y="4716760"/>
            <a:ext cx="2857500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Самостоятельно осуществлять права автора произведений и изобретений.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1503561"/>
            <a:ext cx="3454400" cy="2254945"/>
          </a:xfrm>
          <a:prstGeom prst="roundRect">
            <a:avLst>
              <a:gd name="adj" fmla="val 844"/>
            </a:avLst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4" name="card4"/>
          <p:cNvSpPr/>
          <p:nvPr/>
        </p:nvSpPr>
        <p:spPr>
          <a:xfrm>
            <a:off x="1022350" y="1751211"/>
            <a:ext cx="381000" cy="381000"/>
          </a:xfrm>
          <a:prstGeom prst="roundRect">
            <a:avLst>
              <a:gd name="adj" fmla="val 40000"/>
            </a:avLst>
          </a:prstGeom>
          <a:solidFill>
            <a:srgbClr val="F6F3EC"/>
          </a:solidFill>
          <a:ln>
            <a:noFill/>
          </a:ln>
        </p:spPr>
      </p:sp>
      <p:sp>
        <p:nvSpPr>
          <p:cNvPr id="5" name="card5"/>
          <p:cNvSpPr/>
          <p:nvPr/>
        </p:nvSpPr>
        <p:spPr>
          <a:xfrm>
            <a:off x="4368800" y="1503561"/>
            <a:ext cx="3454400" cy="2254945"/>
          </a:xfrm>
          <a:prstGeom prst="roundRect">
            <a:avLst>
              <a:gd name="adj" fmla="val 844"/>
            </a:avLst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6" name="card6"/>
          <p:cNvSpPr/>
          <p:nvPr/>
        </p:nvSpPr>
        <p:spPr>
          <a:xfrm>
            <a:off x="4629150" y="1751211"/>
            <a:ext cx="381000" cy="381000"/>
          </a:xfrm>
          <a:prstGeom prst="roundRect">
            <a:avLst>
              <a:gd name="adj" fmla="val 40000"/>
            </a:avLst>
          </a:prstGeom>
          <a:solidFill>
            <a:srgbClr val="F6F3EC"/>
          </a:solidFill>
          <a:ln>
            <a:noFill/>
          </a:ln>
        </p:spPr>
      </p:sp>
      <p:sp>
        <p:nvSpPr>
          <p:cNvPr id="7" name="card7"/>
          <p:cNvSpPr/>
          <p:nvPr/>
        </p:nvSpPr>
        <p:spPr>
          <a:xfrm>
            <a:off x="7975600" y="1503561"/>
            <a:ext cx="3454400" cy="2254945"/>
          </a:xfrm>
          <a:prstGeom prst="roundRect">
            <a:avLst>
              <a:gd name="adj" fmla="val 844"/>
            </a:avLst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8" name="card8"/>
          <p:cNvSpPr/>
          <p:nvPr/>
        </p:nvSpPr>
        <p:spPr>
          <a:xfrm>
            <a:off x="8235950" y="1751211"/>
            <a:ext cx="381000" cy="381000"/>
          </a:xfrm>
          <a:prstGeom prst="roundRect">
            <a:avLst>
              <a:gd name="adj" fmla="val 40000"/>
            </a:avLst>
          </a:prstGeom>
          <a:solidFill>
            <a:srgbClr val="F6F3EC"/>
          </a:solidFill>
          <a:ln>
            <a:noFill/>
          </a:ln>
        </p:spPr>
      </p:sp>
      <p:sp>
        <p:nvSpPr>
          <p:cNvPr id="9" name="card9"/>
          <p:cNvSpPr/>
          <p:nvPr/>
        </p:nvSpPr>
        <p:spPr>
          <a:xfrm>
            <a:off x="762000" y="3910905"/>
            <a:ext cx="3454400" cy="2058095"/>
          </a:xfrm>
          <a:prstGeom prst="roundRect">
            <a:avLst>
              <a:gd name="adj" fmla="val 925"/>
            </a:avLst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10" name="card10"/>
          <p:cNvSpPr/>
          <p:nvPr/>
        </p:nvSpPr>
        <p:spPr>
          <a:xfrm>
            <a:off x="1022350" y="4158555"/>
            <a:ext cx="381000" cy="381000"/>
          </a:xfrm>
          <a:prstGeom prst="roundRect">
            <a:avLst>
              <a:gd name="adj" fmla="val 40000"/>
            </a:avLst>
          </a:prstGeom>
          <a:solidFill>
            <a:srgbClr val="F6F3EC"/>
          </a:solidFill>
          <a:ln>
            <a:noFill/>
          </a:ln>
        </p:spPr>
      </p:sp>
      <p:sp>
        <p:nvSpPr>
          <p:cNvPr id="11" name="card11"/>
          <p:cNvSpPr/>
          <p:nvPr/>
        </p:nvSpPr>
        <p:spPr>
          <a:xfrm>
            <a:off x="4368800" y="3910905"/>
            <a:ext cx="3454400" cy="2058095"/>
          </a:xfrm>
          <a:prstGeom prst="roundRect">
            <a:avLst>
              <a:gd name="adj" fmla="val 925"/>
            </a:avLst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12" name="card12"/>
          <p:cNvSpPr/>
          <p:nvPr/>
        </p:nvSpPr>
        <p:spPr>
          <a:xfrm>
            <a:off x="4629150" y="4158555"/>
            <a:ext cx="381000" cy="381000"/>
          </a:xfrm>
          <a:prstGeom prst="roundRect">
            <a:avLst>
              <a:gd name="adj" fmla="val 40000"/>
            </a:avLst>
          </a:prstGeom>
          <a:solidFill>
            <a:srgbClr val="F6F3EC"/>
          </a:solidFill>
          <a:ln>
            <a:noFill/>
          </a:ln>
        </p:spPr>
      </p:sp>
      <p:sp>
        <p:nvSpPr>
          <p:cNvPr id="13" name="card13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pic>
        <p:nvPicPr>
          <p:cNvPr id="14" name="pic14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3950" y="1852811"/>
            <a:ext cx="177800" cy="177800"/>
          </a:xfrm>
          <a:prstGeom prst="rect">
            <a:avLst/>
          </a:prstGeom>
        </p:spPr>
      </p:pic>
      <p:pic>
        <p:nvPicPr>
          <p:cNvPr id="15" name="pic15"/>
          <p:cNvPicPr/>
          <p:nvPr/>
        </p:nvPicPr>
        <p:blipFill>
          <a:blip r:embed="rId6"/>
          <a:stretch>
            <a:fillRect/>
          </a:stretch>
        </p:blipFill>
        <p:spPr>
          <a:xfrm>
            <a:off x="4730750" y="1852811"/>
            <a:ext cx="177800" cy="177800"/>
          </a:xfrm>
          <a:prstGeom prst="rect">
            <a:avLst/>
          </a:prstGeom>
        </p:spPr>
      </p:pic>
      <p:pic>
        <p:nvPicPr>
          <p:cNvPr id="16" name="pic16"/>
          <p:cNvPicPr/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337550" y="1852811"/>
            <a:ext cx="177800" cy="177800"/>
          </a:xfrm>
          <a:prstGeom prst="rect">
            <a:avLst/>
          </a:prstGeom>
        </p:spPr>
      </p:pic>
      <p:pic>
        <p:nvPicPr>
          <p:cNvPr id="17" name="pic17"/>
          <p:cNvPicPr/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23950" y="4260155"/>
            <a:ext cx="177800" cy="177800"/>
          </a:xfrm>
          <a:prstGeom prst="rect">
            <a:avLst/>
          </a:prstGeom>
        </p:spPr>
      </p:pic>
      <p:pic>
        <p:nvPicPr>
          <p:cNvPr id="18" name="pic18"/>
          <p:cNvPicPr/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730750" y="4260155"/>
            <a:ext cx="177800" cy="177800"/>
          </a:xfrm>
          <a:prstGeom prst="rect">
            <a:avLst/>
          </a:prstGeom>
        </p:spPr>
      </p:pic>
      <p:sp>
        <p:nvSpPr>
          <p:cNvPr id="19" name="text19"/>
          <p:cNvSpPr>
            <a:spLocks noChangeArrowheads="1"/>
          </p:cNvSpPr>
          <p:nvPr/>
        </p:nvSpPr>
        <p:spPr>
          <a:xfrm>
            <a:off x="1117600" y="628650"/>
            <a:ext cx="752415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880"/>
              </a:lnSpc>
            </a:pPr>
            <a:r>
              <a:rPr lang="ru-RU" sz="800" b="1" cap="all" spc="160">
                <a:solidFill>
                  <a:srgbClr val="8B0000"/>
                </a:solidFill>
                <a:latin typeface="Golos Text"/>
              </a:rPr>
              <a:t>Права</a:t>
            </a:r>
          </a:p>
        </p:txBody>
      </p:sp>
      <p:sp>
        <p:nvSpPr>
          <p:cNvPr id="20" name="text20"/>
          <p:cNvSpPr>
            <a:spLocks noChangeArrowheads="1"/>
          </p:cNvSpPr>
          <p:nvPr/>
        </p:nvSpPr>
        <p:spPr>
          <a:xfrm>
            <a:off x="762000" y="721320"/>
            <a:ext cx="11303000" cy="4394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60"/>
              </a:lnSpc>
            </a:pPr>
            <a:r>
              <a:rPr lang="ru-RU" sz="3200" b="1" spc="-31">
                <a:solidFill>
                  <a:srgbClr val="2A2622"/>
                </a:solidFill>
                <a:latin typeface="Lora"/>
              </a:rPr>
              <a:t>Права с 16 лет</a:t>
            </a:r>
          </a:p>
        </p:txBody>
      </p:sp>
      <p:sp>
        <p:nvSpPr>
          <p:cNvPr id="21" name="text21"/>
          <p:cNvSpPr>
            <a:spLocks noChangeArrowheads="1"/>
          </p:cNvSpPr>
          <p:nvPr/>
        </p:nvSpPr>
        <p:spPr>
          <a:xfrm>
            <a:off x="1022350" y="2297311"/>
            <a:ext cx="2959100" cy="4064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50"/>
              </a:lnSpc>
            </a:pPr>
            <a:r>
              <a:rPr lang="ru-RU" sz="1350" b="1">
                <a:solidFill>
                  <a:srgbClr val="2A2622"/>
                </a:solidFill>
                <a:latin typeface="Golos Text"/>
              </a:rPr>
              <a:t>Управление мопедом/мотоциклом</a:t>
            </a:r>
          </a:p>
        </p:txBody>
      </p:sp>
      <p:sp>
        <p:nvSpPr>
          <p:cNvPr id="22" name="text22"/>
          <p:cNvSpPr>
            <a:spLocks noChangeArrowheads="1"/>
          </p:cNvSpPr>
          <p:nvPr/>
        </p:nvSpPr>
        <p:spPr>
          <a:xfrm>
            <a:off x="1022350" y="2754511"/>
            <a:ext cx="2959100" cy="6413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50"/>
              </a:lnSpc>
            </a:pPr>
            <a:r>
              <a:rPr lang="ru-RU" sz="1100">
                <a:solidFill>
                  <a:srgbClr val="706C67"/>
                </a:solidFill>
                <a:latin typeface="Golos Text"/>
              </a:rPr>
              <a:t>Получение прав категорий М и A1 — управление мопедами и лёгкими мотоциклами</a:t>
            </a:r>
          </a:p>
        </p:txBody>
      </p:sp>
      <p:sp>
        <p:nvSpPr>
          <p:cNvPr id="23" name="text23"/>
          <p:cNvSpPr>
            <a:spLocks noChangeArrowheads="1"/>
          </p:cNvSpPr>
          <p:nvPr/>
        </p:nvSpPr>
        <p:spPr>
          <a:xfrm>
            <a:off x="4629150" y="2292866"/>
            <a:ext cx="3520440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A2622"/>
                </a:solidFill>
                <a:latin typeface="Golos Text"/>
              </a:rPr>
              <a:t>Работа до 35 часов в неделю</a:t>
            </a:r>
          </a:p>
        </p:txBody>
      </p:sp>
      <p:sp>
        <p:nvSpPr>
          <p:cNvPr id="24" name="text24"/>
          <p:cNvSpPr>
            <a:spLocks noChangeArrowheads="1"/>
          </p:cNvSpPr>
          <p:nvPr/>
        </p:nvSpPr>
        <p:spPr>
          <a:xfrm>
            <a:off x="4629150" y="2557661"/>
            <a:ext cx="2959100" cy="4318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50"/>
              </a:lnSpc>
            </a:pPr>
            <a:r>
              <a:rPr lang="ru-RU" sz="1100">
                <a:solidFill>
                  <a:srgbClr val="706C67"/>
                </a:solidFill>
                <a:latin typeface="Golos Text"/>
              </a:rPr>
              <a:t>Разрешён трудовой договор с сокращённой рабочей неделей и льготами</a:t>
            </a:r>
          </a:p>
        </p:txBody>
      </p:sp>
      <p:sp>
        <p:nvSpPr>
          <p:cNvPr id="25" name="text25"/>
          <p:cNvSpPr>
            <a:spLocks noChangeArrowheads="1"/>
          </p:cNvSpPr>
          <p:nvPr/>
        </p:nvSpPr>
        <p:spPr>
          <a:xfrm>
            <a:off x="8235950" y="2292866"/>
            <a:ext cx="3520440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A2622"/>
                </a:solidFill>
                <a:latin typeface="Golos Text"/>
              </a:rPr>
              <a:t>Вступление в брак</a:t>
            </a:r>
          </a:p>
        </p:txBody>
      </p:sp>
      <p:sp>
        <p:nvSpPr>
          <p:cNvPr id="26" name="text26"/>
          <p:cNvSpPr>
            <a:spLocks noChangeArrowheads="1"/>
          </p:cNvSpPr>
          <p:nvPr/>
        </p:nvSpPr>
        <p:spPr>
          <a:xfrm>
            <a:off x="8235950" y="2557661"/>
            <a:ext cx="2959100" cy="6413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50"/>
              </a:lnSpc>
            </a:pPr>
            <a:r>
              <a:rPr lang="ru-RU" sz="1100">
                <a:solidFill>
                  <a:srgbClr val="706C67"/>
                </a:solidFill>
                <a:latin typeface="Golos Text"/>
              </a:rPr>
              <a:t>При уважительных причинах — с разрешения органов местного самоуправления</a:t>
            </a:r>
          </a:p>
        </p:txBody>
      </p:sp>
      <p:sp>
        <p:nvSpPr>
          <p:cNvPr id="27" name="text27"/>
          <p:cNvSpPr>
            <a:spLocks noChangeArrowheads="1"/>
          </p:cNvSpPr>
          <p:nvPr/>
        </p:nvSpPr>
        <p:spPr>
          <a:xfrm>
            <a:off x="1022350" y="4700210"/>
            <a:ext cx="3520440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A2622"/>
                </a:solidFill>
                <a:latin typeface="Golos Text"/>
              </a:rPr>
              <a:t>Эмансипация</a:t>
            </a:r>
          </a:p>
        </p:txBody>
      </p:sp>
      <p:sp>
        <p:nvSpPr>
          <p:cNvPr id="28" name="text28"/>
          <p:cNvSpPr>
            <a:spLocks noChangeArrowheads="1"/>
          </p:cNvSpPr>
          <p:nvPr/>
        </p:nvSpPr>
        <p:spPr>
          <a:xfrm>
            <a:off x="1022350" y="4965005"/>
            <a:ext cx="2959100" cy="6413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50"/>
              </a:lnSpc>
            </a:pPr>
            <a:r>
              <a:rPr lang="ru-RU" sz="1100">
                <a:solidFill>
                  <a:srgbClr val="706C67"/>
                </a:solidFill>
                <a:latin typeface="Golos Text"/>
              </a:rPr>
              <a:t>Объявление полностью дееспособным при работе или предпринимательстве с согласия родителей</a:t>
            </a:r>
          </a:p>
        </p:txBody>
      </p:sp>
      <p:sp>
        <p:nvSpPr>
          <p:cNvPr id="29" name="text29"/>
          <p:cNvSpPr>
            <a:spLocks noChangeArrowheads="1"/>
          </p:cNvSpPr>
          <p:nvPr/>
        </p:nvSpPr>
        <p:spPr>
          <a:xfrm>
            <a:off x="4629150" y="4700210"/>
            <a:ext cx="3520440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 b="1">
                <a:solidFill>
                  <a:srgbClr val="2A2622"/>
                </a:solidFill>
                <a:latin typeface="Golos Text"/>
              </a:rPr>
              <a:t>Собрания и митинги</a:t>
            </a:r>
          </a:p>
        </p:txBody>
      </p:sp>
      <p:sp>
        <p:nvSpPr>
          <p:cNvPr id="30" name="text30"/>
          <p:cNvSpPr>
            <a:spLocks noChangeArrowheads="1"/>
          </p:cNvSpPr>
          <p:nvPr/>
        </p:nvSpPr>
        <p:spPr>
          <a:xfrm>
            <a:off x="4629150" y="4965005"/>
            <a:ext cx="2959100" cy="4318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50"/>
              </a:lnSpc>
            </a:pPr>
            <a:r>
              <a:rPr lang="ru-RU" sz="1100">
                <a:solidFill>
                  <a:srgbClr val="706C67"/>
                </a:solidFill>
                <a:latin typeface="Golos Text"/>
              </a:rPr>
              <a:t>Можно быть организатором собрания или митинга (с уведомлением властей)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38328" y="1714739"/>
            <a:ext cx="161645" cy="161645"/>
          </a:xfrm>
          <a:prstGeom prst="roundRect">
            <a:avLst>
              <a:gd name="adj" fmla="val 29462"/>
            </a:avLst>
          </a:prstGeom>
          <a:solidFill>
            <a:srgbClr val="8B0000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738328" y="2981961"/>
            <a:ext cx="161645" cy="161645"/>
          </a:xfrm>
          <a:prstGeom prst="roundRect">
            <a:avLst>
              <a:gd name="adj" fmla="val 29462"/>
            </a:avLst>
          </a:prstGeom>
          <a:solidFill>
            <a:srgbClr val="8B0000"/>
          </a:solidFill>
          <a:ln>
            <a:noFill/>
          </a:ln>
        </p:spPr>
      </p:sp>
      <p:sp>
        <p:nvSpPr>
          <p:cNvPr id="5" name="card5"/>
          <p:cNvSpPr/>
          <p:nvPr/>
        </p:nvSpPr>
        <p:spPr>
          <a:xfrm>
            <a:off x="738328" y="3911443"/>
            <a:ext cx="161645" cy="161644"/>
          </a:xfrm>
          <a:prstGeom prst="roundRect">
            <a:avLst>
              <a:gd name="adj" fmla="val 29462"/>
            </a:avLst>
          </a:prstGeom>
          <a:solidFill>
            <a:srgbClr val="8B0000"/>
          </a:solidFill>
          <a:ln>
            <a:noFill/>
          </a:ln>
        </p:spPr>
      </p:sp>
      <p:sp>
        <p:nvSpPr>
          <p:cNvPr id="6" name="card6"/>
          <p:cNvSpPr/>
          <p:nvPr/>
        </p:nvSpPr>
        <p:spPr>
          <a:xfrm>
            <a:off x="738328" y="4840924"/>
            <a:ext cx="161645" cy="161644"/>
          </a:xfrm>
          <a:prstGeom prst="roundRect">
            <a:avLst>
              <a:gd name="adj" fmla="val 29462"/>
            </a:avLst>
          </a:prstGeom>
          <a:solidFill>
            <a:srgbClr val="8B0000"/>
          </a:solidFill>
          <a:ln>
            <a:noFill/>
          </a:ln>
        </p:spPr>
      </p:sp>
      <p:sp>
        <p:nvSpPr>
          <p:cNvPr id="7" name="card7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1117600" y="478631"/>
            <a:ext cx="1393190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880"/>
              </a:lnSpc>
            </a:pPr>
            <a:r>
              <a:rPr lang="ru-RU" sz="800" b="1" cap="all" spc="160">
                <a:solidFill>
                  <a:srgbClr val="8B0000"/>
                </a:solidFill>
                <a:latin typeface="Golos Text"/>
              </a:rPr>
              <a:t>Обязанности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62000" y="698302"/>
            <a:ext cx="11303000" cy="51943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990"/>
              </a:lnSpc>
            </a:pPr>
            <a:r>
              <a:rPr lang="ru-RU" sz="3800" b="1" spc="-37">
                <a:solidFill>
                  <a:srgbClr val="2A2622"/>
                </a:solidFill>
                <a:latin typeface="Lora"/>
              </a:rPr>
              <a:t>Обязанности несовершеннолетних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079500" y="1633041"/>
            <a:ext cx="9232900" cy="1025922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59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Соблюдать законы и уважать права других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Несовершеннолетние обязаны соблюдать Конституцию РФ и законы, а также уважать права и законные интересы других лиц.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1079500" y="2900263"/>
            <a:ext cx="9232900" cy="6881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59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Получить основное общее образование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Каждый ребёнок обязан освоить программу основного общего образования (9 классов).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79500" y="3829745"/>
            <a:ext cx="9232900" cy="6881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59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Заботиться о родителях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Дети должны проявлять заботу о своих родителях и оказывать им посильную помощь.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1079500" y="4759226"/>
            <a:ext cx="9232900" cy="1025922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59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Охранять природу и не совершать правонарушений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Несовершеннолетние должны бережно относиться к природе, а также воздерживаться от противоправных действий.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762000" y="6178808"/>
            <a:ext cx="8255000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60"/>
              </a:lnSpc>
            </a:pPr>
            <a:r>
              <a:rPr lang="ru-RU" sz="1300">
                <a:solidFill>
                  <a:srgbClr val="706C67"/>
                </a:solidFill>
                <a:latin typeface="Golos Text"/>
              </a:rPr>
              <a:t>Основные обязанности установлены Конституцией РФ и Семейным кодексом.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1117600" y="1929606"/>
            <a:ext cx="1788597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880"/>
              </a:lnSpc>
            </a:pPr>
            <a:r>
              <a:rPr lang="ru-RU" sz="800" b="1" cap="all" spc="160">
                <a:solidFill>
                  <a:srgbClr val="8B0000"/>
                </a:solidFill>
                <a:latin typeface="Golos Text"/>
              </a:rPr>
              <a:t>Ответственность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2301677"/>
            <a:ext cx="11303000" cy="4927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780"/>
              </a:lnSpc>
            </a:pPr>
            <a:r>
              <a:rPr lang="ru-RU" sz="3600" b="1" spc="-35">
                <a:solidFill>
                  <a:srgbClr val="2A2622"/>
                </a:solidFill>
                <a:latin typeface="Lora"/>
              </a:rPr>
              <a:t>Ответственность несовершеннолетних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092200" y="2984897"/>
            <a:ext cx="3454400" cy="965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7125"/>
              </a:lnSpc>
            </a:pPr>
            <a:r>
              <a:rPr lang="ru-RU" sz="7500" b="1" spc="-224">
                <a:solidFill>
                  <a:srgbClr val="8B0000"/>
                </a:solidFill>
                <a:latin typeface="Lora"/>
              </a:rPr>
              <a:t>16 лет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1092200" y="4037727"/>
            <a:ext cx="338328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Административная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1092200" y="4324152"/>
            <a:ext cx="2844800" cy="4087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Предупреждение, штраф (ст. 2.3 КоАП РФ)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4699000" y="2984897"/>
            <a:ext cx="3454400" cy="965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7125"/>
              </a:lnSpc>
            </a:pPr>
            <a:r>
              <a:rPr lang="ru-RU" sz="7500" b="1" spc="-224">
                <a:solidFill>
                  <a:srgbClr val="8B0000"/>
                </a:solidFill>
                <a:latin typeface="Lora"/>
              </a:rPr>
              <a:t>16 лет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4699000" y="4037727"/>
            <a:ext cx="338328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Уголовная (общая)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4699000" y="4324152"/>
            <a:ext cx="2844800" cy="606822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За отдельные преступления (убийство, кража, разбой) — с 14 лет (ст. 20 УК РФ)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8305800" y="2984897"/>
            <a:ext cx="3454400" cy="965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7125"/>
              </a:lnSpc>
            </a:pPr>
            <a:r>
              <a:rPr lang="ru-RU" sz="7500" b="1" spc="-224">
                <a:solidFill>
                  <a:srgbClr val="8B0000"/>
                </a:solidFill>
                <a:latin typeface="Lora"/>
              </a:rPr>
              <a:t>14 лет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8305800" y="4037727"/>
            <a:ext cx="338328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Гражданская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8305800" y="4324112"/>
            <a:ext cx="3383280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60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Возмещение вреда (ст. 1074 ГК РФ)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1528961"/>
            <a:ext cx="3454400" cy="2379365"/>
          </a:xfrm>
          <a:prstGeom prst="roundRect">
            <a:avLst>
              <a:gd name="adj" fmla="val 80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4" name="card4"/>
          <p:cNvSpPr/>
          <p:nvPr/>
        </p:nvSpPr>
        <p:spPr>
          <a:xfrm>
            <a:off x="4368800" y="1528961"/>
            <a:ext cx="3454400" cy="2379365"/>
          </a:xfrm>
          <a:prstGeom prst="roundRect">
            <a:avLst>
              <a:gd name="adj" fmla="val 80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5" name="card5"/>
          <p:cNvSpPr/>
          <p:nvPr/>
        </p:nvSpPr>
        <p:spPr>
          <a:xfrm>
            <a:off x="7975600" y="1528961"/>
            <a:ext cx="3454400" cy="2379365"/>
          </a:xfrm>
          <a:prstGeom prst="roundRect">
            <a:avLst>
              <a:gd name="adj" fmla="val 80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6" name="card6"/>
          <p:cNvSpPr/>
          <p:nvPr/>
        </p:nvSpPr>
        <p:spPr>
          <a:xfrm>
            <a:off x="762000" y="4060726"/>
            <a:ext cx="3454400" cy="1908274"/>
          </a:xfrm>
          <a:prstGeom prst="roundRect">
            <a:avLst>
              <a:gd name="adj" fmla="val 998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7" name="card7"/>
          <p:cNvSpPr/>
          <p:nvPr/>
        </p:nvSpPr>
        <p:spPr>
          <a:xfrm>
            <a:off x="4368800" y="4060726"/>
            <a:ext cx="3454400" cy="1908274"/>
          </a:xfrm>
          <a:prstGeom prst="roundRect">
            <a:avLst>
              <a:gd name="adj" fmla="val 998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8" name="card8"/>
          <p:cNvSpPr/>
          <p:nvPr/>
        </p:nvSpPr>
        <p:spPr>
          <a:xfrm>
            <a:off x="7975600" y="4060726"/>
            <a:ext cx="3454400" cy="1908274"/>
          </a:xfrm>
          <a:prstGeom prst="roundRect">
            <a:avLst>
              <a:gd name="adj" fmla="val 998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9" name="card9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117600" y="628650"/>
            <a:ext cx="1347946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880"/>
              </a:lnSpc>
            </a:pPr>
            <a:r>
              <a:rPr lang="ru-RU" sz="800" b="1" cap="all" spc="160">
                <a:solidFill>
                  <a:srgbClr val="8B0000"/>
                </a:solidFill>
                <a:latin typeface="Golos Text"/>
              </a:rPr>
              <a:t>Защита прав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762000" y="721320"/>
            <a:ext cx="11303000" cy="4394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60"/>
              </a:lnSpc>
            </a:pPr>
            <a:r>
              <a:rPr lang="ru-RU" sz="3200" b="1" spc="-31">
                <a:solidFill>
                  <a:srgbClr val="2A2622"/>
                </a:solidFill>
                <a:latin typeface="Lora"/>
              </a:rPr>
              <a:t>Куда обратиться за защитой прав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73150" y="1810266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01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1073150" y="2100461"/>
            <a:ext cx="2857500" cy="4826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Органы опеки и попечительства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1073150" y="2655491"/>
            <a:ext cx="2857500" cy="721122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Защищают права детей-сирот и детей без попечения родителей. Помогают в трудной жизненной ситуации.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4679950" y="1810266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02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4679950" y="2100461"/>
            <a:ext cx="2857500" cy="4826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Комиссия по делам несовершеннолетних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4679950" y="2655491"/>
            <a:ext cx="2857500" cy="95726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Рассматривает дела о правонарушениях несовершеннолетних, защищает их права.</a:t>
            </a:r>
          </a:p>
        </p:txBody>
      </p:sp>
      <p:sp>
        <p:nvSpPr>
          <p:cNvPr id="18" name="text18"/>
          <p:cNvSpPr>
            <a:spLocks noChangeArrowheads="1"/>
          </p:cNvSpPr>
          <p:nvPr/>
        </p:nvSpPr>
        <p:spPr>
          <a:xfrm>
            <a:off x="8286750" y="1810266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03</a:t>
            </a:r>
          </a:p>
        </p:txBody>
      </p:sp>
      <p:sp>
        <p:nvSpPr>
          <p:cNvPr id="19" name="text19"/>
          <p:cNvSpPr>
            <a:spLocks noChangeArrowheads="1"/>
          </p:cNvSpPr>
          <p:nvPr/>
        </p:nvSpPr>
        <p:spPr>
          <a:xfrm>
            <a:off x="8286750" y="2100461"/>
            <a:ext cx="2857500" cy="4826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Уполномоченный по правам ребёнка</a:t>
            </a:r>
          </a:p>
        </p:txBody>
      </p:sp>
      <p:sp>
        <p:nvSpPr>
          <p:cNvPr id="20" name="text20"/>
          <p:cNvSpPr>
            <a:spLocks noChangeArrowheads="1"/>
          </p:cNvSpPr>
          <p:nvPr/>
        </p:nvSpPr>
        <p:spPr>
          <a:xfrm>
            <a:off x="8286750" y="2655491"/>
            <a:ext cx="2857500" cy="721122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Омбудсмен, контролирующий соблюдение прав детей на всех уровнях.</a:t>
            </a:r>
          </a:p>
        </p:txBody>
      </p:sp>
      <p:sp>
        <p:nvSpPr>
          <p:cNvPr id="21" name="text21"/>
          <p:cNvSpPr>
            <a:spLocks noChangeArrowheads="1"/>
          </p:cNvSpPr>
          <p:nvPr/>
        </p:nvSpPr>
        <p:spPr>
          <a:xfrm>
            <a:off x="1073150" y="4342031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04</a:t>
            </a:r>
          </a:p>
        </p:txBody>
      </p:sp>
      <p:sp>
        <p:nvSpPr>
          <p:cNvPr id="22" name="text22"/>
          <p:cNvSpPr>
            <a:spLocks noChangeArrowheads="1"/>
          </p:cNvSpPr>
          <p:nvPr/>
        </p:nvSpPr>
        <p:spPr>
          <a:xfrm>
            <a:off x="1073150" y="4627781"/>
            <a:ext cx="339852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Полиция</a:t>
            </a:r>
          </a:p>
        </p:txBody>
      </p:sp>
      <p:sp>
        <p:nvSpPr>
          <p:cNvPr id="23" name="text23"/>
          <p:cNvSpPr>
            <a:spLocks noChangeArrowheads="1"/>
          </p:cNvSpPr>
          <p:nvPr/>
        </p:nvSpPr>
        <p:spPr>
          <a:xfrm>
            <a:off x="1073150" y="4952305"/>
            <a:ext cx="2857500" cy="721122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Принимает заявления о преступлениях и правонарушениях в отношении несовершеннолетних.</a:t>
            </a:r>
          </a:p>
        </p:txBody>
      </p:sp>
      <p:sp>
        <p:nvSpPr>
          <p:cNvPr id="24" name="text24"/>
          <p:cNvSpPr>
            <a:spLocks noChangeArrowheads="1"/>
          </p:cNvSpPr>
          <p:nvPr/>
        </p:nvSpPr>
        <p:spPr>
          <a:xfrm>
            <a:off x="4679950" y="4342031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05</a:t>
            </a:r>
          </a:p>
        </p:txBody>
      </p:sp>
      <p:sp>
        <p:nvSpPr>
          <p:cNvPr id="25" name="text25"/>
          <p:cNvSpPr>
            <a:spLocks noChangeArrowheads="1"/>
          </p:cNvSpPr>
          <p:nvPr/>
        </p:nvSpPr>
        <p:spPr>
          <a:xfrm>
            <a:off x="4679950" y="4627781"/>
            <a:ext cx="339852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Суд</a:t>
            </a:r>
          </a:p>
        </p:txBody>
      </p:sp>
      <p:sp>
        <p:nvSpPr>
          <p:cNvPr id="26" name="text26"/>
          <p:cNvSpPr>
            <a:spLocks noChangeArrowheads="1"/>
          </p:cNvSpPr>
          <p:nvPr/>
        </p:nvSpPr>
        <p:spPr>
          <a:xfrm>
            <a:off x="4679950" y="4952305"/>
            <a:ext cx="2857500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Защищает права ребёнка в судебном порядке, рассматривает споры.</a:t>
            </a:r>
          </a:p>
        </p:txBody>
      </p:sp>
      <p:sp>
        <p:nvSpPr>
          <p:cNvPr id="27" name="text27"/>
          <p:cNvSpPr>
            <a:spLocks noChangeArrowheads="1"/>
          </p:cNvSpPr>
          <p:nvPr/>
        </p:nvSpPr>
        <p:spPr>
          <a:xfrm>
            <a:off x="8286750" y="4342031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>
                <a:solidFill>
                  <a:srgbClr val="8B0000"/>
                </a:solidFill>
                <a:latin typeface="Golos Text"/>
              </a:rPr>
              <a:t>06</a:t>
            </a:r>
          </a:p>
        </p:txBody>
      </p:sp>
      <p:sp>
        <p:nvSpPr>
          <p:cNvPr id="28" name="text28"/>
          <p:cNvSpPr>
            <a:spLocks noChangeArrowheads="1"/>
          </p:cNvSpPr>
          <p:nvPr/>
        </p:nvSpPr>
        <p:spPr>
          <a:xfrm>
            <a:off x="8286750" y="4627781"/>
            <a:ext cx="339852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Горячие линии</a:t>
            </a:r>
          </a:p>
        </p:txBody>
      </p:sp>
      <p:sp>
        <p:nvSpPr>
          <p:cNvPr id="29" name="text29"/>
          <p:cNvSpPr>
            <a:spLocks noChangeArrowheads="1"/>
          </p:cNvSpPr>
          <p:nvPr/>
        </p:nvSpPr>
        <p:spPr>
          <a:xfrm>
            <a:off x="8286750" y="4952305"/>
            <a:ext cx="2857500" cy="4849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59"/>
              </a:lnSpc>
            </a:pPr>
            <a:r>
              <a:rPr lang="ru-RU" sz="1200">
                <a:solidFill>
                  <a:srgbClr val="706C67"/>
                </a:solidFill>
                <a:latin typeface="Golos Text"/>
              </a:rPr>
              <a:t>Единый номер 112 и детский телефон доверия 8-800-2000-122.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aida">
  <a:themeElements>
    <a:clrScheme name="slaida">
      <a:dk1>
        <a:srgbClr val="1C1C1C"/>
      </a:dk1>
      <a:lt1>
        <a:srgbClr val="FFFFFF"/>
      </a:lt1>
      <a:dk2>
        <a:srgbClr val="44546A"/>
      </a:dk2>
      <a:lt2>
        <a:srgbClr val="E7E6E6"/>
      </a:lt2>
      <a:accent1>
        <a:srgbClr val="2F6B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laida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slaida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name="slaida">
  <a:themeElements>
    <a:clrScheme name="slaida">
      <a:dk1>
        <a:srgbClr val="1C1C1C"/>
      </a:dk1>
      <a:lt1>
        <a:srgbClr val="FFFFFF"/>
      </a:lt1>
      <a:dk2>
        <a:srgbClr val="44546A"/>
      </a:dk2>
      <a:lt2>
        <a:srgbClr val="E7E6E6"/>
      </a:lt2>
      <a:accent1>
        <a:srgbClr val="2F6B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laida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slaida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Слайда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Права и обязанности несовершеннолетних</dc:title>
  <dc:creator>Слайда</dc:creator>
</cp:coreProperties>
</file>