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gif" ContentType="image/gif"/>
  <Default Extension="svg" ContentType="image/svg+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
  </p:notesMasterIdLst>
  <p:sldIdLst>
    <p:sldId id="256" r:id="rId101"/>
    <p:sldId id="257" r:id="rId102"/>
    <p:sldId id="258" r:id="rId103"/>
    <p:sldId id="259" r:id="rId104"/>
    <p:sldId id="260" r:id="rId105"/>
    <p:sldId id="261" r:id="rId106"/>
    <p:sldId id="262" r:id="rId107"/>
    <p:sldId id="263" r:id="rId108"/>
    <p:sldId id="264" r:id="rId109"/>
    <p:sldId id="265" r:id="rId110"/>
  </p:sldIdLst>
  <p:sldSz cx="12192000" cy="6858000"/>
  <p:notesSz cx="6858000" cy="9144000"/>
  <p:embeddedFontLst>
    <p:embeddedFont>
      <p:font typeface="JetBrains Mono"/>
      <p:regular r:id="rId200"/>
    </p:embeddedFont>
    <p:embeddedFont>
      <p:font typeface="Manrope"/>
      <p:regular r:id="rId204"/>
      <p:bold r:id="rId205"/>
    </p:embeddedFont>
    <p:embeddedFont>
      <p:font typeface="Onest"/>
      <p:regular r:id="rId208"/>
      <p:bold r:id="rId209"/>
    </p:embeddedFont>
  </p:embeddedFontLst>
</p:presentation>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101" Type="http://schemas.openxmlformats.org/officeDocument/2006/relationships/slide" Target="slides/slide1.xml"/><Relationship Id="rId102" Type="http://schemas.openxmlformats.org/officeDocument/2006/relationships/slide" Target="slides/slide2.xml"/><Relationship Id="rId103" Type="http://schemas.openxmlformats.org/officeDocument/2006/relationships/slide" Target="slides/slide3.xml"/><Relationship Id="rId104" Type="http://schemas.openxmlformats.org/officeDocument/2006/relationships/slide" Target="slides/slide4.xml"/><Relationship Id="rId105" Type="http://schemas.openxmlformats.org/officeDocument/2006/relationships/slide" Target="slides/slide5.xml"/><Relationship Id="rId106" Type="http://schemas.openxmlformats.org/officeDocument/2006/relationships/slide" Target="slides/slide6.xml"/><Relationship Id="rId107" Type="http://schemas.openxmlformats.org/officeDocument/2006/relationships/slide" Target="slides/slide7.xml"/><Relationship Id="rId108" Type="http://schemas.openxmlformats.org/officeDocument/2006/relationships/slide" Target="slides/slide8.xml"/><Relationship Id="rId109" Type="http://schemas.openxmlformats.org/officeDocument/2006/relationships/slide" Target="slides/slide9.xml"/><Relationship Id="rId110" Type="http://schemas.openxmlformats.org/officeDocument/2006/relationships/slide" Target="slides/slide10.xml"/><Relationship Id="rId200" Type="http://schemas.openxmlformats.org/officeDocument/2006/relationships/font" Target="fonts/font1.fntdata"/><Relationship Id="rId204" Type="http://schemas.openxmlformats.org/officeDocument/2006/relationships/font" Target="fonts/font5.fntdata"/><Relationship Id="rId205" Type="http://schemas.openxmlformats.org/officeDocument/2006/relationships/font" Target="fonts/font6.fntdata"/><Relationship Id="rId208" Type="http://schemas.openxmlformats.org/officeDocument/2006/relationships/font" Target="fonts/font9.fntdata"/><Relationship Id="rId20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Добрый день, уважаемые слушатели! Сегодня мы поговорим о теореме Пифагора — одной из основ геометрии. Вы узнаете, кто её открыл, как она доказывается и где применяется. Приступим!</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Итак, мы прошли путь от биографии Пифагора до примеров применения его теоремы. Надеюсь, вы убедились, что математика — это не скучные формулы, а инструмент для понимания мира. Спасибо за внимание, готов ответить на ваши вопросы.</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Давайте узнаем, кто такой Пифагор. Он родился на острове Самос около 570 года до нашей эры. Пифагор был не только математиком, но и философом, создателем собственной школы. Его последователи, пифагорейцы, изучали числа, музыку и астрономию. Самое известное открытие, приписываемое Пифагору, — это теорема о прямоугольном треугольнике. Сегодня мы с ней подробно познакомимся.</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Давайте перейдем к самой сути — формулировке теоремы Пифагора. Это одна из самых известных теорем геометрии. Она гласит, что в прямоугольном треугольнике квадрат гипотенузы равен сумме квадратов катетов. Запишем это в виде формулы: c² = a² + b². Где a и b — катеты, а c — гипотенуза. Запомните эту формулу — она пригодится нам для решения задач.</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Давайте посмотрим на одно из самых наглядных доказательств теоремы Пифагора — метод перестановки квадратов. Слева мы видим прямоугольный треугольник с квадратами, построенными на его сторонах. Квадраты на катетах содержат определённые фигуры. Если мы разрежем эти квадраты и переложим их части в квадрат на гипотенузе, то полностью заполним его. Это доказывает, что площадь квадрата на гипотенузе равна сумме площадей квадратов на катетах. Таким образом, a² + b² = c².</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Особое место среди пифагоровых троек занимает треугольник со сторонами 3, 4 и 5. Именно его использовали древнеегипетские землемеры для построения прямых углов. Они натягивали верёвку с 12 узлами на равных расстояниях и получали такой треугольник. Это один из древнейших примеров применения теоремы Пифагора на практике. Давайте перейдём к примерам решения задач.</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Давайте разберём несколько примеров. В первом примере нам даны катеты 3 и 4, нужно найти гипотенузу. Подставляем в формулу: c² = 3² + 4² = 9 + 16 = 25, значит c = 5. Во втором примере известны гипотенуза 13 и один катет 5, ищем второй катет: b² = 13² - 5² = 169 - 25 = 144, b = 12. Третий пример: катет 6, гипотенуза 10, находим другой катет: b² = 10² - 6² = 100 - 36 = 64, b = 8. Как видите, теорема работает в обе стороны — и для нахождения гипотенузы, и для нахождения катета. Дальше мы посмотрим, где эти расчёты применяются в жизни.</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Как же теорема Пифагора помогает нам в жизни? Возьмём строительство: зная высоту и основание, можно точно рассчитать длину стропил. В навигации теорема используется для вычисления расстояний по широте и долготе. А геодезисты с её помощью измеряют расстояния через реки и овраги. Иногда говорят, что теорема — это мост между алгеброй и геометрией. И вот, на следующем слайде мы посмотрим интересные факты о ней.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Интересные факты о теореме Пифагора. Мало кто знает, что эта теорема попала в Книгу рекордов Гиннесса как самая доказываемая — существует около 400 различных доказательств! А ещё Пифагор не был её автором. На самом деле теорему знали ещё вавилоняне, за тысячу лет до греков. Так что Пифагор, скорее всего, просто систематизировал уже известные знания. Тем не менее, имя его осталось в веках. Дальше мы посмотрим на вопросы для закрепления.</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cNvSpPr>
            <a:spLocks noGrp="1"/>
          </p:cNvSpPr>
          <p:nvPr>
            <p:ph type="body" idx="1"/>
          </p:nvPr>
        </p:nvSpPr>
        <p:spPr>
          <a:xfrm>
            <a:off x="685800" y="4400550"/>
            <a:ext cx="5486400" cy="3600450"/>
          </a:xfrm>
          <a:prstGeom prst="rect">
            <a:avLst/>
          </a:prstGeom>
        </p:spPr>
        <p:txBody>
          <a:bodyPr/>
          <a:lstStyle/>
          <a:p>
            <a:r>
              <a:rPr lang="ru-RU" sz="1200"/>
              <a:t>А теперь проверим, как вы усвоили материал. У вас будет три вопроса. Подумайте и запишите ответы. Первый вопрос: сформулируйте теорему Пифагора. Варианты на экране. Второй вопрос: найдите гипотенузу при катетах 6 и 8. Третий вопрос: что такое египетский треугольник? Запишите свои ответы, а затем мы их проверим.</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mda896e646595b78c.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m8c7c1b59640ddd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m9773013153a9c0fa.png"/><Relationship Id="rId4" Type="http://schemas.openxmlformats.org/officeDocument/2006/relationships/image" Target="../media/md834f0aac11280a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md532361f039c928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m8c7c1b59640ddd38.png"/><Relationship Id="rId4" Type="http://schemas.openxmlformats.org/officeDocument/2006/relationships/image" Target="../media/m21f75d2d55ef6990.png"/><Relationship Id="rId5" Type="http://schemas.openxmlformats.org/officeDocument/2006/relationships/image" Target="../media/m48e9dcdf5012cc71.svg"/><Relationship Id="rId6" Type="http://schemas.openxmlformats.org/officeDocument/2006/relationships/image" Target="../media/ma5ef3ec5dee7a401.png"/><Relationship Id="rId7" Type="http://schemas.openxmlformats.org/officeDocument/2006/relationships/image" Target="../media/m48e9dcdf5012cc7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m8c7c1b59640ddd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md133d1a3f173254c.png"/><Relationship Id="rId4" Type="http://schemas.openxmlformats.org/officeDocument/2006/relationships/image" Target="../media/m64aa8cf1706274dd.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m8c7c1b59640ddd38.png"/><Relationship Id="rId4" Type="http://schemas.openxmlformats.org/officeDocument/2006/relationships/image" Target="../media/m8d82967ce83cb1a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m8c7c1b59640ddd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mf5542edc50aa43cf.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6FB"/>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571500"/>
            <a:ext cx="279400" cy="279400"/>
          </a:xfrm>
          <a:prstGeom prst="roundRect">
            <a:avLst>
              <a:gd name="adj" fmla="val 40909"/>
            </a:avLst>
          </a:prstGeom>
          <a:solidFill>
            <a:srgbClr val="1E90FF"/>
          </a:solidFill>
          <a:ln>
            <a:noFill/>
          </a:ln>
        </p:spPr>
      </p:sp>
      <p:sp>
        <p:nvSpPr>
          <p:cNvPr id="4" name="text4"/>
          <p:cNvSpPr>
            <a:spLocks noChangeArrowheads="1"/>
          </p:cNvSpPr>
          <p:nvPr/>
        </p:nvSpPr>
        <p:spPr>
          <a:xfrm>
            <a:off x="762000" y="2416889"/>
            <a:ext cx="10033000" cy="180340"/>
          </a:xfrm>
          <a:prstGeom prst="rect">
            <a:avLst/>
          </a:prstGeom>
          <a:noFill/>
        </p:spPr>
        <p:txBody>
          <a:bodyPr wrap="square" anchor="t" lIns="0" tIns="0" rIns="0" bIns="0"/>
          <a:lstStyle/>
          <a:p>
            <a:pPr>
              <a:lnSpc>
                <a:spcPts val="1320"/>
              </a:lnSpc>
            </a:pPr>
            <a:r>
              <a:rPr lang="ru-RU" sz="1100" cap="all" spc="198">
                <a:solidFill>
                  <a:srgbClr val="1E90FF"/>
                </a:solidFill>
                <a:latin typeface="JetBrains Mono"/>
              </a:rPr>
              <a:t>Презентация · Математика</a:t>
            </a:r>
          </a:p>
        </p:txBody>
      </p:sp>
      <p:sp>
        <p:nvSpPr>
          <p:cNvPr id="5" name="text5"/>
          <p:cNvSpPr>
            <a:spLocks noChangeArrowheads="1"/>
          </p:cNvSpPr>
          <p:nvPr/>
        </p:nvSpPr>
        <p:spPr>
          <a:xfrm>
            <a:off x="762000" y="2732484"/>
            <a:ext cx="10033000" cy="732790"/>
          </a:xfrm>
          <a:prstGeom prst="rect">
            <a:avLst/>
          </a:prstGeom>
          <a:noFill/>
        </p:spPr>
        <p:txBody>
          <a:bodyPr wrap="square" anchor="t" lIns="0" tIns="0" rIns="0" bIns="0"/>
          <a:lstStyle/>
          <a:p>
            <a:pPr>
              <a:lnSpc>
                <a:spcPts val="5670"/>
              </a:lnSpc>
            </a:pPr>
            <a:r>
              <a:rPr lang="ru-RU" sz="5400" b="1" spc="-107">
                <a:solidFill>
                  <a:srgbClr val="1B2A4A"/>
                </a:solidFill>
                <a:latin typeface="Manrope"/>
              </a:rPr>
              <a:t>Теорема Пифагора</a:t>
            </a:r>
          </a:p>
        </p:txBody>
      </p:sp>
      <p:sp>
        <p:nvSpPr>
          <p:cNvPr id="6" name="text6"/>
          <p:cNvSpPr>
            <a:spLocks noChangeArrowheads="1"/>
          </p:cNvSpPr>
          <p:nvPr/>
        </p:nvSpPr>
        <p:spPr>
          <a:xfrm>
            <a:off x="762000" y="3487440"/>
            <a:ext cx="7010400" cy="622300"/>
          </a:xfrm>
          <a:prstGeom prst="rect">
            <a:avLst/>
          </a:prstGeom>
          <a:noFill/>
        </p:spPr>
        <p:txBody>
          <a:bodyPr wrap="square" anchor="t" lIns="0" tIns="0" rIns="0" bIns="0"/>
          <a:lstStyle/>
          <a:p>
            <a:pPr>
              <a:lnSpc>
                <a:spcPts val="2400"/>
              </a:lnSpc>
            </a:pPr>
            <a:r>
              <a:rPr lang="ru-RU" sz="1600">
                <a:solidFill>
                  <a:srgbClr val="65718A"/>
                </a:solidFill>
                <a:latin typeface="Onest"/>
              </a:rPr>
              <a:t>Изучение одной из самых известных теорем в истории математики: от доказательства до применения в жизни</a:t>
            </a:r>
          </a:p>
        </p:txBody>
      </p:sp>
      <p:sp>
        <p:nvSpPr>
          <p:cNvPr id="7" name="text7"/>
          <p:cNvSpPr>
            <a:spLocks noChangeArrowheads="1"/>
          </p:cNvSpPr>
          <p:nvPr/>
        </p:nvSpPr>
        <p:spPr>
          <a:xfrm>
            <a:off x="762000" y="5904230"/>
            <a:ext cx="5209381" cy="142240"/>
          </a:xfrm>
          <a:prstGeom prst="rect">
            <a:avLst/>
          </a:prstGeom>
          <a:noFill/>
        </p:spPr>
        <p:txBody>
          <a:bodyPr wrap="square" anchor="t" lIns="0" tIns="0" rIns="0" bIns="0"/>
          <a:lstStyle/>
          <a:p>
            <a:pPr>
              <a:lnSpc>
                <a:spcPts val="1020"/>
              </a:lnSpc>
            </a:pPr>
            <a:r>
              <a:rPr lang="ru-RU" sz="850" cap="all" spc="119">
                <a:solidFill>
                  <a:srgbClr val="65718A"/>
                </a:solidFill>
                <a:latin typeface="JetBrains Mono"/>
              </a:rPr>
              <a:t>Аудитория</a:t>
            </a:r>
          </a:p>
        </p:txBody>
      </p:sp>
      <p:sp>
        <p:nvSpPr>
          <p:cNvPr id="8" name="text8"/>
          <p:cNvSpPr>
            <a:spLocks noChangeArrowheads="1"/>
          </p:cNvSpPr>
          <p:nvPr/>
        </p:nvSpPr>
        <p:spPr>
          <a:xfrm>
            <a:off x="762000" y="6092190"/>
            <a:ext cx="5209381" cy="210820"/>
          </a:xfrm>
          <a:prstGeom prst="rect">
            <a:avLst/>
          </a:prstGeom>
          <a:noFill/>
        </p:spPr>
        <p:txBody>
          <a:bodyPr wrap="square" anchor="t" lIns="0" tIns="0" rIns="0" bIns="0"/>
          <a:lstStyle/>
          <a:p>
            <a:pPr>
              <a:lnSpc>
                <a:spcPts val="1560"/>
              </a:lnSpc>
            </a:pPr>
            <a:r>
              <a:rPr lang="ru-RU" sz="1300" b="1">
                <a:solidFill>
                  <a:srgbClr val="1B2A4A"/>
                </a:solidFill>
                <a:latin typeface="Onest"/>
              </a:rPr>
              <a:t>Для школьников и всех интересующихся математикой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6FB"/>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text3"/>
          <p:cNvSpPr>
            <a:spLocks noChangeArrowheads="1"/>
          </p:cNvSpPr>
          <p:nvPr/>
        </p:nvSpPr>
        <p:spPr>
          <a:xfrm>
            <a:off x="762000" y="2513330"/>
            <a:ext cx="11303000" cy="180340"/>
          </a:xfrm>
          <a:prstGeom prst="rect">
            <a:avLst/>
          </a:prstGeom>
          <a:noFill/>
        </p:spPr>
        <p:txBody>
          <a:bodyPr wrap="square" anchor="t" lIns="0" tIns="0" rIns="0" bIns="0"/>
          <a:lstStyle/>
          <a:p>
            <a:pPr>
              <a:lnSpc>
                <a:spcPts val="1320"/>
              </a:lnSpc>
            </a:pPr>
            <a:r>
              <a:rPr lang="ru-RU" sz="1100" cap="all" spc="198">
                <a:solidFill>
                  <a:srgbClr val="1E90FF"/>
                </a:solidFill>
                <a:latin typeface="JetBrains Mono"/>
              </a:rPr>
              <a:t>Итог</a:t>
            </a:r>
          </a:p>
        </p:txBody>
      </p:sp>
      <p:sp>
        <p:nvSpPr>
          <p:cNvPr id="4" name="text4"/>
          <p:cNvSpPr>
            <a:spLocks noChangeArrowheads="1"/>
          </p:cNvSpPr>
          <p:nvPr/>
        </p:nvSpPr>
        <p:spPr>
          <a:xfrm>
            <a:off x="762000" y="2809875"/>
            <a:ext cx="11303000" cy="901700"/>
          </a:xfrm>
          <a:prstGeom prst="rect">
            <a:avLst/>
          </a:prstGeom>
          <a:noFill/>
        </p:spPr>
        <p:txBody>
          <a:bodyPr wrap="square" anchor="t" lIns="0" tIns="0" rIns="0" bIns="0"/>
          <a:lstStyle/>
          <a:p>
            <a:pPr>
              <a:lnSpc>
                <a:spcPts val="7000"/>
              </a:lnSpc>
            </a:pPr>
            <a:r>
              <a:rPr lang="ru-RU" sz="7000" b="1" spc="-209">
                <a:solidFill>
                  <a:srgbClr val="1B2A4A"/>
                </a:solidFill>
                <a:latin typeface="Manrope"/>
              </a:rPr>
              <a:t>Спасибо!</a:t>
            </a:r>
          </a:p>
        </p:txBody>
      </p:sp>
      <p:sp>
        <p:nvSpPr>
          <p:cNvPr id="5" name="text5"/>
          <p:cNvSpPr>
            <a:spLocks noChangeArrowheads="1"/>
          </p:cNvSpPr>
          <p:nvPr/>
        </p:nvSpPr>
        <p:spPr>
          <a:xfrm>
            <a:off x="762000" y="3768725"/>
            <a:ext cx="6375400" cy="584200"/>
          </a:xfrm>
          <a:prstGeom prst="rect">
            <a:avLst/>
          </a:prstGeom>
          <a:noFill/>
        </p:spPr>
        <p:txBody>
          <a:bodyPr wrap="square" anchor="t" lIns="0" tIns="0" rIns="0" bIns="0"/>
          <a:lstStyle/>
          <a:p>
            <a:pPr>
              <a:lnSpc>
                <a:spcPts val="2250"/>
              </a:lnSpc>
            </a:pPr>
            <a:r>
              <a:rPr lang="ru-RU" sz="1500">
                <a:solidFill>
                  <a:srgbClr val="65718A"/>
                </a:solidFill>
                <a:latin typeface="Onest"/>
              </a:rPr>
              <a:t>Теорема Пифагора — ключ к пониманию геометрии и её практических применений. Изучайте математику, она вокруг нас!</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6FB"/>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952500"/>
            <a:ext cx="4064000" cy="4953000"/>
          </a:xfrm>
          <a:prstGeom prst="roundRect">
            <a:avLst>
              <a:gd name="adj" fmla="val 1406"/>
            </a:avLst>
          </a:prstGeom>
          <a:solidFill>
            <a:srgbClr val="FFFFFF"/>
          </a:solidFill>
          <a:ln>
            <a:noFill/>
          </a:ln>
          <a:effectLst>
            <a:outerShdw blurRad="254000" dist="88900" dir="5400000" rotWithShape="0">
              <a:srgbClr val="1D274E">
                <a:alpha val="10196"/>
              </a:srgbClr>
            </a:outerShdw>
          </a:effectLst>
        </p:spPr>
      </p:sp>
      <p:pic>
        <p:nvPicPr>
          <p:cNvPr id="4" name="pic4"/>
          <p:cNvPicPr/>
          <p:nvPr/>
        </p:nvPicPr>
        <p:blipFill>
          <a:blip r:embed="rId4"/>
          <a:srcRect l="0" t="4306" r="0" b="4306"/>
          <a:stretch>
            <a:fillRect/>
          </a:stretch>
        </p:blipFill>
        <p:spPr>
          <a:xfrm>
            <a:off x="762000" y="952500"/>
            <a:ext cx="4064000" cy="4953000"/>
          </a:xfrm>
          <a:prstGeom prst="rect">
            <a:avLst/>
          </a:prstGeom>
        </p:spPr>
      </p:pic>
      <p:sp>
        <p:nvSpPr>
          <p:cNvPr id="5" name="text5"/>
          <p:cNvSpPr>
            <a:spLocks noChangeArrowheads="1"/>
          </p:cNvSpPr>
          <p:nvPr/>
        </p:nvSpPr>
        <p:spPr>
          <a:xfrm>
            <a:off x="5461000" y="1600398"/>
            <a:ext cx="6604000" cy="546100"/>
          </a:xfrm>
          <a:prstGeom prst="rect">
            <a:avLst/>
          </a:prstGeom>
          <a:noFill/>
        </p:spPr>
        <p:txBody>
          <a:bodyPr wrap="square" anchor="t" lIns="0" tIns="0" rIns="0" bIns="0"/>
          <a:lstStyle/>
          <a:p>
            <a:pPr>
              <a:lnSpc>
                <a:spcPts val="4200"/>
              </a:lnSpc>
            </a:pPr>
            <a:r>
              <a:rPr lang="ru-RU" sz="4000" b="1" spc="-99">
                <a:solidFill>
                  <a:srgbClr val="1B2A4A"/>
                </a:solidFill>
                <a:latin typeface="Manrope"/>
              </a:rPr>
              <a:t>Пифагор</a:t>
            </a:r>
          </a:p>
        </p:txBody>
      </p:sp>
      <p:sp>
        <p:nvSpPr>
          <p:cNvPr id="6" name="text6"/>
          <p:cNvSpPr>
            <a:spLocks noChangeArrowheads="1"/>
          </p:cNvSpPr>
          <p:nvPr/>
        </p:nvSpPr>
        <p:spPr>
          <a:xfrm>
            <a:off x="5461000" y="2257623"/>
            <a:ext cx="6604000" cy="241300"/>
          </a:xfrm>
          <a:prstGeom prst="rect">
            <a:avLst/>
          </a:prstGeom>
          <a:noFill/>
        </p:spPr>
        <p:txBody>
          <a:bodyPr wrap="square" anchor="t" lIns="0" tIns="0" rIns="0" bIns="0"/>
          <a:lstStyle/>
          <a:p>
            <a:pPr>
              <a:lnSpc>
                <a:spcPts val="1800"/>
              </a:lnSpc>
            </a:pPr>
            <a:r>
              <a:rPr lang="ru-RU" sz="1500" b="1">
                <a:solidFill>
                  <a:srgbClr val="65718A"/>
                </a:solidFill>
                <a:latin typeface="Onest"/>
              </a:rPr>
              <a:t>Древнегреческий философ и математик</a:t>
            </a:r>
          </a:p>
        </p:txBody>
      </p:sp>
      <p:sp>
        <p:nvSpPr>
          <p:cNvPr id="7" name="text7"/>
          <p:cNvSpPr>
            <a:spLocks noChangeArrowheads="1"/>
          </p:cNvSpPr>
          <p:nvPr/>
        </p:nvSpPr>
        <p:spPr>
          <a:xfrm>
            <a:off x="5461000" y="2761853"/>
            <a:ext cx="5740400" cy="1383903"/>
          </a:xfrm>
          <a:prstGeom prst="rect">
            <a:avLst/>
          </a:prstGeom>
          <a:noFill/>
        </p:spPr>
        <p:txBody>
          <a:bodyPr wrap="square" anchor="t" lIns="0" tIns="0" rIns="0" bIns="0"/>
          <a:lstStyle/>
          <a:p>
            <a:pPr>
              <a:lnSpc>
                <a:spcPts val="2159"/>
              </a:lnSpc>
            </a:pPr>
            <a:r>
              <a:rPr lang="ru-RU" sz="1350">
                <a:solidFill>
                  <a:srgbClr val="1B2A4A"/>
                </a:solidFill>
                <a:latin typeface="Onest"/>
              </a:rPr>
              <a:t>Пифагор Самосский — древнегреческий философ и математик, живший около 570–495 годов до н.э. Он основал пифагорейскую школу, где изучали математику, астрономию и музыку. Пифагору приписывают доказательство знаменитой теоремы о соотношении сторон прямоугольного треугольника.</a:t>
            </a:r>
          </a:p>
        </p:txBody>
      </p:sp>
      <p:sp>
        <p:nvSpPr>
          <p:cNvPr id="8" name="text8"/>
          <p:cNvSpPr>
            <a:spLocks noChangeArrowheads="1"/>
          </p:cNvSpPr>
          <p:nvPr/>
        </p:nvSpPr>
        <p:spPr>
          <a:xfrm>
            <a:off x="5461000" y="4691817"/>
            <a:ext cx="1208246" cy="363220"/>
          </a:xfrm>
          <a:prstGeom prst="rect">
            <a:avLst/>
          </a:prstGeom>
          <a:noFill/>
        </p:spPr>
        <p:txBody>
          <a:bodyPr wrap="square" anchor="t" lIns="0" tIns="0" rIns="0" bIns="0"/>
          <a:lstStyle/>
          <a:p>
            <a:pPr>
              <a:lnSpc>
                <a:spcPts val="2760"/>
              </a:lnSpc>
            </a:pPr>
            <a:r>
              <a:rPr lang="ru-RU" sz="2300" b="1">
                <a:solidFill>
                  <a:srgbClr val="1E90FF"/>
                </a:solidFill>
                <a:latin typeface="Manrope"/>
              </a:rPr>
              <a:t>ок. 570</a:t>
            </a:r>
          </a:p>
        </p:txBody>
      </p:sp>
      <p:sp>
        <p:nvSpPr>
          <p:cNvPr id="9" name="text9"/>
          <p:cNvSpPr>
            <a:spLocks noChangeArrowheads="1"/>
          </p:cNvSpPr>
          <p:nvPr/>
        </p:nvSpPr>
        <p:spPr>
          <a:xfrm>
            <a:off x="5461000" y="5069007"/>
            <a:ext cx="1208246" cy="180340"/>
          </a:xfrm>
          <a:prstGeom prst="rect">
            <a:avLst/>
          </a:prstGeom>
          <a:noFill/>
        </p:spPr>
        <p:txBody>
          <a:bodyPr wrap="square" anchor="t" lIns="0" tIns="0" rIns="0" bIns="0"/>
          <a:lstStyle/>
          <a:p>
            <a:pPr>
              <a:lnSpc>
                <a:spcPts val="1320"/>
              </a:lnSpc>
            </a:pPr>
            <a:r>
              <a:rPr lang="ru-RU" sz="1100">
                <a:solidFill>
                  <a:srgbClr val="65718A"/>
                </a:solidFill>
                <a:latin typeface="Onest"/>
              </a:rPr>
              <a:t>Рождение</a:t>
            </a:r>
          </a:p>
        </p:txBody>
      </p:sp>
      <p:sp>
        <p:nvSpPr>
          <p:cNvPr id="10" name="text10"/>
          <p:cNvSpPr>
            <a:spLocks noChangeArrowheads="1"/>
          </p:cNvSpPr>
          <p:nvPr/>
        </p:nvSpPr>
        <p:spPr>
          <a:xfrm>
            <a:off x="6823472" y="4691817"/>
            <a:ext cx="1208246" cy="363220"/>
          </a:xfrm>
          <a:prstGeom prst="rect">
            <a:avLst/>
          </a:prstGeom>
          <a:noFill/>
        </p:spPr>
        <p:txBody>
          <a:bodyPr wrap="square" anchor="t" lIns="0" tIns="0" rIns="0" bIns="0"/>
          <a:lstStyle/>
          <a:p>
            <a:pPr>
              <a:lnSpc>
                <a:spcPts val="2760"/>
              </a:lnSpc>
            </a:pPr>
            <a:r>
              <a:rPr lang="ru-RU" sz="2300" b="1">
                <a:solidFill>
                  <a:srgbClr val="1E90FF"/>
                </a:solidFill>
                <a:latin typeface="Manrope"/>
              </a:rPr>
              <a:t>ок. 495</a:t>
            </a:r>
          </a:p>
        </p:txBody>
      </p:sp>
      <p:sp>
        <p:nvSpPr>
          <p:cNvPr id="11" name="text11"/>
          <p:cNvSpPr>
            <a:spLocks noChangeArrowheads="1"/>
          </p:cNvSpPr>
          <p:nvPr/>
        </p:nvSpPr>
        <p:spPr>
          <a:xfrm>
            <a:off x="6823472" y="5069007"/>
            <a:ext cx="1208246" cy="180340"/>
          </a:xfrm>
          <a:prstGeom prst="rect">
            <a:avLst/>
          </a:prstGeom>
          <a:noFill/>
        </p:spPr>
        <p:txBody>
          <a:bodyPr wrap="square" anchor="t" lIns="0" tIns="0" rIns="0" bIns="0"/>
          <a:lstStyle/>
          <a:p>
            <a:pPr>
              <a:lnSpc>
                <a:spcPts val="1320"/>
              </a:lnSpc>
            </a:pPr>
            <a:r>
              <a:rPr lang="ru-RU" sz="1100">
                <a:solidFill>
                  <a:srgbClr val="65718A"/>
                </a:solidFill>
                <a:latin typeface="Onest"/>
              </a:rPr>
              <a:t>Смерть</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6FB"/>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1652191"/>
            <a:ext cx="10668000" cy="2487513"/>
          </a:xfrm>
          <a:prstGeom prst="roundRect">
            <a:avLst>
              <a:gd name="adj" fmla="val 2297"/>
            </a:avLst>
          </a:prstGeom>
          <a:solidFill>
            <a:srgbClr val="FFFFFF"/>
          </a:solidFill>
          <a:ln>
            <a:noFill/>
          </a:ln>
        </p:spPr>
      </p:sp>
      <p:sp>
        <p:nvSpPr>
          <p:cNvPr id="4" name="text4"/>
          <p:cNvSpPr>
            <a:spLocks noChangeArrowheads="1"/>
          </p:cNvSpPr>
          <p:nvPr/>
        </p:nvSpPr>
        <p:spPr>
          <a:xfrm>
            <a:off x="762000" y="609600"/>
            <a:ext cx="11303000" cy="439420"/>
          </a:xfrm>
          <a:prstGeom prst="rect">
            <a:avLst/>
          </a:prstGeom>
          <a:noFill/>
        </p:spPr>
        <p:txBody>
          <a:bodyPr wrap="square" anchor="t" lIns="0" tIns="0" rIns="0" bIns="0"/>
          <a:lstStyle/>
          <a:p>
            <a:pPr>
              <a:lnSpc>
                <a:spcPts val="3360"/>
              </a:lnSpc>
            </a:pPr>
            <a:r>
              <a:rPr lang="ru-RU" sz="3200" b="1" spc="-63">
                <a:solidFill>
                  <a:srgbClr val="1B2A4A"/>
                </a:solidFill>
                <a:latin typeface="Manrope"/>
              </a:rPr>
              <a:t>Теорема Пифагора</a:t>
            </a:r>
          </a:p>
        </p:txBody>
      </p:sp>
      <p:sp>
        <p:nvSpPr>
          <p:cNvPr id="5" name="text5"/>
          <p:cNvSpPr>
            <a:spLocks noChangeArrowheads="1"/>
          </p:cNvSpPr>
          <p:nvPr/>
        </p:nvSpPr>
        <p:spPr>
          <a:xfrm>
            <a:off x="762000" y="1172766"/>
            <a:ext cx="11303000" cy="241300"/>
          </a:xfrm>
          <a:prstGeom prst="rect">
            <a:avLst/>
          </a:prstGeom>
          <a:noFill/>
        </p:spPr>
        <p:txBody>
          <a:bodyPr wrap="square" anchor="t" lIns="0" tIns="0" rIns="0" bIns="0"/>
          <a:lstStyle/>
          <a:p>
            <a:pPr>
              <a:lnSpc>
                <a:spcPts val="1800"/>
              </a:lnSpc>
            </a:pPr>
            <a:r>
              <a:rPr lang="ru-RU" sz="1500">
                <a:solidFill>
                  <a:srgbClr val="65718A"/>
                </a:solidFill>
                <a:latin typeface="Onest"/>
              </a:rPr>
              <a:t>В прямоугольном треугольнике квадрат гипотенузы равен сумме квадратов катетов.</a:t>
            </a:r>
          </a:p>
        </p:txBody>
      </p:sp>
      <p:sp>
        <p:nvSpPr>
          <p:cNvPr id="6" name="text6"/>
          <p:cNvSpPr>
            <a:spLocks noChangeArrowheads="1"/>
          </p:cNvSpPr>
          <p:nvPr/>
        </p:nvSpPr>
        <p:spPr>
          <a:xfrm>
            <a:off x="4817864" y="2585045"/>
            <a:ext cx="2556272" cy="1782978"/>
          </a:xfrm>
          <a:prstGeom prst="rect">
            <a:avLst/>
          </a:prstGeom>
          <a:noFill/>
        </p:spPr>
        <p:txBody>
          <a:bodyPr wrap="square" anchor="t" lIns="0" tIns="0" rIns="0" bIns="0"/>
          <a:lstStyle/>
          <a:p>
            <a:pPr algn="ctr">
              <a:lnSpc>
                <a:spcPts val="4646"/>
              </a:lnSpc>
            </a:pPr>
            <a:r>
              <a:rPr lang="ru-RU" sz="3872" i="1">
                <a:solidFill>
                  <a:srgbClr val="1B2A4A"/>
                </a:solidFill>
                <a:latin typeface="Arial"/>
              </a:rPr>
              <a:t>c</a:t>
            </a:r>
            <a:r>
              <a:rPr lang="ru-RU" sz="2710">
                <a:solidFill>
                  <a:srgbClr val="1B2A4A"/>
                </a:solidFill>
                <a:latin typeface="Arial"/>
              </a:rPr>
              <a:t>2</a:t>
            </a:r>
            <a:r>
              <a:rPr lang="ru-RU" sz="3872">
                <a:solidFill>
                  <a:srgbClr val="1B2A4A"/>
                </a:solidFill>
                <a:latin typeface="Arial"/>
              </a:rPr>
              <a:t>=</a:t>
            </a:r>
            <a:r>
              <a:rPr lang="ru-RU" sz="3872" i="1">
                <a:solidFill>
                  <a:srgbClr val="1B2A4A"/>
                </a:solidFill>
                <a:latin typeface="Arial"/>
              </a:rPr>
              <a:t>a</a:t>
            </a:r>
            <a:r>
              <a:rPr lang="ru-RU" sz="2710">
                <a:solidFill>
                  <a:srgbClr val="1B2A4A"/>
                </a:solidFill>
                <a:latin typeface="Arial"/>
              </a:rPr>
              <a:t>2</a:t>
            </a:r>
            <a:r>
              <a:rPr lang="ru-RU" sz="3872">
                <a:solidFill>
                  <a:srgbClr val="1B2A4A"/>
                </a:solidFill>
                <a:latin typeface="Arial"/>
              </a:rPr>
              <a:t>+</a:t>
            </a:r>
            <a:r>
              <a:rPr lang="ru-RU" sz="3872" i="1">
                <a:solidFill>
                  <a:srgbClr val="1B2A4A"/>
                </a:solidFill>
                <a:latin typeface="Arial"/>
              </a:rPr>
              <a:t>b</a:t>
            </a:r>
            <a:r>
              <a:rPr lang="ru-RU" sz="2710">
                <a:solidFill>
                  <a:srgbClr val="1B2A4A"/>
                </a:solidFill>
                <a:latin typeface="Arial"/>
              </a:rPr>
              <a:t>2</a:t>
            </a:r>
          </a:p>
        </p:txBody>
      </p:sp>
      <p:sp>
        <p:nvSpPr>
          <p:cNvPr id="7" name="text7"/>
          <p:cNvSpPr>
            <a:spLocks noChangeArrowheads="1"/>
          </p:cNvSpPr>
          <p:nvPr/>
        </p:nvSpPr>
        <p:spPr>
          <a:xfrm>
            <a:off x="762000" y="4495304"/>
            <a:ext cx="977900" cy="114300"/>
          </a:xfrm>
          <a:prstGeom prst="rect">
            <a:avLst/>
          </a:prstGeom>
          <a:noFill/>
        </p:spPr>
        <p:txBody>
          <a:bodyPr wrap="square" anchor="t" lIns="0" tIns="0" rIns="0" bIns="0"/>
          <a:lstStyle/>
          <a:p>
            <a:pPr>
              <a:lnSpc>
                <a:spcPts val="100"/>
              </a:lnSpc>
            </a:pPr>
            <a:r>
              <a:rPr lang="ru-RU" sz="2057">
                <a:solidFill>
                  <a:srgbClr val="1B2A4A"/>
                </a:solidFill>
                <a:latin typeface="Arial"/>
              </a:rPr>
              <a:t>aa</a:t>
            </a:r>
            <a:r>
              <a:rPr lang="ru-RU" sz="2057" i="1">
                <a:solidFill>
                  <a:srgbClr val="1B2A4A"/>
                </a:solidFill>
                <a:latin typeface="Arial"/>
              </a:rPr>
              <a:t>a</a:t>
            </a:r>
          </a:p>
        </p:txBody>
      </p:sp>
      <p:sp>
        <p:nvSpPr>
          <p:cNvPr id="8" name="text8"/>
          <p:cNvSpPr>
            <a:spLocks noChangeArrowheads="1"/>
          </p:cNvSpPr>
          <p:nvPr/>
        </p:nvSpPr>
        <p:spPr>
          <a:xfrm>
            <a:off x="1892300" y="4506635"/>
            <a:ext cx="10172700" cy="243840"/>
          </a:xfrm>
          <a:prstGeom prst="rect">
            <a:avLst/>
          </a:prstGeom>
          <a:noFill/>
        </p:spPr>
        <p:txBody>
          <a:bodyPr wrap="square" anchor="t" lIns="0" tIns="0" rIns="0" bIns="0"/>
          <a:lstStyle/>
          <a:p>
            <a:pPr>
              <a:lnSpc>
                <a:spcPts val="1820"/>
              </a:lnSpc>
            </a:pPr>
            <a:r>
              <a:rPr lang="ru-RU" sz="1400">
                <a:solidFill>
                  <a:srgbClr val="1B2A4A"/>
                </a:solidFill>
                <a:latin typeface="Onest"/>
              </a:rPr>
              <a:t>катет</a:t>
            </a:r>
          </a:p>
        </p:txBody>
      </p:sp>
      <p:sp>
        <p:nvSpPr>
          <p:cNvPr id="9" name="text9"/>
          <p:cNvSpPr>
            <a:spLocks noChangeArrowheads="1"/>
          </p:cNvSpPr>
          <p:nvPr/>
        </p:nvSpPr>
        <p:spPr>
          <a:xfrm>
            <a:off x="762000" y="5011936"/>
            <a:ext cx="977900" cy="114300"/>
          </a:xfrm>
          <a:prstGeom prst="rect">
            <a:avLst/>
          </a:prstGeom>
          <a:noFill/>
        </p:spPr>
        <p:txBody>
          <a:bodyPr wrap="square" anchor="t" lIns="0" tIns="0" rIns="0" bIns="0"/>
          <a:lstStyle/>
          <a:p>
            <a:pPr>
              <a:lnSpc>
                <a:spcPts val="100"/>
              </a:lnSpc>
            </a:pPr>
            <a:r>
              <a:rPr lang="ru-RU" sz="2057">
                <a:solidFill>
                  <a:srgbClr val="1B2A4A"/>
                </a:solidFill>
                <a:latin typeface="Arial"/>
              </a:rPr>
              <a:t>bb</a:t>
            </a:r>
            <a:r>
              <a:rPr lang="ru-RU" sz="2057" i="1">
                <a:solidFill>
                  <a:srgbClr val="1B2A4A"/>
                </a:solidFill>
                <a:latin typeface="Arial"/>
              </a:rPr>
              <a:t>b</a:t>
            </a:r>
          </a:p>
        </p:txBody>
      </p:sp>
      <p:sp>
        <p:nvSpPr>
          <p:cNvPr id="10" name="text10"/>
          <p:cNvSpPr>
            <a:spLocks noChangeArrowheads="1"/>
          </p:cNvSpPr>
          <p:nvPr/>
        </p:nvSpPr>
        <p:spPr>
          <a:xfrm>
            <a:off x="1892300" y="5023267"/>
            <a:ext cx="10172700" cy="243840"/>
          </a:xfrm>
          <a:prstGeom prst="rect">
            <a:avLst/>
          </a:prstGeom>
          <a:noFill/>
        </p:spPr>
        <p:txBody>
          <a:bodyPr wrap="square" anchor="t" lIns="0" tIns="0" rIns="0" bIns="0"/>
          <a:lstStyle/>
          <a:p>
            <a:pPr>
              <a:lnSpc>
                <a:spcPts val="1820"/>
              </a:lnSpc>
            </a:pPr>
            <a:r>
              <a:rPr lang="ru-RU" sz="1400">
                <a:solidFill>
                  <a:srgbClr val="1B2A4A"/>
                </a:solidFill>
                <a:latin typeface="Onest"/>
              </a:rPr>
              <a:t>катет</a:t>
            </a:r>
          </a:p>
        </p:txBody>
      </p:sp>
      <p:sp>
        <p:nvSpPr>
          <p:cNvPr id="11" name="text11"/>
          <p:cNvSpPr>
            <a:spLocks noChangeArrowheads="1"/>
          </p:cNvSpPr>
          <p:nvPr/>
        </p:nvSpPr>
        <p:spPr>
          <a:xfrm>
            <a:off x="762000" y="5528568"/>
            <a:ext cx="977900" cy="114300"/>
          </a:xfrm>
          <a:prstGeom prst="rect">
            <a:avLst/>
          </a:prstGeom>
          <a:noFill/>
        </p:spPr>
        <p:txBody>
          <a:bodyPr wrap="square" anchor="t" lIns="0" tIns="0" rIns="0" bIns="0"/>
          <a:lstStyle/>
          <a:p>
            <a:pPr>
              <a:lnSpc>
                <a:spcPts val="100"/>
              </a:lnSpc>
            </a:pPr>
            <a:r>
              <a:rPr lang="ru-RU" sz="2057">
                <a:solidFill>
                  <a:srgbClr val="1B2A4A"/>
                </a:solidFill>
                <a:latin typeface="Arial"/>
              </a:rPr>
              <a:t>cc</a:t>
            </a:r>
            <a:r>
              <a:rPr lang="ru-RU" sz="2057" i="1">
                <a:solidFill>
                  <a:srgbClr val="1B2A4A"/>
                </a:solidFill>
                <a:latin typeface="Arial"/>
              </a:rPr>
              <a:t>c</a:t>
            </a:r>
          </a:p>
        </p:txBody>
      </p:sp>
      <p:sp>
        <p:nvSpPr>
          <p:cNvPr id="12" name="text12"/>
          <p:cNvSpPr>
            <a:spLocks noChangeArrowheads="1"/>
          </p:cNvSpPr>
          <p:nvPr/>
        </p:nvSpPr>
        <p:spPr>
          <a:xfrm>
            <a:off x="1892300" y="5539899"/>
            <a:ext cx="10172700" cy="243840"/>
          </a:xfrm>
          <a:prstGeom prst="rect">
            <a:avLst/>
          </a:prstGeom>
          <a:noFill/>
        </p:spPr>
        <p:txBody>
          <a:bodyPr wrap="square" anchor="t" lIns="0" tIns="0" rIns="0" bIns="0"/>
          <a:lstStyle/>
          <a:p>
            <a:pPr>
              <a:lnSpc>
                <a:spcPts val="1820"/>
              </a:lnSpc>
            </a:pPr>
            <a:r>
              <a:rPr lang="ru-RU" sz="1400">
                <a:solidFill>
                  <a:srgbClr val="1B2A4A"/>
                </a:solidFill>
                <a:latin typeface="Onest"/>
              </a:rPr>
              <a:t>гипотенуза</a:t>
            </a:r>
          </a:p>
        </p:txBody>
      </p:sp>
      <p:sp>
        <p:nvSpPr>
          <p:cNvPr id="13" name="text13"/>
          <p:cNvSpPr>
            <a:spLocks noChangeArrowheads="1"/>
          </p:cNvSpPr>
          <p:nvPr/>
        </p:nvSpPr>
        <p:spPr>
          <a:xfrm>
            <a:off x="762000" y="6092190"/>
            <a:ext cx="8255000" cy="210820"/>
          </a:xfrm>
          <a:prstGeom prst="rect">
            <a:avLst/>
          </a:prstGeom>
          <a:noFill/>
        </p:spPr>
        <p:txBody>
          <a:bodyPr wrap="square" anchor="t" lIns="0" tIns="0" rIns="0" bIns="0"/>
          <a:lstStyle/>
          <a:p>
            <a:pPr>
              <a:lnSpc>
                <a:spcPts val="1560"/>
              </a:lnSpc>
            </a:pPr>
            <a:r>
              <a:rPr lang="ru-RU" sz="1300">
                <a:solidFill>
                  <a:srgbClr val="65718A"/>
                </a:solidFill>
                <a:latin typeface="Onest"/>
              </a:rPr>
              <a:t>Теорема применима только для прямоугольных треугольников.</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6FB"/>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1248668"/>
            <a:ext cx="1301055" cy="213320"/>
          </a:xfrm>
          <a:prstGeom prst="roundRect">
            <a:avLst>
              <a:gd name="adj" fmla="val 26790"/>
            </a:avLst>
          </a:prstGeom>
          <a:solidFill>
            <a:srgbClr val="DBE6F9"/>
          </a:solidFill>
          <a:ln>
            <a:noFill/>
          </a:ln>
        </p:spPr>
      </p:sp>
      <p:sp>
        <p:nvSpPr>
          <p:cNvPr id="4" name="card4"/>
          <p:cNvSpPr/>
          <p:nvPr/>
        </p:nvSpPr>
        <p:spPr>
          <a:xfrm>
            <a:off x="762000" y="2823270"/>
            <a:ext cx="3183434" cy="2786063"/>
          </a:xfrm>
          <a:prstGeom prst="roundRect">
            <a:avLst>
              <a:gd name="adj" fmla="val 2051"/>
            </a:avLst>
          </a:prstGeom>
          <a:solidFill>
            <a:srgbClr val="FFFFFF"/>
          </a:solidFill>
          <a:ln>
            <a:noFill/>
          </a:ln>
        </p:spPr>
      </p:sp>
      <p:sp>
        <p:nvSpPr>
          <p:cNvPr id="5" name="card5"/>
          <p:cNvSpPr/>
          <p:nvPr/>
        </p:nvSpPr>
        <p:spPr>
          <a:xfrm>
            <a:off x="4504234" y="2823270"/>
            <a:ext cx="3183533" cy="2786063"/>
          </a:xfrm>
          <a:prstGeom prst="roundRect">
            <a:avLst>
              <a:gd name="adj" fmla="val 2051"/>
            </a:avLst>
          </a:prstGeom>
          <a:solidFill>
            <a:srgbClr val="FFFFFF"/>
          </a:solidFill>
          <a:ln>
            <a:noFill/>
          </a:ln>
        </p:spPr>
      </p:sp>
      <p:sp>
        <p:nvSpPr>
          <p:cNvPr id="6" name="card6"/>
          <p:cNvSpPr/>
          <p:nvPr/>
        </p:nvSpPr>
        <p:spPr>
          <a:xfrm>
            <a:off x="8246566" y="2823270"/>
            <a:ext cx="3183434" cy="2786063"/>
          </a:xfrm>
          <a:prstGeom prst="roundRect">
            <a:avLst>
              <a:gd name="adj" fmla="val 2051"/>
            </a:avLst>
          </a:prstGeom>
          <a:solidFill>
            <a:srgbClr val="1B2A4A"/>
          </a:solidFill>
          <a:ln>
            <a:noFill/>
          </a:ln>
        </p:spPr>
      </p:sp>
      <p:pic>
        <p:nvPicPr>
          <p:cNvPr id="7" name="pic7"/>
          <p:cNvPicPr/>
          <p:nvPr/>
        </p:nvPicPr>
        <p:blipFill>
          <a:blip r:embed="rId4">
            <a:extLst>
              <a:ext uri="{96DAC541-7B7A-43D3-8B79-37D633B846F1}">
                <asvg:svgBlip xmlns:asvg="http://schemas.microsoft.com/office/drawing/2016/SVG/main" r:embed="rId5"/>
              </a:ext>
            </a:extLst>
          </a:blip>
          <a:stretch>
            <a:fillRect/>
          </a:stretch>
        </p:blipFill>
        <p:spPr>
          <a:xfrm>
            <a:off x="4097834" y="4108351"/>
            <a:ext cx="254000" cy="215900"/>
          </a:xfrm>
          <a:prstGeom prst="rect">
            <a:avLst/>
          </a:prstGeom>
        </p:spPr>
      </p:pic>
      <p:pic>
        <p:nvPicPr>
          <p:cNvPr id="8" name="pic8"/>
          <p:cNvPicPr/>
          <p:nvPr/>
        </p:nvPicPr>
        <p:blipFill>
          <a:blip r:embed="rId6">
            <a:extLst>
              <a:ext uri="{96DAC541-7B7A-43D3-8B79-37D633B846F1}">
                <asvg:svgBlip xmlns:asvg="http://schemas.microsoft.com/office/drawing/2016/SVG/main" r:embed="rId7"/>
              </a:ext>
            </a:extLst>
          </a:blip>
          <a:stretch>
            <a:fillRect/>
          </a:stretch>
        </p:blipFill>
        <p:spPr>
          <a:xfrm>
            <a:off x="7840166" y="4108351"/>
            <a:ext cx="254000" cy="215900"/>
          </a:xfrm>
          <a:prstGeom prst="rect">
            <a:avLst/>
          </a:prstGeom>
        </p:spPr>
      </p:pic>
      <p:sp>
        <p:nvSpPr>
          <p:cNvPr id="9" name="text9"/>
          <p:cNvSpPr>
            <a:spLocks noChangeArrowheads="1"/>
          </p:cNvSpPr>
          <p:nvPr/>
        </p:nvSpPr>
        <p:spPr>
          <a:xfrm>
            <a:off x="876300" y="1293118"/>
            <a:ext cx="1327587" cy="124460"/>
          </a:xfrm>
          <a:prstGeom prst="rect">
            <a:avLst/>
          </a:prstGeom>
          <a:noFill/>
        </p:spPr>
        <p:txBody>
          <a:bodyPr wrap="square" anchor="t" lIns="0" tIns="0" rIns="0" bIns="0"/>
          <a:lstStyle/>
          <a:p>
            <a:pPr>
              <a:lnSpc>
                <a:spcPts val="880"/>
              </a:lnSpc>
            </a:pPr>
            <a:r>
              <a:rPr lang="ru-RU" sz="800" b="1" cap="all" spc="40">
                <a:solidFill>
                  <a:srgbClr val="1E90FF"/>
                </a:solidFill>
                <a:latin typeface="Onest"/>
              </a:rPr>
              <a:t>Доказательство</a:t>
            </a:r>
          </a:p>
        </p:txBody>
      </p:sp>
      <p:sp>
        <p:nvSpPr>
          <p:cNvPr id="10" name="text10"/>
          <p:cNvSpPr>
            <a:spLocks noChangeArrowheads="1"/>
          </p:cNvSpPr>
          <p:nvPr/>
        </p:nvSpPr>
        <p:spPr>
          <a:xfrm>
            <a:off x="762000" y="1436588"/>
            <a:ext cx="10693400" cy="865981"/>
          </a:xfrm>
          <a:prstGeom prst="rect">
            <a:avLst/>
          </a:prstGeom>
          <a:noFill/>
        </p:spPr>
        <p:txBody>
          <a:bodyPr wrap="square" anchor="t" lIns="0" tIns="0" rIns="0" bIns="0"/>
          <a:lstStyle/>
          <a:p>
            <a:pPr>
              <a:lnSpc>
                <a:spcPts val="3359"/>
              </a:lnSpc>
            </a:pPr>
            <a:r>
              <a:rPr lang="ru-RU" sz="3200" b="1" spc="-63">
                <a:solidFill>
                  <a:srgbClr val="1B2A4A"/>
                </a:solidFill>
                <a:latin typeface="Manrope"/>
              </a:rPr>
              <a:t>Наглядное доказательство через перестановку квадратов</a:t>
            </a:r>
          </a:p>
        </p:txBody>
      </p:sp>
      <p:sp>
        <p:nvSpPr>
          <p:cNvPr id="11" name="text11"/>
          <p:cNvSpPr>
            <a:spLocks noChangeArrowheads="1"/>
          </p:cNvSpPr>
          <p:nvPr/>
        </p:nvSpPr>
        <p:spPr>
          <a:xfrm>
            <a:off x="1066800" y="3109020"/>
            <a:ext cx="3208834" cy="622300"/>
          </a:xfrm>
          <a:prstGeom prst="rect">
            <a:avLst/>
          </a:prstGeom>
          <a:noFill/>
        </p:spPr>
        <p:txBody>
          <a:bodyPr wrap="square" anchor="t" lIns="0" tIns="0" rIns="0" bIns="0"/>
          <a:lstStyle/>
          <a:p>
            <a:pPr>
              <a:lnSpc>
                <a:spcPts val="4800"/>
              </a:lnSpc>
            </a:pPr>
            <a:r>
              <a:rPr lang="ru-RU" sz="4800" b="1" spc="-143">
                <a:solidFill>
                  <a:srgbClr val="1E90FF"/>
                </a:solidFill>
                <a:latin typeface="Manrope"/>
              </a:rPr>
              <a:t>1</a:t>
            </a:r>
          </a:p>
        </p:txBody>
      </p:sp>
      <p:sp>
        <p:nvSpPr>
          <p:cNvPr id="12" name="text12"/>
          <p:cNvSpPr>
            <a:spLocks noChangeArrowheads="1"/>
          </p:cNvSpPr>
          <p:nvPr/>
        </p:nvSpPr>
        <p:spPr>
          <a:xfrm>
            <a:off x="1066800" y="3987860"/>
            <a:ext cx="3088600" cy="248920"/>
          </a:xfrm>
          <a:prstGeom prst="rect">
            <a:avLst/>
          </a:prstGeom>
          <a:noFill/>
        </p:spPr>
        <p:txBody>
          <a:bodyPr wrap="square" anchor="t" lIns="0" tIns="0" rIns="0" bIns="0"/>
          <a:lstStyle/>
          <a:p>
            <a:pPr>
              <a:lnSpc>
                <a:spcPts val="1860"/>
              </a:lnSpc>
            </a:pPr>
            <a:r>
              <a:rPr lang="ru-RU" sz="1550" b="1">
                <a:solidFill>
                  <a:srgbClr val="1B2A4A"/>
                </a:solidFill>
                <a:latin typeface="Onest"/>
              </a:rPr>
              <a:t>Шаг 1: Построение</a:t>
            </a:r>
          </a:p>
        </p:txBody>
      </p:sp>
      <p:sp>
        <p:nvSpPr>
          <p:cNvPr id="13" name="text13"/>
          <p:cNvSpPr>
            <a:spLocks noChangeArrowheads="1"/>
          </p:cNvSpPr>
          <p:nvPr/>
        </p:nvSpPr>
        <p:spPr>
          <a:xfrm>
            <a:off x="1066800" y="4330799"/>
            <a:ext cx="2599234" cy="484981"/>
          </a:xfrm>
          <a:prstGeom prst="rect">
            <a:avLst/>
          </a:prstGeom>
          <a:noFill/>
        </p:spPr>
        <p:txBody>
          <a:bodyPr wrap="square" anchor="t" lIns="0" tIns="0" rIns="0" bIns="0"/>
          <a:lstStyle/>
          <a:p>
            <a:pPr>
              <a:lnSpc>
                <a:spcPts val="1859"/>
              </a:lnSpc>
            </a:pPr>
            <a:r>
              <a:rPr lang="ru-RU" sz="1200">
                <a:solidFill>
                  <a:srgbClr val="65718A"/>
                </a:solidFill>
                <a:latin typeface="Onest"/>
              </a:rPr>
              <a:t>Строим квадраты на катетах a и b, а также на гипотенузе c.</a:t>
            </a:r>
          </a:p>
        </p:txBody>
      </p:sp>
      <p:sp>
        <p:nvSpPr>
          <p:cNvPr id="14" name="text14"/>
          <p:cNvSpPr>
            <a:spLocks noChangeArrowheads="1"/>
          </p:cNvSpPr>
          <p:nvPr/>
        </p:nvSpPr>
        <p:spPr>
          <a:xfrm>
            <a:off x="4809034" y="3109020"/>
            <a:ext cx="3208933" cy="622300"/>
          </a:xfrm>
          <a:prstGeom prst="rect">
            <a:avLst/>
          </a:prstGeom>
          <a:noFill/>
        </p:spPr>
        <p:txBody>
          <a:bodyPr wrap="square" anchor="t" lIns="0" tIns="0" rIns="0" bIns="0"/>
          <a:lstStyle/>
          <a:p>
            <a:pPr>
              <a:lnSpc>
                <a:spcPts val="4800"/>
              </a:lnSpc>
            </a:pPr>
            <a:r>
              <a:rPr lang="ru-RU" sz="4800" b="1" spc="-143">
                <a:solidFill>
                  <a:srgbClr val="1E90FF"/>
                </a:solidFill>
                <a:latin typeface="Manrope"/>
              </a:rPr>
              <a:t>2</a:t>
            </a:r>
          </a:p>
        </p:txBody>
      </p:sp>
      <p:sp>
        <p:nvSpPr>
          <p:cNvPr id="15" name="text15"/>
          <p:cNvSpPr>
            <a:spLocks noChangeArrowheads="1"/>
          </p:cNvSpPr>
          <p:nvPr/>
        </p:nvSpPr>
        <p:spPr>
          <a:xfrm>
            <a:off x="4809034" y="3987860"/>
            <a:ext cx="3088719" cy="248920"/>
          </a:xfrm>
          <a:prstGeom prst="rect">
            <a:avLst/>
          </a:prstGeom>
          <a:noFill/>
        </p:spPr>
        <p:txBody>
          <a:bodyPr wrap="square" anchor="t" lIns="0" tIns="0" rIns="0" bIns="0"/>
          <a:lstStyle/>
          <a:p>
            <a:pPr>
              <a:lnSpc>
                <a:spcPts val="1860"/>
              </a:lnSpc>
            </a:pPr>
            <a:r>
              <a:rPr lang="ru-RU" sz="1550" b="1">
                <a:solidFill>
                  <a:srgbClr val="1B2A4A"/>
                </a:solidFill>
                <a:latin typeface="Onest"/>
              </a:rPr>
              <a:t>Шаг 2: Разрезание</a:t>
            </a:r>
          </a:p>
        </p:txBody>
      </p:sp>
      <p:sp>
        <p:nvSpPr>
          <p:cNvPr id="16" name="text16"/>
          <p:cNvSpPr>
            <a:spLocks noChangeArrowheads="1"/>
          </p:cNvSpPr>
          <p:nvPr/>
        </p:nvSpPr>
        <p:spPr>
          <a:xfrm>
            <a:off x="4809034" y="4330799"/>
            <a:ext cx="2599333" cy="721122"/>
          </a:xfrm>
          <a:prstGeom prst="rect">
            <a:avLst/>
          </a:prstGeom>
          <a:noFill/>
        </p:spPr>
        <p:txBody>
          <a:bodyPr wrap="square" anchor="t" lIns="0" tIns="0" rIns="0" bIns="0"/>
          <a:lstStyle/>
          <a:p>
            <a:pPr>
              <a:lnSpc>
                <a:spcPts val="1859"/>
              </a:lnSpc>
            </a:pPr>
            <a:r>
              <a:rPr lang="ru-RU" sz="1200">
                <a:solidFill>
                  <a:srgbClr val="65718A"/>
                </a:solidFill>
                <a:latin typeface="Onest"/>
              </a:rPr>
              <a:t>Разрезаем квадрат на катетах по линиям, чтобы переложить фигуры в квадрат на гипотенузе.</a:t>
            </a:r>
          </a:p>
        </p:txBody>
      </p:sp>
      <p:sp>
        <p:nvSpPr>
          <p:cNvPr id="17" name="text17"/>
          <p:cNvSpPr>
            <a:spLocks noChangeArrowheads="1"/>
          </p:cNvSpPr>
          <p:nvPr/>
        </p:nvSpPr>
        <p:spPr>
          <a:xfrm>
            <a:off x="8551366" y="3109020"/>
            <a:ext cx="3208834" cy="622300"/>
          </a:xfrm>
          <a:prstGeom prst="rect">
            <a:avLst/>
          </a:prstGeom>
          <a:noFill/>
        </p:spPr>
        <p:txBody>
          <a:bodyPr wrap="square" anchor="t" lIns="0" tIns="0" rIns="0" bIns="0"/>
          <a:lstStyle/>
          <a:p>
            <a:pPr>
              <a:lnSpc>
                <a:spcPts val="4800"/>
              </a:lnSpc>
            </a:pPr>
            <a:r>
              <a:rPr lang="ru-RU" sz="4800" b="1" spc="-143">
                <a:solidFill>
                  <a:srgbClr val="1E90FF"/>
                </a:solidFill>
                <a:latin typeface="Manrope"/>
              </a:rPr>
              <a:t>3</a:t>
            </a:r>
          </a:p>
        </p:txBody>
      </p:sp>
      <p:sp>
        <p:nvSpPr>
          <p:cNvPr id="18" name="text18"/>
          <p:cNvSpPr>
            <a:spLocks noChangeArrowheads="1"/>
          </p:cNvSpPr>
          <p:nvPr/>
        </p:nvSpPr>
        <p:spPr>
          <a:xfrm>
            <a:off x="8551366" y="3987860"/>
            <a:ext cx="3088600" cy="248920"/>
          </a:xfrm>
          <a:prstGeom prst="rect">
            <a:avLst/>
          </a:prstGeom>
          <a:noFill/>
        </p:spPr>
        <p:txBody>
          <a:bodyPr wrap="square" anchor="t" lIns="0" tIns="0" rIns="0" bIns="0"/>
          <a:lstStyle/>
          <a:p>
            <a:pPr>
              <a:lnSpc>
                <a:spcPts val="1860"/>
              </a:lnSpc>
            </a:pPr>
            <a:r>
              <a:rPr lang="ru-RU" sz="1550" b="1">
                <a:solidFill>
                  <a:srgbClr val="F3F6FB"/>
                </a:solidFill>
                <a:latin typeface="Onest"/>
              </a:rPr>
              <a:t>Шаг 3: Равенство</a:t>
            </a:r>
          </a:p>
        </p:txBody>
      </p:sp>
      <p:sp>
        <p:nvSpPr>
          <p:cNvPr id="19" name="text19"/>
          <p:cNvSpPr>
            <a:spLocks noChangeArrowheads="1"/>
          </p:cNvSpPr>
          <p:nvPr/>
        </p:nvSpPr>
        <p:spPr>
          <a:xfrm>
            <a:off x="8551366" y="4330799"/>
            <a:ext cx="2599234" cy="957263"/>
          </a:xfrm>
          <a:prstGeom prst="rect">
            <a:avLst/>
          </a:prstGeom>
          <a:noFill/>
        </p:spPr>
        <p:txBody>
          <a:bodyPr wrap="square" anchor="t" lIns="0" tIns="0" rIns="0" bIns="0"/>
          <a:lstStyle/>
          <a:p>
            <a:pPr>
              <a:lnSpc>
                <a:spcPts val="1859"/>
              </a:lnSpc>
            </a:pPr>
            <a:r>
              <a:rPr lang="ru-RU" sz="1200">
                <a:solidFill>
                  <a:srgbClr val="FFFFFF"/>
                </a:solidFill>
                <a:latin typeface="Onest"/>
              </a:rPr>
              <a:t>После перекладки видно, что сумма площадей квадратов на катетах равна площади квадрата на гипотенузе.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6FB"/>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5341739" y="1996777"/>
            <a:ext cx="1508423" cy="213320"/>
          </a:xfrm>
          <a:prstGeom prst="roundRect">
            <a:avLst>
              <a:gd name="adj" fmla="val 26790"/>
            </a:avLst>
          </a:prstGeom>
          <a:solidFill>
            <a:srgbClr val="DBE6F9"/>
          </a:solidFill>
          <a:ln>
            <a:noFill/>
          </a:ln>
        </p:spPr>
      </p:sp>
      <p:sp>
        <p:nvSpPr>
          <p:cNvPr id="4" name="text4"/>
          <p:cNvSpPr>
            <a:spLocks noChangeArrowheads="1"/>
          </p:cNvSpPr>
          <p:nvPr/>
        </p:nvSpPr>
        <p:spPr>
          <a:xfrm>
            <a:off x="5307737" y="2041227"/>
            <a:ext cx="1576427" cy="124460"/>
          </a:xfrm>
          <a:prstGeom prst="rect">
            <a:avLst/>
          </a:prstGeom>
          <a:noFill/>
        </p:spPr>
        <p:txBody>
          <a:bodyPr wrap="square" anchor="t" lIns="0" tIns="0" rIns="0" bIns="0"/>
          <a:lstStyle/>
          <a:p>
            <a:pPr algn="ctr">
              <a:lnSpc>
                <a:spcPts val="880"/>
              </a:lnSpc>
            </a:pPr>
            <a:r>
              <a:rPr lang="ru-RU" sz="800" b="1" cap="all" spc="40">
                <a:solidFill>
                  <a:srgbClr val="1E90FF"/>
                </a:solidFill>
                <a:latin typeface="Onest"/>
              </a:rPr>
              <a:t>Пифагорова тройка</a:t>
            </a:r>
          </a:p>
        </p:txBody>
      </p:sp>
      <p:sp>
        <p:nvSpPr>
          <p:cNvPr id="5" name="text5"/>
          <p:cNvSpPr>
            <a:spLocks noChangeArrowheads="1"/>
          </p:cNvSpPr>
          <p:nvPr/>
        </p:nvSpPr>
        <p:spPr>
          <a:xfrm>
            <a:off x="3948708" y="2260898"/>
            <a:ext cx="4294584" cy="1727200"/>
          </a:xfrm>
          <a:prstGeom prst="rect">
            <a:avLst/>
          </a:prstGeom>
          <a:noFill/>
        </p:spPr>
        <p:txBody>
          <a:bodyPr wrap="square" anchor="t" lIns="0" tIns="0" rIns="0" bIns="0"/>
          <a:lstStyle/>
          <a:p>
            <a:pPr algn="ctr">
              <a:lnSpc>
                <a:spcPts val="12825"/>
              </a:lnSpc>
            </a:pPr>
            <a:r>
              <a:rPr lang="ru-RU" sz="13500" b="1" spc="-539">
                <a:solidFill>
                  <a:srgbClr val="1E90FF"/>
                </a:solidFill>
                <a:latin typeface="Manrope"/>
              </a:rPr>
              <a:t>3:4:5</a:t>
            </a:r>
          </a:p>
        </p:txBody>
      </p:sp>
      <p:sp>
        <p:nvSpPr>
          <p:cNvPr id="6" name="text6"/>
          <p:cNvSpPr>
            <a:spLocks noChangeArrowheads="1"/>
          </p:cNvSpPr>
          <p:nvPr/>
        </p:nvSpPr>
        <p:spPr>
          <a:xfrm>
            <a:off x="3376017" y="4290358"/>
            <a:ext cx="5439866" cy="347980"/>
          </a:xfrm>
          <a:prstGeom prst="rect">
            <a:avLst/>
          </a:prstGeom>
          <a:noFill/>
        </p:spPr>
        <p:txBody>
          <a:bodyPr wrap="square" anchor="t" lIns="0" tIns="0" rIns="0" bIns="0"/>
          <a:lstStyle/>
          <a:p>
            <a:pPr algn="ctr">
              <a:lnSpc>
                <a:spcPts val="2640"/>
              </a:lnSpc>
            </a:pPr>
            <a:r>
              <a:rPr lang="ru-RU" sz="2200" b="1">
                <a:solidFill>
                  <a:srgbClr val="1B2A4A"/>
                </a:solidFill>
                <a:latin typeface="Onest"/>
              </a:rPr>
              <a:t>Классическая пифагорова тройка</a:t>
            </a:r>
          </a:p>
        </p:txBody>
      </p:sp>
      <p:sp>
        <p:nvSpPr>
          <p:cNvPr id="7" name="text7"/>
          <p:cNvSpPr>
            <a:spLocks noChangeArrowheads="1"/>
          </p:cNvSpPr>
          <p:nvPr/>
        </p:nvSpPr>
        <p:spPr>
          <a:xfrm>
            <a:off x="3223320" y="4666913"/>
            <a:ext cx="5745361" cy="210820"/>
          </a:xfrm>
          <a:prstGeom prst="rect">
            <a:avLst/>
          </a:prstGeom>
          <a:noFill/>
        </p:spPr>
        <p:txBody>
          <a:bodyPr wrap="square" anchor="t" lIns="0" tIns="0" rIns="0" bIns="0"/>
          <a:lstStyle/>
          <a:p>
            <a:pPr algn="ctr">
              <a:lnSpc>
                <a:spcPts val="1560"/>
              </a:lnSpc>
            </a:pPr>
            <a:r>
              <a:rPr lang="ru-RU" sz="1300">
                <a:solidFill>
                  <a:srgbClr val="65718A"/>
                </a:solidFill>
                <a:latin typeface="Onest"/>
              </a:rPr>
              <a:t>Использовалась в Древнем Египте для построения прямых углов</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6FB"/>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pic>
        <p:nvPicPr>
          <p:cNvPr id="3" name="pic3"/>
          <p:cNvPicPr/>
          <p:nvPr/>
        </p:nvPicPr>
        <p:blipFill>
          <a:blip r:embed="rId4"/>
          <a:stretch>
            <a:fillRect/>
          </a:stretch>
        </p:blipFill>
        <p:spPr>
          <a:xfrm>
            <a:off x="762000" y="635000"/>
            <a:ext cx="6096000" cy="5595938"/>
          </a:xfrm>
          <a:prstGeom prst="rect">
            <a:avLst/>
          </a:prstGeom>
        </p:spPr>
      </p:pic>
      <p:sp>
        <p:nvSpPr>
          <p:cNvPr id="4" name="text4"/>
          <p:cNvSpPr>
            <a:spLocks noChangeArrowheads="1"/>
          </p:cNvSpPr>
          <p:nvPr/>
        </p:nvSpPr>
        <p:spPr>
          <a:xfrm>
            <a:off x="7493000" y="2006798"/>
            <a:ext cx="3962400" cy="820341"/>
          </a:xfrm>
          <a:prstGeom prst="rect">
            <a:avLst/>
          </a:prstGeom>
          <a:noFill/>
        </p:spPr>
        <p:txBody>
          <a:bodyPr wrap="square" anchor="t" lIns="0" tIns="0" rIns="0" bIns="0"/>
          <a:lstStyle/>
          <a:p>
            <a:pPr>
              <a:lnSpc>
                <a:spcPts val="3180"/>
              </a:lnSpc>
            </a:pPr>
            <a:r>
              <a:rPr lang="ru-RU" sz="3000" b="1" spc="-59">
                <a:solidFill>
                  <a:srgbClr val="1B2A4A"/>
                </a:solidFill>
                <a:latin typeface="Manrope"/>
              </a:rPr>
              <a:t>Примеры решения задач</a:t>
            </a:r>
          </a:p>
        </p:txBody>
      </p:sp>
      <p:sp>
        <p:nvSpPr>
          <p:cNvPr id="5" name="text5"/>
          <p:cNvSpPr>
            <a:spLocks noChangeArrowheads="1"/>
          </p:cNvSpPr>
          <p:nvPr/>
        </p:nvSpPr>
        <p:spPr>
          <a:xfrm>
            <a:off x="7937500" y="3133844"/>
            <a:ext cx="2712125" cy="218440"/>
          </a:xfrm>
          <a:prstGeom prst="rect">
            <a:avLst/>
          </a:prstGeom>
          <a:noFill/>
        </p:spPr>
        <p:txBody>
          <a:bodyPr wrap="square" anchor="t" lIns="0" tIns="0" rIns="0" bIns="0"/>
          <a:lstStyle/>
          <a:p>
            <a:pPr>
              <a:lnSpc>
                <a:spcPts val="1620"/>
              </a:lnSpc>
            </a:pPr>
            <a:r>
              <a:rPr lang="ru-RU" sz="1350" b="1">
                <a:solidFill>
                  <a:srgbClr val="1B2A4A"/>
                </a:solidFill>
                <a:latin typeface="Onest"/>
              </a:rPr>
              <a:t>Пример 1</a:t>
            </a:r>
          </a:p>
        </p:txBody>
      </p:sp>
      <p:sp>
        <p:nvSpPr>
          <p:cNvPr id="6" name="text6"/>
          <p:cNvSpPr>
            <a:spLocks noChangeArrowheads="1"/>
          </p:cNvSpPr>
          <p:nvPr/>
        </p:nvSpPr>
        <p:spPr>
          <a:xfrm>
            <a:off x="7937500" y="3360539"/>
            <a:ext cx="2712125" cy="222250"/>
          </a:xfrm>
          <a:prstGeom prst="rect">
            <a:avLst/>
          </a:prstGeom>
          <a:noFill/>
        </p:spPr>
        <p:txBody>
          <a:bodyPr wrap="square" anchor="t" lIns="0" tIns="0" rIns="0" bIns="0"/>
          <a:lstStyle/>
          <a:p>
            <a:pPr>
              <a:lnSpc>
                <a:spcPts val="1650"/>
              </a:lnSpc>
            </a:pPr>
            <a:r>
              <a:rPr lang="ru-RU" sz="1100">
                <a:solidFill>
                  <a:srgbClr val="65718A"/>
                </a:solidFill>
                <a:latin typeface="Onest"/>
              </a:rPr>
              <a:t>a=3, b=4, найти c: c²=9+16=25, c=5</a:t>
            </a:r>
          </a:p>
        </p:txBody>
      </p:sp>
      <p:sp>
        <p:nvSpPr>
          <p:cNvPr id="7" name="text7"/>
          <p:cNvSpPr>
            <a:spLocks noChangeArrowheads="1"/>
          </p:cNvSpPr>
          <p:nvPr/>
        </p:nvSpPr>
        <p:spPr>
          <a:xfrm>
            <a:off x="7937500" y="3768844"/>
            <a:ext cx="3155037" cy="218440"/>
          </a:xfrm>
          <a:prstGeom prst="rect">
            <a:avLst/>
          </a:prstGeom>
          <a:noFill/>
        </p:spPr>
        <p:txBody>
          <a:bodyPr wrap="square" anchor="t" lIns="0" tIns="0" rIns="0" bIns="0"/>
          <a:lstStyle/>
          <a:p>
            <a:pPr>
              <a:lnSpc>
                <a:spcPts val="1620"/>
              </a:lnSpc>
            </a:pPr>
            <a:r>
              <a:rPr lang="ru-RU" sz="1350" b="1">
                <a:solidFill>
                  <a:srgbClr val="1B2A4A"/>
                </a:solidFill>
                <a:latin typeface="Onest"/>
              </a:rPr>
              <a:t>Пример 2</a:t>
            </a:r>
          </a:p>
        </p:txBody>
      </p:sp>
      <p:sp>
        <p:nvSpPr>
          <p:cNvPr id="8" name="text8"/>
          <p:cNvSpPr>
            <a:spLocks noChangeArrowheads="1"/>
          </p:cNvSpPr>
          <p:nvPr/>
        </p:nvSpPr>
        <p:spPr>
          <a:xfrm>
            <a:off x="7937500" y="3995539"/>
            <a:ext cx="3155037" cy="222250"/>
          </a:xfrm>
          <a:prstGeom prst="rect">
            <a:avLst/>
          </a:prstGeom>
          <a:noFill/>
        </p:spPr>
        <p:txBody>
          <a:bodyPr wrap="square" anchor="t" lIns="0" tIns="0" rIns="0" bIns="0"/>
          <a:lstStyle/>
          <a:p>
            <a:pPr>
              <a:lnSpc>
                <a:spcPts val="1650"/>
              </a:lnSpc>
            </a:pPr>
            <a:r>
              <a:rPr lang="ru-RU" sz="1100">
                <a:solidFill>
                  <a:srgbClr val="65718A"/>
                </a:solidFill>
                <a:latin typeface="Onest"/>
              </a:rPr>
              <a:t>c=13, a=5, найти b: b²=169-25=144, b=12</a:t>
            </a:r>
          </a:p>
        </p:txBody>
      </p:sp>
      <p:sp>
        <p:nvSpPr>
          <p:cNvPr id="9" name="text9"/>
          <p:cNvSpPr>
            <a:spLocks noChangeArrowheads="1"/>
          </p:cNvSpPr>
          <p:nvPr/>
        </p:nvSpPr>
        <p:spPr>
          <a:xfrm>
            <a:off x="7937500" y="4403844"/>
            <a:ext cx="2968585" cy="218440"/>
          </a:xfrm>
          <a:prstGeom prst="rect">
            <a:avLst/>
          </a:prstGeom>
          <a:noFill/>
        </p:spPr>
        <p:txBody>
          <a:bodyPr wrap="square" anchor="t" lIns="0" tIns="0" rIns="0" bIns="0"/>
          <a:lstStyle/>
          <a:p>
            <a:pPr>
              <a:lnSpc>
                <a:spcPts val="1620"/>
              </a:lnSpc>
            </a:pPr>
            <a:r>
              <a:rPr lang="ru-RU" sz="1350" b="1">
                <a:solidFill>
                  <a:srgbClr val="1B2A4A"/>
                </a:solidFill>
                <a:latin typeface="Onest"/>
              </a:rPr>
              <a:t>Пример 3</a:t>
            </a:r>
          </a:p>
        </p:txBody>
      </p:sp>
      <p:sp>
        <p:nvSpPr>
          <p:cNvPr id="10" name="text10"/>
          <p:cNvSpPr>
            <a:spLocks noChangeArrowheads="1"/>
          </p:cNvSpPr>
          <p:nvPr/>
        </p:nvSpPr>
        <p:spPr>
          <a:xfrm>
            <a:off x="7937500" y="4630539"/>
            <a:ext cx="2968585" cy="222250"/>
          </a:xfrm>
          <a:prstGeom prst="rect">
            <a:avLst/>
          </a:prstGeom>
          <a:noFill/>
        </p:spPr>
        <p:txBody>
          <a:bodyPr wrap="square" anchor="t" lIns="0" tIns="0" rIns="0" bIns="0"/>
          <a:lstStyle/>
          <a:p>
            <a:pPr>
              <a:lnSpc>
                <a:spcPts val="1650"/>
              </a:lnSpc>
            </a:pPr>
            <a:r>
              <a:rPr lang="ru-RU" sz="1100">
                <a:solidFill>
                  <a:srgbClr val="65718A"/>
                </a:solidFill>
                <a:latin typeface="Onest"/>
              </a:rPr>
              <a:t>a=6, c=10, найти b: b²=100-36=64, b=8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6FB"/>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0" y="0"/>
            <a:ext cx="5207000" cy="6858000"/>
          </a:xfrm>
          <a:prstGeom prst="rect">
            <a:avLst/>
          </a:prstGeom>
          <a:solidFill>
            <a:srgbClr val="FFFFFF"/>
          </a:solidFill>
          <a:ln>
            <a:noFill/>
          </a:ln>
          <a:effectLst>
            <a:outerShdw blurRad="215900" dist="76200" dir="5400000" rotWithShape="0">
              <a:srgbClr val="1A264D">
                <a:alpha val="7843"/>
              </a:srgbClr>
            </a:outerShdw>
          </a:effectLst>
        </p:spPr>
      </p:sp>
      <p:sp>
        <p:nvSpPr>
          <p:cNvPr id="4" name="card4"/>
          <p:cNvSpPr/>
          <p:nvPr/>
        </p:nvSpPr>
        <p:spPr>
          <a:xfrm>
            <a:off x="5823588" y="3759739"/>
            <a:ext cx="125723" cy="125723"/>
          </a:xfrm>
          <a:prstGeom prst="roundRect">
            <a:avLst>
              <a:gd name="adj" fmla="val 22728"/>
            </a:avLst>
          </a:prstGeom>
          <a:solidFill>
            <a:srgbClr val="1E90FF"/>
          </a:solidFill>
          <a:ln>
            <a:noFill/>
          </a:ln>
        </p:spPr>
      </p:sp>
      <p:pic>
        <p:nvPicPr>
          <p:cNvPr id="5" name="pic5"/>
          <p:cNvPicPr/>
          <p:nvPr/>
        </p:nvPicPr>
        <p:blipFill>
          <a:blip r:embed="rId4"/>
          <a:srcRect l="0" t="6824" r="0" b="6824"/>
          <a:stretch>
            <a:fillRect/>
          </a:stretch>
        </p:blipFill>
        <p:spPr>
          <a:xfrm>
            <a:off x="0" y="0"/>
            <a:ext cx="5207000" cy="6858000"/>
          </a:xfrm>
          <a:prstGeom prst="rect">
            <a:avLst/>
          </a:prstGeom>
        </p:spPr>
      </p:pic>
      <p:sp>
        <p:nvSpPr>
          <p:cNvPr id="6" name="text6"/>
          <p:cNvSpPr>
            <a:spLocks noChangeArrowheads="1"/>
          </p:cNvSpPr>
          <p:nvPr/>
        </p:nvSpPr>
        <p:spPr>
          <a:xfrm>
            <a:off x="5842000" y="630555"/>
            <a:ext cx="6223000" cy="180340"/>
          </a:xfrm>
          <a:prstGeom prst="rect">
            <a:avLst/>
          </a:prstGeom>
          <a:noFill/>
        </p:spPr>
        <p:txBody>
          <a:bodyPr wrap="square" anchor="t" lIns="0" tIns="0" rIns="0" bIns="0"/>
          <a:lstStyle/>
          <a:p>
            <a:pPr>
              <a:lnSpc>
                <a:spcPts val="1320"/>
              </a:lnSpc>
            </a:pPr>
            <a:r>
              <a:rPr lang="ru-RU" sz="1100" cap="all" spc="198">
                <a:solidFill>
                  <a:srgbClr val="1E90FF"/>
                </a:solidFill>
                <a:latin typeface="JetBrains Mono"/>
              </a:rPr>
              <a:t>Применение</a:t>
            </a:r>
          </a:p>
        </p:txBody>
      </p:sp>
      <p:sp>
        <p:nvSpPr>
          <p:cNvPr id="7" name="text7"/>
          <p:cNvSpPr>
            <a:spLocks noChangeArrowheads="1"/>
          </p:cNvSpPr>
          <p:nvPr/>
        </p:nvSpPr>
        <p:spPr>
          <a:xfrm>
            <a:off x="5842000" y="933450"/>
            <a:ext cx="5613400" cy="850900"/>
          </a:xfrm>
          <a:prstGeom prst="rect">
            <a:avLst/>
          </a:prstGeom>
          <a:noFill/>
        </p:spPr>
        <p:txBody>
          <a:bodyPr wrap="square" anchor="t" lIns="0" tIns="0" rIns="0" bIns="0"/>
          <a:lstStyle/>
          <a:p>
            <a:pPr>
              <a:lnSpc>
                <a:spcPts val="3300"/>
              </a:lnSpc>
            </a:pPr>
            <a:r>
              <a:rPr lang="ru-RU" sz="3000" b="1" spc="-59">
                <a:solidFill>
                  <a:srgbClr val="1B2A4A"/>
                </a:solidFill>
                <a:latin typeface="Manrope"/>
              </a:rPr>
              <a:t>Теорема Пифагора в реальных задачах</a:t>
            </a:r>
          </a:p>
        </p:txBody>
      </p:sp>
      <p:sp>
        <p:nvSpPr>
          <p:cNvPr id="8" name="text8"/>
          <p:cNvSpPr>
            <a:spLocks noChangeArrowheads="1"/>
          </p:cNvSpPr>
          <p:nvPr/>
        </p:nvSpPr>
        <p:spPr>
          <a:xfrm>
            <a:off x="5842000" y="2010420"/>
            <a:ext cx="5613400" cy="1435001"/>
          </a:xfrm>
          <a:prstGeom prst="rect">
            <a:avLst/>
          </a:prstGeom>
          <a:noFill/>
        </p:spPr>
        <p:txBody>
          <a:bodyPr wrap="square" anchor="t" lIns="0" tIns="0" rIns="0" bIns="0"/>
          <a:lstStyle/>
          <a:p>
            <a:pPr>
              <a:lnSpc>
                <a:spcPts val="2240"/>
              </a:lnSpc>
            </a:pPr>
            <a:r>
              <a:rPr lang="ru-RU" sz="1400">
                <a:solidFill>
                  <a:srgbClr val="65718A"/>
                </a:solidFill>
                <a:latin typeface="Onest"/>
              </a:rPr>
              <a:t>В строительстве — для расчёта длины стропил и лестниц. В навигации — чтобы найти расстояние между точками по координатам. В геодезии — для измерения недоступных расстояний. Теорема Пифагора — универсальный инструмент везде, где есть прямой угол.</a:t>
            </a:r>
          </a:p>
        </p:txBody>
      </p:sp>
      <p:sp>
        <p:nvSpPr>
          <p:cNvPr id="9" name="text9"/>
          <p:cNvSpPr>
            <a:spLocks noChangeArrowheads="1"/>
          </p:cNvSpPr>
          <p:nvPr/>
        </p:nvSpPr>
        <p:spPr>
          <a:xfrm>
            <a:off x="6121400" y="3684488"/>
            <a:ext cx="5334000" cy="527050"/>
          </a:xfrm>
          <a:prstGeom prst="rect">
            <a:avLst/>
          </a:prstGeom>
          <a:noFill/>
        </p:spPr>
        <p:txBody>
          <a:bodyPr wrap="square" anchor="t" lIns="0" tIns="0" rIns="0" bIns="0"/>
          <a:lstStyle/>
          <a:p>
            <a:pPr>
              <a:lnSpc>
                <a:spcPts val="2025"/>
              </a:lnSpc>
            </a:pPr>
            <a:r>
              <a:rPr lang="ru-RU" sz="1350">
                <a:solidFill>
                  <a:srgbClr val="1B2A4A"/>
                </a:solidFill>
                <a:latin typeface="Onest"/>
              </a:rPr>
              <a:t>Зная две стороны прямоугольного треугольника, всегда можно вычислить третью.</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6FB"/>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762000" y="1701304"/>
            <a:ext cx="1450280" cy="213320"/>
          </a:xfrm>
          <a:prstGeom prst="roundRect">
            <a:avLst>
              <a:gd name="adj" fmla="val 26790"/>
            </a:avLst>
          </a:prstGeom>
          <a:solidFill>
            <a:srgbClr val="DBE6F9"/>
          </a:solidFill>
          <a:ln>
            <a:noFill/>
          </a:ln>
        </p:spPr>
      </p:sp>
      <p:sp>
        <p:nvSpPr>
          <p:cNvPr id="4" name="card4"/>
          <p:cNvSpPr/>
          <p:nvPr/>
        </p:nvSpPr>
        <p:spPr>
          <a:xfrm>
            <a:off x="738328" y="3032662"/>
            <a:ext cx="161645" cy="161645"/>
          </a:xfrm>
          <a:prstGeom prst="roundRect">
            <a:avLst>
              <a:gd name="adj" fmla="val 29462"/>
            </a:avLst>
          </a:prstGeom>
          <a:solidFill>
            <a:srgbClr val="1E90FF"/>
          </a:solidFill>
          <a:ln>
            <a:noFill/>
          </a:ln>
        </p:spPr>
      </p:sp>
      <p:sp>
        <p:nvSpPr>
          <p:cNvPr id="5" name="card5"/>
          <p:cNvSpPr/>
          <p:nvPr/>
        </p:nvSpPr>
        <p:spPr>
          <a:xfrm>
            <a:off x="738328" y="3962143"/>
            <a:ext cx="161645" cy="161644"/>
          </a:xfrm>
          <a:prstGeom prst="roundRect">
            <a:avLst>
              <a:gd name="adj" fmla="val 29462"/>
            </a:avLst>
          </a:prstGeom>
          <a:solidFill>
            <a:srgbClr val="1E90FF"/>
          </a:solidFill>
          <a:ln>
            <a:noFill/>
          </a:ln>
        </p:spPr>
      </p:sp>
      <p:sp>
        <p:nvSpPr>
          <p:cNvPr id="6" name="text6"/>
          <p:cNvSpPr>
            <a:spLocks noChangeArrowheads="1"/>
          </p:cNvSpPr>
          <p:nvPr/>
        </p:nvSpPr>
        <p:spPr>
          <a:xfrm>
            <a:off x="876300" y="1745754"/>
            <a:ext cx="1506657" cy="124460"/>
          </a:xfrm>
          <a:prstGeom prst="rect">
            <a:avLst/>
          </a:prstGeom>
          <a:noFill/>
        </p:spPr>
        <p:txBody>
          <a:bodyPr wrap="square" anchor="t" lIns="0" tIns="0" rIns="0" bIns="0"/>
          <a:lstStyle/>
          <a:p>
            <a:pPr>
              <a:lnSpc>
                <a:spcPts val="880"/>
              </a:lnSpc>
            </a:pPr>
            <a:r>
              <a:rPr lang="ru-RU" sz="800" b="1" cap="all" spc="40">
                <a:solidFill>
                  <a:srgbClr val="1E90FF"/>
                </a:solidFill>
                <a:latin typeface="Onest"/>
              </a:rPr>
              <a:t>Интересные факты</a:t>
            </a:r>
          </a:p>
        </p:txBody>
      </p:sp>
      <p:sp>
        <p:nvSpPr>
          <p:cNvPr id="7" name="text7"/>
          <p:cNvSpPr>
            <a:spLocks noChangeArrowheads="1"/>
          </p:cNvSpPr>
          <p:nvPr/>
        </p:nvSpPr>
        <p:spPr>
          <a:xfrm>
            <a:off x="762000" y="2016224"/>
            <a:ext cx="11303000" cy="519430"/>
          </a:xfrm>
          <a:prstGeom prst="rect">
            <a:avLst/>
          </a:prstGeom>
          <a:noFill/>
        </p:spPr>
        <p:txBody>
          <a:bodyPr wrap="square" anchor="t" lIns="0" tIns="0" rIns="0" bIns="0"/>
          <a:lstStyle/>
          <a:p>
            <a:pPr>
              <a:lnSpc>
                <a:spcPts val="3990"/>
              </a:lnSpc>
            </a:pPr>
            <a:r>
              <a:rPr lang="ru-RU" sz="3800" b="1" spc="-75">
                <a:solidFill>
                  <a:srgbClr val="1B2A4A"/>
                </a:solidFill>
                <a:latin typeface="Manrope"/>
              </a:rPr>
              <a:t>Теорема Пифагора: малоизвестные детали</a:t>
            </a:r>
          </a:p>
        </p:txBody>
      </p:sp>
      <p:sp>
        <p:nvSpPr>
          <p:cNvPr id="8" name="text8"/>
          <p:cNvSpPr>
            <a:spLocks noChangeArrowheads="1"/>
          </p:cNvSpPr>
          <p:nvPr/>
        </p:nvSpPr>
        <p:spPr>
          <a:xfrm>
            <a:off x="1079500" y="2950964"/>
            <a:ext cx="9232900" cy="688181"/>
          </a:xfrm>
          <a:prstGeom prst="rect">
            <a:avLst/>
          </a:prstGeom>
          <a:noFill/>
        </p:spPr>
        <p:txBody>
          <a:bodyPr wrap="square" anchor="t" lIns="0" tIns="0" rIns="0" bIns="0"/>
          <a:lstStyle/>
          <a:p>
            <a:pPr>
              <a:lnSpc>
                <a:spcPts val="2659"/>
              </a:lnSpc>
            </a:pPr>
            <a:r>
              <a:rPr lang="ru-RU" sz="1900" b="1">
                <a:solidFill>
                  <a:srgbClr val="1B2A4A"/>
                </a:solidFill>
                <a:latin typeface="Onest"/>
              </a:rPr>
              <a:t>Рекорд по числу доказательств</a:t>
            </a:r>
            <a:r>
              <a:rPr lang="ru-RU" sz="1900">
                <a:solidFill>
                  <a:srgbClr val="1B2A4A"/>
                </a:solidFill>
                <a:latin typeface="Onest"/>
              </a:rPr>
              <a:t> Теорема занесена в Книгу рекордов Гиннесса как теорема с наибольшим числом доказательств — около 400.</a:t>
            </a:r>
          </a:p>
        </p:txBody>
      </p:sp>
      <p:sp>
        <p:nvSpPr>
          <p:cNvPr id="9" name="text9"/>
          <p:cNvSpPr>
            <a:spLocks noChangeArrowheads="1"/>
          </p:cNvSpPr>
          <p:nvPr/>
        </p:nvSpPr>
        <p:spPr>
          <a:xfrm>
            <a:off x="1079500" y="3880445"/>
            <a:ext cx="9232900" cy="688181"/>
          </a:xfrm>
          <a:prstGeom prst="rect">
            <a:avLst/>
          </a:prstGeom>
          <a:noFill/>
        </p:spPr>
        <p:txBody>
          <a:bodyPr wrap="square" anchor="t" lIns="0" tIns="0" rIns="0" bIns="0"/>
          <a:lstStyle/>
          <a:p>
            <a:pPr>
              <a:lnSpc>
                <a:spcPts val="2659"/>
              </a:lnSpc>
            </a:pPr>
            <a:r>
              <a:rPr lang="ru-RU" sz="1900" b="1">
                <a:solidFill>
                  <a:srgbClr val="1B2A4A"/>
                </a:solidFill>
                <a:latin typeface="Onest"/>
              </a:rPr>
              <a:t>Не Пифагор, а вавилоняне</a:t>
            </a:r>
            <a:r>
              <a:rPr lang="ru-RU" sz="1900">
                <a:solidFill>
                  <a:srgbClr val="1B2A4A"/>
                </a:solidFill>
                <a:latin typeface="Onest"/>
              </a:rPr>
              <a:t> Пифагор не был её первооткрывателем — теорема была известна вавилонянам за тысячу лет до него.</a:t>
            </a:r>
          </a:p>
        </p:txBody>
      </p:sp>
      <p:sp>
        <p:nvSpPr>
          <p:cNvPr id="10" name="text10"/>
          <p:cNvSpPr>
            <a:spLocks noChangeArrowheads="1"/>
          </p:cNvSpPr>
          <p:nvPr/>
        </p:nvSpPr>
        <p:spPr>
          <a:xfrm>
            <a:off x="762000" y="4962287"/>
            <a:ext cx="8255000" cy="210820"/>
          </a:xfrm>
          <a:prstGeom prst="rect">
            <a:avLst/>
          </a:prstGeom>
          <a:noFill/>
        </p:spPr>
        <p:txBody>
          <a:bodyPr wrap="square" anchor="t" lIns="0" tIns="0" rIns="0" bIns="0"/>
          <a:lstStyle/>
          <a:p>
            <a:pPr>
              <a:lnSpc>
                <a:spcPts val="1560"/>
              </a:lnSpc>
            </a:pPr>
            <a:r>
              <a:rPr lang="ru-RU" sz="1300">
                <a:solidFill>
                  <a:srgbClr val="65718A"/>
                </a:solidFill>
                <a:latin typeface="Onest"/>
              </a:rPr>
              <a:t>По данным Книги рекордов Гиннесса</a:t>
            </a:r>
          </a:p>
        </p:txBody>
      </p:sp>
      <p:sp>
        <p:nvSpPr>
          <p:cNvPr id="11" name="text11"/>
          <p:cNvSpPr>
            <a:spLocks noChangeArrowheads="1"/>
          </p:cNvSpPr>
          <p:nvPr/>
        </p:nvSpPr>
        <p:spPr>
          <a:xfrm>
            <a:off x="127000" y="6477000"/>
            <a:ext cx="11303000" cy="165100"/>
          </a:xfrm>
          <a:prstGeom prst="rect">
            <a:avLst/>
          </a:prstGeom>
          <a:noFill/>
        </p:spPr>
        <p:txBody>
          <a:bodyPr wrap="square" anchor="t" lIns="0" tIns="0" rIns="0" bIns="0"/>
          <a:lstStyle/>
          <a:p>
            <a:pPr algn="r">
              <a:lnSpc>
                <a:spcPts val="1200"/>
              </a:lnSpc>
            </a:pPr>
            <a:r>
              <a:rPr lang="ru-RU" sz="1000">
                <a:solidFill>
                  <a:srgbClr val="99A3B5"/>
                </a:solidFill>
                <a:latin typeface="JetBrains Mono"/>
              </a:rPr>
              <a:t>Книга рекордов Гиннесса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6FB"/>
        </a:solidFill>
        <a:effectLst/>
      </p:bgPr>
    </p:bg>
    <p:spTree>
      <p:nvGrpSpPr>
        <p:cNvPr id="1" name=""/>
        <p:cNvGrpSpPr/>
        <p:nvPr/>
      </p:nvGrpSpPr>
      <p:grpSpPr>
        <a:xfrm>
          <a:off x="0" y="0"/>
          <a:ext cx="0" cy="0"/>
          <a:chOff x="0" y="0"/>
          <a:chExt cx="0" cy="0"/>
        </a:xfrm>
      </p:grpSpPr>
      <p:pic>
        <p:nvPicPr>
          <p:cNvPr id="2" name="pic2"/>
          <p:cNvPicPr/>
          <p:nvPr/>
        </p:nvPicPr>
        <p:blipFill>
          <a:blip r:embed="rId3"/>
          <a:stretch>
            <a:fillRect/>
          </a:stretch>
        </p:blipFill>
        <p:spPr>
          <a:xfrm>
            <a:off x="0" y="0"/>
            <a:ext cx="12192000" cy="6858000"/>
          </a:xfrm>
          <a:prstGeom prst="rect">
            <a:avLst/>
          </a:prstGeom>
        </p:spPr>
      </p:pic>
      <p:sp>
        <p:nvSpPr>
          <p:cNvPr id="3" name="card3"/>
          <p:cNvSpPr/>
          <p:nvPr/>
        </p:nvSpPr>
        <p:spPr>
          <a:xfrm>
            <a:off x="508000" y="6445250"/>
            <a:ext cx="63500" cy="63500"/>
          </a:xfrm>
          <a:prstGeom prst="roundRect">
            <a:avLst>
              <a:gd name="adj" fmla="val 50000"/>
            </a:avLst>
          </a:prstGeom>
          <a:solidFill>
            <a:srgbClr val="1E90FF"/>
          </a:solidFill>
          <a:ln>
            <a:noFill/>
          </a:ln>
        </p:spPr>
      </p:sp>
      <p:sp>
        <p:nvSpPr>
          <p:cNvPr id="4" name="text4"/>
          <p:cNvSpPr>
            <a:spLocks noChangeArrowheads="1"/>
          </p:cNvSpPr>
          <p:nvPr/>
        </p:nvSpPr>
        <p:spPr>
          <a:xfrm>
            <a:off x="508000" y="302260"/>
            <a:ext cx="596479" cy="195580"/>
          </a:xfrm>
          <a:prstGeom prst="rect">
            <a:avLst/>
          </a:prstGeom>
          <a:noFill/>
        </p:spPr>
        <p:txBody>
          <a:bodyPr wrap="square" anchor="t" lIns="0" tIns="0" rIns="0" bIns="0"/>
          <a:lstStyle/>
          <a:p>
            <a:pPr>
              <a:lnSpc>
                <a:spcPts val="1440"/>
              </a:lnSpc>
            </a:pPr>
            <a:r>
              <a:rPr lang="ru-RU" sz="1200" b="1" cap="all" spc="24">
                <a:solidFill>
                  <a:srgbClr val="1B2A4A"/>
                </a:solidFill>
                <a:latin typeface="Manrope"/>
              </a:rPr>
              <a:t>Квиз</a:t>
            </a:r>
          </a:p>
        </p:txBody>
      </p:sp>
      <p:sp>
        <p:nvSpPr>
          <p:cNvPr id="5" name="text5"/>
          <p:cNvSpPr>
            <a:spLocks noChangeArrowheads="1"/>
          </p:cNvSpPr>
          <p:nvPr/>
        </p:nvSpPr>
        <p:spPr>
          <a:xfrm>
            <a:off x="10492085" y="317500"/>
            <a:ext cx="1613178" cy="165100"/>
          </a:xfrm>
          <a:prstGeom prst="rect">
            <a:avLst/>
          </a:prstGeom>
          <a:noFill/>
        </p:spPr>
        <p:txBody>
          <a:bodyPr wrap="square" anchor="t" lIns="0" tIns="0" rIns="0" bIns="0"/>
          <a:lstStyle/>
          <a:p>
            <a:pPr>
              <a:lnSpc>
                <a:spcPts val="1200"/>
              </a:lnSpc>
            </a:pPr>
            <a:r>
              <a:rPr lang="ru-RU" sz="1000" cap="all" spc="180">
                <a:solidFill>
                  <a:srgbClr val="99A3B5"/>
                </a:solidFill>
                <a:latin typeface="JetBrains Mono"/>
              </a:rPr>
              <a:t>Правила · 02</a:t>
            </a:r>
          </a:p>
        </p:txBody>
      </p:sp>
      <p:sp>
        <p:nvSpPr>
          <p:cNvPr id="6" name="text6"/>
          <p:cNvSpPr>
            <a:spLocks noChangeArrowheads="1"/>
          </p:cNvSpPr>
          <p:nvPr/>
        </p:nvSpPr>
        <p:spPr>
          <a:xfrm>
            <a:off x="889000" y="884555"/>
            <a:ext cx="11049000" cy="180340"/>
          </a:xfrm>
          <a:prstGeom prst="rect">
            <a:avLst/>
          </a:prstGeom>
          <a:noFill/>
        </p:spPr>
        <p:txBody>
          <a:bodyPr wrap="square" anchor="t" lIns="0" tIns="0" rIns="0" bIns="0"/>
          <a:lstStyle/>
          <a:p>
            <a:pPr>
              <a:lnSpc>
                <a:spcPts val="1320"/>
              </a:lnSpc>
            </a:pPr>
            <a:r>
              <a:rPr lang="ru-RU" sz="1100" cap="all" spc="286">
                <a:solidFill>
                  <a:srgbClr val="1E90FF"/>
                </a:solidFill>
                <a:latin typeface="JetBrains Mono"/>
              </a:rPr>
              <a:t>Проверь себя</a:t>
            </a:r>
          </a:p>
        </p:txBody>
      </p:sp>
      <p:sp>
        <p:nvSpPr>
          <p:cNvPr id="7" name="text7"/>
          <p:cNvSpPr>
            <a:spLocks noChangeArrowheads="1"/>
          </p:cNvSpPr>
          <p:nvPr/>
        </p:nvSpPr>
        <p:spPr>
          <a:xfrm>
            <a:off x="889000" y="1079500"/>
            <a:ext cx="11049000" cy="673100"/>
          </a:xfrm>
          <a:prstGeom prst="rect">
            <a:avLst/>
          </a:prstGeom>
          <a:noFill/>
        </p:spPr>
        <p:txBody>
          <a:bodyPr wrap="square" anchor="t" lIns="0" tIns="0" rIns="0" bIns="0"/>
          <a:lstStyle/>
          <a:p>
            <a:pPr>
              <a:lnSpc>
                <a:spcPts val="4940"/>
              </a:lnSpc>
            </a:pPr>
            <a:r>
              <a:rPr lang="ru-RU" sz="5200" b="1" spc="-103">
                <a:solidFill>
                  <a:srgbClr val="1B2A4A"/>
                </a:solidFill>
                <a:latin typeface="Manrope"/>
              </a:rPr>
              <a:t>Вопросы для закрепления</a:t>
            </a:r>
          </a:p>
        </p:txBody>
      </p:sp>
      <p:sp>
        <p:nvSpPr>
          <p:cNvPr id="8" name="text8"/>
          <p:cNvSpPr>
            <a:spLocks noChangeArrowheads="1"/>
          </p:cNvSpPr>
          <p:nvPr/>
        </p:nvSpPr>
        <p:spPr>
          <a:xfrm>
            <a:off x="889000" y="2132310"/>
            <a:ext cx="776224" cy="419100"/>
          </a:xfrm>
          <a:prstGeom prst="rect">
            <a:avLst/>
          </a:prstGeom>
          <a:noFill/>
        </p:spPr>
        <p:txBody>
          <a:bodyPr wrap="square" anchor="t" lIns="0" tIns="0" rIns="0" bIns="0"/>
          <a:lstStyle/>
          <a:p>
            <a:pPr>
              <a:lnSpc>
                <a:spcPts val="2880"/>
              </a:lnSpc>
            </a:pPr>
            <a:r>
              <a:rPr lang="ru-RU" sz="3200" b="1" spc="-63">
                <a:solidFill>
                  <a:srgbClr val="1E90FF"/>
                </a:solidFill>
                <a:latin typeface="Manrope"/>
              </a:rPr>
              <a:t>01</a:t>
            </a:r>
          </a:p>
        </p:txBody>
      </p:sp>
      <p:sp>
        <p:nvSpPr>
          <p:cNvPr id="9" name="text9"/>
          <p:cNvSpPr>
            <a:spLocks noChangeArrowheads="1"/>
          </p:cNvSpPr>
          <p:nvPr/>
        </p:nvSpPr>
        <p:spPr>
          <a:xfrm>
            <a:off x="1651000" y="2186285"/>
            <a:ext cx="4902200" cy="241300"/>
          </a:xfrm>
          <a:prstGeom prst="rect">
            <a:avLst/>
          </a:prstGeom>
          <a:noFill/>
        </p:spPr>
        <p:txBody>
          <a:bodyPr wrap="square" anchor="t" lIns="0" tIns="0" rIns="0" bIns="0"/>
          <a:lstStyle/>
          <a:p>
            <a:pPr>
              <a:lnSpc>
                <a:spcPts val="1800"/>
              </a:lnSpc>
            </a:pPr>
            <a:r>
              <a:rPr lang="ru-RU" sz="1500" b="1" spc="-14">
                <a:solidFill>
                  <a:srgbClr val="1B2A4A"/>
                </a:solidFill>
                <a:latin typeface="Manrope"/>
              </a:rPr>
              <a:t>Формулировка теоремы Пифагора?</a:t>
            </a:r>
          </a:p>
        </p:txBody>
      </p:sp>
      <p:sp>
        <p:nvSpPr>
          <p:cNvPr id="10" name="text10"/>
          <p:cNvSpPr>
            <a:spLocks noChangeArrowheads="1"/>
          </p:cNvSpPr>
          <p:nvPr/>
        </p:nvSpPr>
        <p:spPr>
          <a:xfrm>
            <a:off x="1651000" y="2459980"/>
            <a:ext cx="4292600" cy="896541"/>
          </a:xfrm>
          <a:prstGeom prst="rect">
            <a:avLst/>
          </a:prstGeom>
          <a:noFill/>
        </p:spPr>
        <p:txBody>
          <a:bodyPr wrap="square" anchor="t" lIns="0" tIns="0" rIns="0" bIns="0"/>
          <a:lstStyle/>
          <a:p>
            <a:pPr>
              <a:lnSpc>
                <a:spcPts val="1740"/>
              </a:lnSpc>
            </a:pPr>
            <a:r>
              <a:rPr lang="ru-RU" sz="1200">
                <a:solidFill>
                  <a:srgbClr val="65718A"/>
                </a:solidFill>
                <a:latin typeface="Onest"/>
              </a:rPr>
              <a:t>А) Квадрат гипотенузы равен сумме квадратов катетов Б) Квадрат катета равен сумме квадратов гипотенузы В) Гипотенуза равна сумме катетов Г) Нет правильного ответа</a:t>
            </a:r>
          </a:p>
        </p:txBody>
      </p:sp>
      <p:sp>
        <p:nvSpPr>
          <p:cNvPr id="11" name="text11"/>
          <p:cNvSpPr>
            <a:spLocks noChangeArrowheads="1"/>
          </p:cNvSpPr>
          <p:nvPr/>
        </p:nvSpPr>
        <p:spPr>
          <a:xfrm>
            <a:off x="6273800" y="2132310"/>
            <a:ext cx="776224" cy="419100"/>
          </a:xfrm>
          <a:prstGeom prst="rect">
            <a:avLst/>
          </a:prstGeom>
          <a:noFill/>
        </p:spPr>
        <p:txBody>
          <a:bodyPr wrap="square" anchor="t" lIns="0" tIns="0" rIns="0" bIns="0"/>
          <a:lstStyle/>
          <a:p>
            <a:pPr>
              <a:lnSpc>
                <a:spcPts val="2880"/>
              </a:lnSpc>
            </a:pPr>
            <a:r>
              <a:rPr lang="ru-RU" sz="3200" b="1" spc="-63">
                <a:solidFill>
                  <a:srgbClr val="1E90FF"/>
                </a:solidFill>
                <a:latin typeface="Manrope"/>
              </a:rPr>
              <a:t>02</a:t>
            </a:r>
          </a:p>
        </p:txBody>
      </p:sp>
      <p:sp>
        <p:nvSpPr>
          <p:cNvPr id="12" name="text12"/>
          <p:cNvSpPr>
            <a:spLocks noChangeArrowheads="1"/>
          </p:cNvSpPr>
          <p:nvPr/>
        </p:nvSpPr>
        <p:spPr>
          <a:xfrm>
            <a:off x="7035800" y="2186285"/>
            <a:ext cx="4902200" cy="241300"/>
          </a:xfrm>
          <a:prstGeom prst="rect">
            <a:avLst/>
          </a:prstGeom>
          <a:noFill/>
        </p:spPr>
        <p:txBody>
          <a:bodyPr wrap="square" anchor="t" lIns="0" tIns="0" rIns="0" bIns="0"/>
          <a:lstStyle/>
          <a:p>
            <a:pPr>
              <a:lnSpc>
                <a:spcPts val="1800"/>
              </a:lnSpc>
            </a:pPr>
            <a:r>
              <a:rPr lang="ru-RU" sz="1500" b="1" spc="-14">
                <a:solidFill>
                  <a:srgbClr val="1B2A4A"/>
                </a:solidFill>
                <a:latin typeface="Manrope"/>
              </a:rPr>
              <a:t>Найдите гипотенузу при катетах 6 и 8</a:t>
            </a:r>
          </a:p>
        </p:txBody>
      </p:sp>
      <p:sp>
        <p:nvSpPr>
          <p:cNvPr id="13" name="text13"/>
          <p:cNvSpPr>
            <a:spLocks noChangeArrowheads="1"/>
          </p:cNvSpPr>
          <p:nvPr/>
        </p:nvSpPr>
        <p:spPr>
          <a:xfrm>
            <a:off x="7035800" y="2459970"/>
            <a:ext cx="4902200" cy="233680"/>
          </a:xfrm>
          <a:prstGeom prst="rect">
            <a:avLst/>
          </a:prstGeom>
          <a:noFill/>
        </p:spPr>
        <p:txBody>
          <a:bodyPr wrap="square" anchor="t" lIns="0" tIns="0" rIns="0" bIns="0"/>
          <a:lstStyle/>
          <a:p>
            <a:pPr>
              <a:lnSpc>
                <a:spcPts val="1740"/>
              </a:lnSpc>
            </a:pPr>
            <a:r>
              <a:rPr lang="ru-RU" sz="1200">
                <a:solidFill>
                  <a:srgbClr val="65718A"/>
                </a:solidFill>
                <a:latin typeface="Onest"/>
              </a:rPr>
              <a:t>А) 10 Б) 12 В) 14 Г) 100</a:t>
            </a:r>
          </a:p>
        </p:txBody>
      </p:sp>
      <p:sp>
        <p:nvSpPr>
          <p:cNvPr id="14" name="text14"/>
          <p:cNvSpPr>
            <a:spLocks noChangeArrowheads="1"/>
          </p:cNvSpPr>
          <p:nvPr/>
        </p:nvSpPr>
        <p:spPr>
          <a:xfrm>
            <a:off x="889000" y="3803551"/>
            <a:ext cx="776224" cy="419100"/>
          </a:xfrm>
          <a:prstGeom prst="rect">
            <a:avLst/>
          </a:prstGeom>
          <a:noFill/>
        </p:spPr>
        <p:txBody>
          <a:bodyPr wrap="square" anchor="t" lIns="0" tIns="0" rIns="0" bIns="0"/>
          <a:lstStyle/>
          <a:p>
            <a:pPr>
              <a:lnSpc>
                <a:spcPts val="2880"/>
              </a:lnSpc>
            </a:pPr>
            <a:r>
              <a:rPr lang="ru-RU" sz="3200" b="1" spc="-63">
                <a:solidFill>
                  <a:srgbClr val="1E90FF"/>
                </a:solidFill>
                <a:latin typeface="Manrope"/>
              </a:rPr>
              <a:t>03</a:t>
            </a:r>
          </a:p>
        </p:txBody>
      </p:sp>
      <p:sp>
        <p:nvSpPr>
          <p:cNvPr id="15" name="text15"/>
          <p:cNvSpPr>
            <a:spLocks noChangeArrowheads="1"/>
          </p:cNvSpPr>
          <p:nvPr/>
        </p:nvSpPr>
        <p:spPr>
          <a:xfrm>
            <a:off x="1651000" y="3857526"/>
            <a:ext cx="4902200" cy="241300"/>
          </a:xfrm>
          <a:prstGeom prst="rect">
            <a:avLst/>
          </a:prstGeom>
          <a:noFill/>
        </p:spPr>
        <p:txBody>
          <a:bodyPr wrap="square" anchor="t" lIns="0" tIns="0" rIns="0" bIns="0"/>
          <a:lstStyle/>
          <a:p>
            <a:pPr>
              <a:lnSpc>
                <a:spcPts val="1800"/>
              </a:lnSpc>
            </a:pPr>
            <a:r>
              <a:rPr lang="ru-RU" sz="1500" b="1" spc="-14">
                <a:solidFill>
                  <a:srgbClr val="1B2A4A"/>
                </a:solidFill>
                <a:latin typeface="Manrope"/>
              </a:rPr>
              <a:t>Что такое египетский треугольник?</a:t>
            </a:r>
          </a:p>
        </p:txBody>
      </p:sp>
      <p:sp>
        <p:nvSpPr>
          <p:cNvPr id="16" name="text16"/>
          <p:cNvSpPr>
            <a:spLocks noChangeArrowheads="1"/>
          </p:cNvSpPr>
          <p:nvPr/>
        </p:nvSpPr>
        <p:spPr>
          <a:xfrm>
            <a:off x="1651000" y="4131221"/>
            <a:ext cx="4292600" cy="675580"/>
          </a:xfrm>
          <a:prstGeom prst="rect">
            <a:avLst/>
          </a:prstGeom>
          <a:noFill/>
        </p:spPr>
        <p:txBody>
          <a:bodyPr wrap="square" anchor="t" lIns="0" tIns="0" rIns="0" bIns="0"/>
          <a:lstStyle/>
          <a:p>
            <a:pPr>
              <a:lnSpc>
                <a:spcPts val="1740"/>
              </a:lnSpc>
            </a:pPr>
            <a:r>
              <a:rPr lang="ru-RU" sz="1200">
                <a:solidFill>
                  <a:srgbClr val="65718A"/>
                </a:solidFill>
                <a:latin typeface="Onest"/>
              </a:rPr>
              <a:t>А) Треугольник со сторонами 3, 4, 5 Б) Треугольник со сторонами 1, 2, 3 В) Треугольник с углами 30°, 60°, 90° Г) Любой прямоугольный треугольник</a:t>
            </a:r>
          </a:p>
        </p:txBody>
      </p:sp>
      <p:sp>
        <p:nvSpPr>
          <p:cNvPr id="17" name="text17"/>
          <p:cNvSpPr>
            <a:spLocks noChangeArrowheads="1"/>
          </p:cNvSpPr>
          <p:nvPr/>
        </p:nvSpPr>
        <p:spPr>
          <a:xfrm>
            <a:off x="10790039" y="6400800"/>
            <a:ext cx="1255633" cy="165100"/>
          </a:xfrm>
          <a:prstGeom prst="rect">
            <a:avLst/>
          </a:prstGeom>
          <a:noFill/>
        </p:spPr>
        <p:txBody>
          <a:bodyPr wrap="square" anchor="t" lIns="0" tIns="0" rIns="0" bIns="0"/>
          <a:lstStyle/>
          <a:p>
            <a:pPr>
              <a:lnSpc>
                <a:spcPts val="1200"/>
              </a:lnSpc>
            </a:pPr>
            <a:r>
              <a:rPr lang="ru-RU" sz="1000" cap="all" spc="180">
                <a:solidFill>
                  <a:srgbClr val="99A3B5"/>
                </a:solidFill>
                <a:latin typeface="JetBrains Mono"/>
              </a:rPr>
              <a:t>Поехали →</a:t>
            </a:r>
          </a:p>
        </p:txBody>
      </p:sp>
    </p:spTree>
  </p:cSld>
  <p:clrMapOvr>
    <a:masterClrMapping/>
  </p:clrMapOvr>
</p:sld>
</file>

<file path=ppt/theme/theme1.xml><?xml version="1.0" encoding="utf-8"?>
<a:theme xmlns:a="http://schemas.openxmlformats.org/drawingml/2006/main" name="slaida">
  <a:themeElements>
    <a:clrScheme name="slaida">
      <a:dk1>
        <a:srgbClr val="1C1C1C"/>
      </a:dk1>
      <a:lt1>
        <a:srgbClr val="FFFFFF"/>
      </a:lt1>
      <a:dk2>
        <a:srgbClr val="44546A"/>
      </a:dk2>
      <a:lt2>
        <a:srgbClr val="E7E6E6"/>
      </a:lt2>
      <a:accent1>
        <a:srgbClr val="2F6B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aida">
      <a:majorFont>
        <a:latin typeface="Calibri Light"/>
        <a:ea typeface=""/>
        <a:cs typeface=""/>
      </a:majorFont>
      <a:minorFont>
        <a:latin typeface="Calibri"/>
        <a:ea typeface=""/>
        <a:cs typeface=""/>
      </a:minorFont>
    </a:fontScheme>
    <a:fmtScheme name="slaida">
      <a:fillStyleLst>
        <a:solidFill>
          <a:schemeClr val="phClr"/>
        </a:solidFill>
        <a:solidFill>
          <a:schemeClr val="phClr"/>
        </a:solidFill>
        <a:solidFill>
          <a:schemeClr val="phClr"/>
        </a:solidFill>
      </a:fillStyleLst>
      <a:lnStyleLst>
        <a:ln w="6350">
          <a:solidFill>
            <a:schemeClr val="phClr"/>
          </a:solidFill>
        </a:ln>
        <a:ln w="12700">
          <a:solidFill>
            <a:schemeClr val="phClr"/>
          </a:solidFill>
        </a:ln>
        <a:ln w="19050">
          <a:solidFill>
            <a:schemeClr val="phClr"/>
          </a:solidFill>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name="slaida">
  <a:themeElements>
    <a:clrScheme name="slaida">
      <a:dk1>
        <a:srgbClr val="1C1C1C"/>
      </a:dk1>
      <a:lt1>
        <a:srgbClr val="FFFFFF"/>
      </a:lt1>
      <a:dk2>
        <a:srgbClr val="44546A"/>
      </a:dk2>
      <a:lt2>
        <a:srgbClr val="E7E6E6"/>
      </a:lt2>
      <a:accent1>
        <a:srgbClr val="2F6B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aida">
      <a:majorFont>
        <a:latin typeface="Calibri Light"/>
        <a:ea typeface=""/>
        <a:cs typeface=""/>
      </a:majorFont>
      <a:minorFont>
        <a:latin typeface="Calibri"/>
        <a:ea typeface=""/>
        <a:cs typeface=""/>
      </a:minorFont>
    </a:fontScheme>
    <a:fmtScheme name="slaida">
      <a:fillStyleLst>
        <a:solidFill>
          <a:schemeClr val="phClr"/>
        </a:solidFill>
        <a:solidFill>
          <a:schemeClr val="phClr"/>
        </a:solidFill>
        <a:solidFill>
          <a:schemeClr val="phClr"/>
        </a:solidFill>
      </a:fillStyleLst>
      <a:lnStyleLst>
        <a:ln w="6350">
          <a:solidFill>
            <a:schemeClr val="phClr"/>
          </a:solidFill>
        </a:ln>
        <a:ln w="12700">
          <a:solidFill>
            <a:schemeClr val="phClr"/>
          </a:solidFill>
        </a:ln>
        <a:ln w="19050">
          <a:solidFill>
            <a:schemeClr val="phClr"/>
          </a:solidFill>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Application>Слайда</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Теорема Пифагора</dc:title>
  <dc:creator>Слайда</dc:creator>
</cp:coreProperties>
</file>