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Default Extension="gif" ContentType="image/gif"/>
  <Default Extension="svg" ContentType="image/svg+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theme/theme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notesMasterIdLst>
    <p:notesMasterId r:id="rId2"/>
  </p:notesMasterIdLst>
  <p:sldIdLst>
    <p:sldId id="256" r:id="rId101"/>
    <p:sldId id="257" r:id="rId102"/>
    <p:sldId id="258" r:id="rId103"/>
    <p:sldId id="259" r:id="rId104"/>
    <p:sldId id="260" r:id="rId105"/>
    <p:sldId id="261" r:id="rId106"/>
    <p:sldId id="262" r:id="rId107"/>
    <p:sldId id="263" r:id="rId108"/>
    <p:sldId id="264" r:id="rId109"/>
    <p:sldId id="265" r:id="rId110"/>
  </p:sldIdLst>
  <p:sldSz cx="12192000" cy="6858000"/>
  <p:notesSz cx="6858000" cy="9144000"/>
  <p:embeddedFontLst>
    <p:embeddedFont>
      <p:font typeface="Golos Text"/>
      <p:regular r:id="rId200"/>
      <p:bold r:id="rId201"/>
    </p:embeddedFont>
    <p:embeddedFont>
      <p:font typeface="Lora"/>
      <p:regular r:id="rId204"/>
    </p:embeddedFont>
  </p:embeddedFontLst>
</p:presentation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notesMaster" Target="notesMasters/notesMaster1.xml"/><Relationship Id="rId101" Type="http://schemas.openxmlformats.org/officeDocument/2006/relationships/slide" Target="slides/slide1.xml"/><Relationship Id="rId102" Type="http://schemas.openxmlformats.org/officeDocument/2006/relationships/slide" Target="slides/slide2.xml"/><Relationship Id="rId103" Type="http://schemas.openxmlformats.org/officeDocument/2006/relationships/slide" Target="slides/slide3.xml"/><Relationship Id="rId104" Type="http://schemas.openxmlformats.org/officeDocument/2006/relationships/slide" Target="slides/slide4.xml"/><Relationship Id="rId105" Type="http://schemas.openxmlformats.org/officeDocument/2006/relationships/slide" Target="slides/slide5.xml"/><Relationship Id="rId106" Type="http://schemas.openxmlformats.org/officeDocument/2006/relationships/slide" Target="slides/slide6.xml"/><Relationship Id="rId107" Type="http://schemas.openxmlformats.org/officeDocument/2006/relationships/slide" Target="slides/slide7.xml"/><Relationship Id="rId108" Type="http://schemas.openxmlformats.org/officeDocument/2006/relationships/slide" Target="slides/slide8.xml"/><Relationship Id="rId109" Type="http://schemas.openxmlformats.org/officeDocument/2006/relationships/slide" Target="slides/slide9.xml"/><Relationship Id="rId110" Type="http://schemas.openxmlformats.org/officeDocument/2006/relationships/slide" Target="slides/slide10.xml"/><Relationship Id="rId200" Type="http://schemas.openxmlformats.org/officeDocument/2006/relationships/font" Target="fonts/font1.fntdata"/><Relationship Id="rId201" Type="http://schemas.openxmlformats.org/officeDocument/2006/relationships/font" Target="fonts/font2.fntdata"/><Relationship Id="rId204" Type="http://schemas.openxmlformats.org/officeDocument/2006/relationships/font" Target="fonts/font5.fntdata"/></Relationships>
</file>

<file path=ppt/notesMasters/_rels/notesMaster1.xml.rels><?xml version="1.0" encoding="UTF-8" standalone="yes"?>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</p:notesMaster>
</file>

<file path=ppt/notesSlides/_rels/notesSlide1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Добрый день! Сегодня мы погрузимся в жизнь и творчество Михаила Юрьевича Лермонтова — одного из величайших поэтов русской литературы. Его судьба была короткой, но невероятно насыщенной. Давайте вспомним ключевые вехи его пути.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На этом наше знакомство с жизнью и творчеством Лермонтова завершается. Надеюсь, вы открыли для себя новые грани его гения. Спасибо за внимание, я готов ответить на ваши вопросы.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Давайте обратимся к ранним годам Михаила Юрьевича Лермонтова. Он родился в Москве в 1814 году, в семье капитана в отставке. Его мать умерла, когда ему было всего два года, и воспитанием занялась бабушка, Елизавета Алексеевна Арсеньева, которая очень любила внука и дала ему отличное домашнее образование. Затем Лермонтов учился сначала в Московском университете, а после перешел в Школу гвардейских подпрапорщиков в Петербурге. Именно там начался его путь как поэта.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На этом этапе Лермонтов делает первые шаги в литературе. Он пишет стихи с 14 лет, увлекается Байроном, что видно в его темах свободы и одиночества. Создает поэмы «Кавказский пленник» и «Исповедь», которые закладывают основы его стиля. Эти ранние работы уже несут черты будущего гения. Дальше мы увидим, как он развивается.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Ребята, 1837 год стал переломным в судьбе Лермонтова. Когда до него дошла весть о смертельном ранении Пушкина, он за несколько ночей написал «Смерть поэта». Стихи ходили по рукам, их переписывали десятки людей. Но в финале Лермонтов прямо обвинил высший свет в травле Пушкина — и за это его арестовали. Судьба поэта решилась быстро: ссылка на Кавказ, в действующую армию. И вот парадокс: именно эта ссылка подарила нам зрелого Лермонтова. Кавказская природа — горы, ущелья, бурные реки — стала его второй музой. Он начал писать по-настоящему мощные вещи. Так что трагедия обернулась творческим взлётом.</a:t>
            </a: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Лермонтов оставил нам множество шедевров. Взгляните на этот список: «Маскарад» — о лицемерии света, «Демон» — о вечной борьбе добра и зла, «Мцыри» — гимн свободе. А «Песня про купца Калашникова» и «Бородино» показывают его интерес к истории. Каждое произведение — это глубокое размышление о человеке и обществе. Перейдём к его главному роману.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Роман «Герой нашего времени» — вершина творчества Лермонтова. Это не просто рассказ о приключениях, а глубокий психологический портрет. Лермонтов первым в русской литературе показал внутренний мир героя так подробно. Печорин — сложный, противоречивый человек, который вызывает и сочувствие, и осуждение. Роман состоит из пяти повестей, каждая раскрывает новую грань его личности. Давайте посмотрим, как построен этот удивительный роман.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Мало кто знает, но Лермонтов был не только гениальным поэтом, но и талантливым художником. Он оставил после себя более трёхсот картин и рисунков. Особенно ему удавались кавказские пейзажи — горы, ущелья, аулы, которые он писал с натуры во время ссылок. Сохранилось несколько его автопортретов, в том числе знаменитый акварельный портрет в бурке. Лермонтов также иллюстрировал собственные произведения: например, к «Герою нашего времени» и «Демону». Его художественное наследие — важная часть его многогранного дарования.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И вот мы подходим к трагическому финалу. 15 июля 1841 года в Пятигорске состоялась дуэль, которая оборвала жизнь Михаила Лермонтова. Поводом послужила ссора с майором Мартыновым. Поэт, уставший от светских условностей, позволил себе неудачную шутку, которая привела к вызову. Лермонтов погиб на месте. Эта дуэль стала страшной параллелью к гибели Пушкина и лишила Россию ещё одного гения.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"/>
          <p:cNvSpPr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/>
          <a:lstStyle/>
          <a:p>
            <a:r>
              <a:rPr lang="ru-RU" sz="1200"/>
              <a:t>Творчество Лермонтова сыграло огромную роль в развитии русской литературы. Он не только завершил начатое Пушкиным движение к реализму, но и углубил психологизм, который позже станет визитной карточкой русской прозы. Его роман «Герой нашего времени» — первый психологический роман, где внутренний мир героя раскрыт через поступки и переживания. Именно Лермонтов заложил основы для великих романов Достоевского и Толстого. Продолжая пушкинские традиции свободы и бунта, он создал образ «лишнего человека», который станет центральным для русской литературы XIX века. Таким образом, значение Лермонтова выходит далеко за рамки его короткой жизни.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m6353d4178e33a30c.png"/><Relationship Id="rId4" Type="http://schemas.openxmlformats.org/officeDocument/2006/relationships/image" Target="../media/m1b053e915f40e56b.jpeg"/></Relationships>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m2f4df1e512ea5814.png"/></Relationships>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m2f4df1e512ea5814.png"/><Relationship Id="rId4" Type="http://schemas.openxmlformats.org/officeDocument/2006/relationships/image" Target="../media/mef47d06aa9c5e61c.jpeg"/></Relationships>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mf381cd116954d78c.png"/></Relationships>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m2f4df1e512ea5814.png"/><Relationship Id="rId4" Type="http://schemas.openxmlformats.org/officeDocument/2006/relationships/image" Target="../media/m82cee11af842c727.jpeg"/></Relationships>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m98cf309e650f113e.png"/></Relationships>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m2f4df1e512ea5814.png"/><Relationship Id="rId4" Type="http://schemas.openxmlformats.org/officeDocument/2006/relationships/image" Target="../media/m8a78e9f30f04ea7e.jpeg"/></Relationships>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m2f4df1e512ea5814.png"/><Relationship Id="rId4" Type="http://schemas.openxmlformats.org/officeDocument/2006/relationships/image" Target="../media/m82cee11af842c727.jpeg"/></Relationships>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m2f4df1e512ea5814.png"/><Relationship Id="rId4" Type="http://schemas.openxmlformats.org/officeDocument/2006/relationships/image" Target="../media/m82cee11af842c727.jpeg"/></Relationships>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m44a4e5c164e0b3ff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pic3"/>
          <p:cNvPicPr/>
          <p:nvPr/>
        </p:nvPicPr>
        <p:blipFill>
          <a:blip r:embed="rId4"/>
          <a:stretch>
            <a:fillRect/>
          </a:stretch>
        </p:blipFill>
        <p:spPr>
          <a:xfrm>
            <a:off x="6350" y="6350"/>
            <a:ext cx="12179300" cy="6845300"/>
          </a:xfrm>
          <a:prstGeom prst="rect">
            <a:avLst/>
          </a:prstGeom>
        </p:spPr>
      </p:pic>
      <p:sp>
        <p:nvSpPr>
          <p:cNvPr id="4" name="text4"/>
          <p:cNvSpPr>
            <a:spLocks noChangeArrowheads="1"/>
          </p:cNvSpPr>
          <p:nvPr/>
        </p:nvSpPr>
        <p:spPr>
          <a:xfrm>
            <a:off x="762000" y="4222274"/>
            <a:ext cx="1130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FFFFFF"/>
                </a:solidFill>
                <a:latin typeface="Golos Text"/>
              </a:rPr>
              <a:t>Презентация по литературе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4512469"/>
            <a:ext cx="9232900" cy="13993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5459"/>
              </a:lnSpc>
            </a:pPr>
            <a:r>
              <a:rPr lang="ru-RU" sz="5200" b="1" spc="-129">
                <a:solidFill>
                  <a:srgbClr val="FFFFFF"/>
                </a:solidFill>
                <a:latin typeface="Lora"/>
              </a:rPr>
              <a:t>М. Ю. Лермонтов: жизнь и творчество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5937250"/>
            <a:ext cx="6985000" cy="2984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500">
                <a:solidFill>
                  <a:srgbClr val="FFFFFF"/>
                </a:solidFill>
                <a:latin typeface="Golos Text"/>
              </a:rPr>
              <a:t>Погружение в судьбу и наследие великого русского поэта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762000" y="2513330"/>
            <a:ext cx="1130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6E1E2A"/>
                </a:solidFill>
                <a:latin typeface="Golos Text"/>
              </a:rPr>
              <a:t>Финал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2809875"/>
            <a:ext cx="11303000" cy="9017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7000"/>
              </a:lnSpc>
            </a:pPr>
            <a:r>
              <a:rPr lang="ru-RU" sz="7000" b="1" spc="-209">
                <a:solidFill>
                  <a:srgbClr val="2A2622"/>
                </a:solidFill>
                <a:latin typeface="Lora"/>
              </a:rPr>
              <a:t>Спасибо за внимание!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3768725"/>
            <a:ext cx="6375400" cy="5842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50"/>
              </a:lnSpc>
            </a:pPr>
            <a:r>
              <a:rPr lang="ru-RU" sz="1500">
                <a:solidFill>
                  <a:srgbClr val="706C67"/>
                </a:solidFill>
                <a:latin typeface="Golos Text"/>
              </a:rPr>
              <a:t>Творчество Михаила Юрьевича Лермонтова — бесценное наследие русской литературы, вдохновляющее новые поколения.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43588" y="3475279"/>
            <a:ext cx="125724" cy="125723"/>
          </a:xfrm>
          <a:prstGeom prst="roundRect">
            <a:avLst>
              <a:gd name="adj" fmla="val 22728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6985000" y="0"/>
            <a:ext cx="5207000" cy="6858000"/>
          </a:xfrm>
          <a:prstGeom prst="rect">
            <a:avLst/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5" name="card5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pic>
        <p:nvPicPr>
          <p:cNvPr id="6" name="pic6"/>
          <p:cNvPicPr/>
          <p:nvPr/>
        </p:nvPicPr>
        <p:blipFill>
          <a:blip r:embed="rId4"/>
          <a:srcRect l="7850" t="0" r="7850" b="0"/>
          <a:stretch>
            <a:fillRect/>
          </a:stretch>
        </p:blipFill>
        <p:spPr>
          <a:xfrm>
            <a:off x="6991350" y="6350"/>
            <a:ext cx="5194300" cy="6845300"/>
          </a:xfrm>
          <a:prstGeom prst="rect">
            <a:avLst/>
          </a:prstGeom>
        </p:spPr>
      </p:pic>
      <p:sp>
        <p:nvSpPr>
          <p:cNvPr id="7" name="text7"/>
          <p:cNvSpPr>
            <a:spLocks noChangeArrowheads="1"/>
          </p:cNvSpPr>
          <p:nvPr/>
        </p:nvSpPr>
        <p:spPr>
          <a:xfrm>
            <a:off x="762000" y="630555"/>
            <a:ext cx="622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6E1E2A"/>
                </a:solidFill>
                <a:latin typeface="Golos Text"/>
              </a:rPr>
              <a:t>Детство и юность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933450"/>
            <a:ext cx="5613400" cy="8509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00"/>
              </a:lnSpc>
            </a:pPr>
            <a:r>
              <a:rPr lang="ru-RU" sz="3000" b="1" spc="-59">
                <a:solidFill>
                  <a:srgbClr val="2A2622"/>
                </a:solidFill>
                <a:latin typeface="Lora"/>
              </a:rPr>
              <a:t>Детство и юность Лермонтова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2010420"/>
            <a:ext cx="5613400" cy="115054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40"/>
              </a:lnSpc>
            </a:pPr>
            <a:r>
              <a:rPr lang="ru-RU" sz="1400">
                <a:solidFill>
                  <a:srgbClr val="706C67"/>
                </a:solidFill>
                <a:latin typeface="Golos Text"/>
              </a:rPr>
              <a:t>Михаил Юрьевич Лермонтов родился в Москве 15 октября 1814 года. Рано потерял мать, воспитывался бабушкой Е. А. Арсеньевой. Учился в Московском университете (1830–1832) и Школе гвардейских подпрапорщиков (1832–1834).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41400" y="3400028"/>
            <a:ext cx="5027712" cy="269875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25"/>
              </a:lnSpc>
            </a:pPr>
            <a:r>
              <a:rPr lang="ru-RU" sz="1350">
                <a:solidFill>
                  <a:srgbClr val="2A2622"/>
                </a:solidFill>
                <a:latin typeface="Golos Text"/>
              </a:rPr>
              <a:t>Бабушка дала ему блестящее домашнее образование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38328" y="2350831"/>
            <a:ext cx="161645" cy="161645"/>
          </a:xfrm>
          <a:prstGeom prst="roundRect">
            <a:avLst>
              <a:gd name="adj" fmla="val 29462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738328" y="3280312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738328" y="4209793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6" name="card6"/>
          <p:cNvSpPr/>
          <p:nvPr/>
        </p:nvSpPr>
        <p:spPr>
          <a:xfrm>
            <a:off x="738328" y="5139275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7" name="card7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1117600" y="1114723"/>
            <a:ext cx="1578689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6E1E2A"/>
                </a:solidFill>
                <a:latin typeface="Golos Text"/>
              </a:rPr>
              <a:t>Первый период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1334393"/>
            <a:ext cx="11303000" cy="51943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990"/>
              </a:lnSpc>
            </a:pPr>
            <a:r>
              <a:rPr lang="ru-RU" sz="3800" b="1" spc="-37">
                <a:solidFill>
                  <a:srgbClr val="2A2622"/>
                </a:solidFill>
                <a:latin typeface="Lora"/>
              </a:rPr>
              <a:t>Начало творчества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79500" y="2269133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Первые стихотворения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В 1828–1832 годах Лермонтов пишет первые лирические стихи, подражая Байрону.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9500" y="3198614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Увлечение Байроном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Байронизм становится ключевым влиянием: темы свободы, одиночества, протеста.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9500" y="4128095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Поэма «Кавказский пленник»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В 1828 году создает одну из первых поэм, вдохновленную Пушкиным и Кавказом.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9500" y="5057577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Поэма «Исповедь»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В 1830 году пишет поэму-исповедь, предвещающую «Мцыри».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43588" y="4044199"/>
            <a:ext cx="125724" cy="125723"/>
          </a:xfrm>
          <a:prstGeom prst="roundRect">
            <a:avLst>
              <a:gd name="adj" fmla="val 22728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6985000" y="0"/>
            <a:ext cx="5207000" cy="6858000"/>
          </a:xfrm>
          <a:prstGeom prst="rect">
            <a:avLst/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5" name="card5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pic>
        <p:nvPicPr>
          <p:cNvPr id="6" name="pic6"/>
          <p:cNvPicPr/>
          <p:nvPr/>
        </p:nvPicPr>
        <p:blipFill>
          <a:blip r:embed="rId4"/>
          <a:srcRect l="12961" t="0" r="12961" b="0"/>
          <a:stretch>
            <a:fillRect/>
          </a:stretch>
        </p:blipFill>
        <p:spPr>
          <a:xfrm>
            <a:off x="6991350" y="6350"/>
            <a:ext cx="5194300" cy="6845300"/>
          </a:xfrm>
          <a:prstGeom prst="rect">
            <a:avLst/>
          </a:prstGeom>
        </p:spPr>
      </p:pic>
      <p:sp>
        <p:nvSpPr>
          <p:cNvPr id="7" name="text7"/>
          <p:cNvSpPr>
            <a:spLocks noChangeArrowheads="1"/>
          </p:cNvSpPr>
          <p:nvPr/>
        </p:nvSpPr>
        <p:spPr>
          <a:xfrm>
            <a:off x="762000" y="630555"/>
            <a:ext cx="622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6E1E2A"/>
                </a:solidFill>
                <a:latin typeface="Golos Text"/>
              </a:rPr>
              <a:t>1837 год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933450"/>
            <a:ext cx="5613400" cy="8509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00"/>
              </a:lnSpc>
            </a:pPr>
            <a:r>
              <a:rPr lang="ru-RU" sz="3000" b="1" spc="-59">
                <a:solidFill>
                  <a:srgbClr val="2A2622"/>
                </a:solidFill>
                <a:latin typeface="Lora"/>
              </a:rPr>
              <a:t>«Смерть поэта» и первая ссылка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2010420"/>
            <a:ext cx="5613400" cy="171946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40"/>
              </a:lnSpc>
            </a:pPr>
            <a:r>
              <a:rPr lang="ru-RU" sz="1400">
                <a:solidFill>
                  <a:srgbClr val="706C67"/>
                </a:solidFill>
                <a:latin typeface="Golos Text"/>
              </a:rPr>
              <a:t>В 1837 году, потрясённый гибелью А.С. Пушкина, Лермонтов пишет стихотворение «Смерть поэта», которое мгновенно расходится в списках. Власти усматривают в нём «воззвание к революции» — поэта арестовывают и отправляют в первую ссылку на Кавказ. Именно там, среди величественных гор и суровой природы, окончательно формируется его мятежный дух.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41400" y="3968948"/>
            <a:ext cx="5334000" cy="5270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25"/>
              </a:lnSpc>
            </a:pPr>
            <a:r>
              <a:rPr lang="ru-RU" sz="1350">
                <a:solidFill>
                  <a:srgbClr val="2A2622"/>
                </a:solidFill>
                <a:latin typeface="Golos Text"/>
              </a:rPr>
              <a:t>Стихотворение принесло Лермонтову всероссийскую известность, но стоило ему свободы.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38328" y="2054960"/>
            <a:ext cx="161645" cy="161645"/>
          </a:xfrm>
          <a:prstGeom prst="roundRect">
            <a:avLst>
              <a:gd name="adj" fmla="val 29462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738328" y="2984442"/>
            <a:ext cx="161645" cy="161645"/>
          </a:xfrm>
          <a:prstGeom prst="roundRect">
            <a:avLst>
              <a:gd name="adj" fmla="val 29462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5" name="card5"/>
          <p:cNvSpPr/>
          <p:nvPr/>
        </p:nvSpPr>
        <p:spPr>
          <a:xfrm>
            <a:off x="738328" y="3576182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6" name="card6"/>
          <p:cNvSpPr/>
          <p:nvPr/>
        </p:nvSpPr>
        <p:spPr>
          <a:xfrm>
            <a:off x="738328" y="4505664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7" name="card7"/>
          <p:cNvSpPr/>
          <p:nvPr/>
        </p:nvSpPr>
        <p:spPr>
          <a:xfrm>
            <a:off x="738328" y="5435145"/>
            <a:ext cx="161645" cy="161644"/>
          </a:xfrm>
          <a:prstGeom prst="roundRect">
            <a:avLst>
              <a:gd name="adj" fmla="val 29462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8" name="card8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1117600" y="818852"/>
            <a:ext cx="2486065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6E1E2A"/>
                </a:solidFill>
                <a:latin typeface="Golos Text"/>
              </a:rPr>
              <a:t>Основные произведения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762000" y="1038523"/>
            <a:ext cx="11303000" cy="51943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990"/>
              </a:lnSpc>
            </a:pPr>
            <a:r>
              <a:rPr lang="ru-RU" sz="3800" b="1" spc="-37">
                <a:solidFill>
                  <a:srgbClr val="2A2622"/>
                </a:solidFill>
                <a:latin typeface="Lora"/>
              </a:rPr>
              <a:t>Главные произведения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079500" y="1973263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«Маскарад»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Драма о светском обществе, лицемерии и трагической судьбе личности.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1079500" y="2902704"/>
            <a:ext cx="8692059" cy="35052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60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«Демон»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Поэма о противостоянии добра и зла, одиночестве и любви.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1079500" y="3494484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«Мцыри»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Романтическая поэма о свободе, природе и борьбе за независимость.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1079500" y="4423966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«Песня про купца Калашникова»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Историческая поэма о чести, любви и народной правде.</a:t>
            </a:r>
          </a:p>
        </p:txBody>
      </p:sp>
      <p:sp>
        <p:nvSpPr>
          <p:cNvPr id="15" name="text15"/>
          <p:cNvSpPr>
            <a:spLocks noChangeArrowheads="1"/>
          </p:cNvSpPr>
          <p:nvPr/>
        </p:nvSpPr>
        <p:spPr>
          <a:xfrm>
            <a:off x="1079500" y="5353447"/>
            <a:ext cx="9232900" cy="68818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659"/>
              </a:lnSpc>
            </a:pPr>
            <a:r>
              <a:rPr lang="ru-RU" sz="1900" b="1">
                <a:solidFill>
                  <a:srgbClr val="2A2622"/>
                </a:solidFill>
                <a:latin typeface="Golos Text"/>
              </a:rPr>
              <a:t>«Бородино»</a:t>
            </a:r>
            <a:r>
              <a:rPr lang="ru-RU" sz="1900">
                <a:solidFill>
                  <a:srgbClr val="2A2622"/>
                </a:solidFill>
                <a:latin typeface="Golos Text"/>
              </a:rPr>
              <a:t> Стихотворение о мужестве русских солдат в Отечественной войне 1812 года.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43588" y="3625099"/>
            <a:ext cx="125724" cy="125723"/>
          </a:xfrm>
          <a:prstGeom prst="roundRect">
            <a:avLst>
              <a:gd name="adj" fmla="val 22728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6985000" y="0"/>
            <a:ext cx="5207000" cy="6858000"/>
          </a:xfrm>
          <a:prstGeom prst="rect">
            <a:avLst/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5" name="card5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pic>
        <p:nvPicPr>
          <p:cNvPr id="6" name="pic6"/>
          <p:cNvPicPr/>
          <p:nvPr/>
        </p:nvPicPr>
        <p:blipFill>
          <a:blip r:embed="rId4"/>
          <a:srcRect l="0" t="10745" r="0" b="10745"/>
          <a:stretch>
            <a:fillRect/>
          </a:stretch>
        </p:blipFill>
        <p:spPr>
          <a:xfrm>
            <a:off x="6991350" y="6350"/>
            <a:ext cx="5194300" cy="6845300"/>
          </a:xfrm>
          <a:prstGeom prst="rect">
            <a:avLst/>
          </a:prstGeom>
        </p:spPr>
      </p:pic>
      <p:sp>
        <p:nvSpPr>
          <p:cNvPr id="7" name="text7"/>
          <p:cNvSpPr>
            <a:spLocks noChangeArrowheads="1"/>
          </p:cNvSpPr>
          <p:nvPr/>
        </p:nvSpPr>
        <p:spPr>
          <a:xfrm>
            <a:off x="762000" y="630555"/>
            <a:ext cx="622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6E1E2A"/>
                </a:solidFill>
                <a:latin typeface="Golos Text"/>
              </a:rPr>
              <a:t>Роман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933450"/>
            <a:ext cx="6223000" cy="4318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00"/>
              </a:lnSpc>
            </a:pPr>
            <a:r>
              <a:rPr lang="ru-RU" sz="3000" b="1" spc="-59">
                <a:solidFill>
                  <a:srgbClr val="2A2622"/>
                </a:solidFill>
                <a:latin typeface="Lora"/>
              </a:rPr>
              <a:t>«Герой нашего времени»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1591320"/>
            <a:ext cx="5613400" cy="171946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40"/>
              </a:lnSpc>
            </a:pPr>
            <a:r>
              <a:rPr lang="ru-RU" sz="1400">
                <a:solidFill>
                  <a:srgbClr val="706C67"/>
                </a:solidFill>
                <a:latin typeface="Golos Text"/>
              </a:rPr>
              <a:t>Психологический роман 1840 года из пяти повестей, объединённых образом Григория Печорина. Через его противоречивый характер раскрывается судьба «лишнего человека» в николаевской России. Печорин — умный, разочарованный, ищущий — стал первым психологическим портретом в русской литературе.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41400" y="3549848"/>
            <a:ext cx="5334000" cy="52705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25"/>
              </a:lnSpc>
            </a:pPr>
            <a:r>
              <a:rPr lang="ru-RU" sz="1350">
                <a:solidFill>
                  <a:srgbClr val="2A2622"/>
                </a:solidFill>
                <a:latin typeface="Golos Text"/>
              </a:rPr>
              <a:t>«Лишний человек» — тип героя, не находящего применения своим способностям.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127000" y="6480175"/>
            <a:ext cx="11303000" cy="1651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 algn="r">
              <a:lnSpc>
                <a:spcPts val="1200"/>
              </a:lnSpc>
            </a:pPr>
            <a:r>
              <a:rPr lang="ru-RU" sz="1000">
                <a:solidFill>
                  <a:srgbClr val="A29E98"/>
                </a:solidFill>
                <a:latin typeface="Golos Text"/>
              </a:rPr>
              <a:t>1840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6985000" y="0"/>
            <a:ext cx="5207000" cy="6858000"/>
          </a:xfrm>
          <a:prstGeom prst="rect">
            <a:avLst/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4" name="card4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pic>
        <p:nvPicPr>
          <p:cNvPr id="5" name="pic5"/>
          <p:cNvPicPr/>
          <p:nvPr/>
        </p:nvPicPr>
        <p:blipFill>
          <a:blip r:embed="rId4"/>
          <a:srcRect l="12961" t="0" r="12961" b="0"/>
          <a:stretch>
            <a:fillRect/>
          </a:stretch>
        </p:blipFill>
        <p:spPr>
          <a:xfrm>
            <a:off x="6991350" y="6350"/>
            <a:ext cx="5194300" cy="6845300"/>
          </a:xfrm>
          <a:prstGeom prst="rect">
            <a:avLst/>
          </a:prstGeom>
        </p:spPr>
      </p:pic>
      <p:sp>
        <p:nvSpPr>
          <p:cNvPr id="6" name="text6"/>
          <p:cNvSpPr>
            <a:spLocks noChangeArrowheads="1"/>
          </p:cNvSpPr>
          <p:nvPr/>
        </p:nvSpPr>
        <p:spPr>
          <a:xfrm>
            <a:off x="762000" y="630555"/>
            <a:ext cx="622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6E1E2A"/>
                </a:solidFill>
                <a:latin typeface="Golos Text"/>
              </a:rPr>
              <a:t>Творчество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933450"/>
            <a:ext cx="6223000" cy="4318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00"/>
              </a:lnSpc>
            </a:pPr>
            <a:r>
              <a:rPr lang="ru-RU" sz="3000" b="1" spc="-59">
                <a:solidFill>
                  <a:srgbClr val="2A2622"/>
                </a:solidFill>
                <a:latin typeface="Lora"/>
              </a:rPr>
              <a:t>Лермонтов-художник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1591320"/>
            <a:ext cx="5613400" cy="8660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40"/>
              </a:lnSpc>
            </a:pPr>
            <a:r>
              <a:rPr lang="ru-RU" sz="1400">
                <a:solidFill>
                  <a:srgbClr val="706C67"/>
                </a:solidFill>
                <a:latin typeface="Golos Text"/>
              </a:rPr>
              <a:t>Кавказские пейзажи, автопортреты, иллюстрации к произведениям — Лермонтов оставил более 300 живописных и графических работ.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743588" y="3759739"/>
            <a:ext cx="125724" cy="125723"/>
          </a:xfrm>
          <a:prstGeom prst="roundRect">
            <a:avLst>
              <a:gd name="adj" fmla="val 22728"/>
            </a:avLst>
          </a:prstGeom>
          <a:solidFill>
            <a:srgbClr val="6E1E2A"/>
          </a:solidFill>
          <a:ln>
            <a:noFill/>
          </a:ln>
        </p:spPr>
      </p:sp>
      <p:sp>
        <p:nvSpPr>
          <p:cNvPr id="4" name="card4"/>
          <p:cNvSpPr/>
          <p:nvPr/>
        </p:nvSpPr>
        <p:spPr>
          <a:xfrm>
            <a:off x="6985000" y="0"/>
            <a:ext cx="5207000" cy="6858000"/>
          </a:xfrm>
          <a:prstGeom prst="rect">
            <a:avLst/>
          </a:prstGeom>
          <a:solidFill>
            <a:srgbClr val="FFFFFF"/>
          </a:solidFill>
          <a:ln w="6350" cap="flat">
            <a:solidFill>
              <a:srgbClr val="D6D3CC"/>
            </a:solidFill>
          </a:ln>
        </p:spPr>
      </p:sp>
      <p:sp>
        <p:nvSpPr>
          <p:cNvPr id="5" name="card5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pic>
        <p:nvPicPr>
          <p:cNvPr id="6" name="pic6"/>
          <p:cNvPicPr/>
          <p:nvPr/>
        </p:nvPicPr>
        <p:blipFill>
          <a:blip r:embed="rId4"/>
          <a:srcRect l="12961" t="0" r="12961" b="0"/>
          <a:stretch>
            <a:fillRect/>
          </a:stretch>
        </p:blipFill>
        <p:spPr>
          <a:xfrm>
            <a:off x="6991350" y="6350"/>
            <a:ext cx="5194300" cy="6845300"/>
          </a:xfrm>
          <a:prstGeom prst="rect">
            <a:avLst/>
          </a:prstGeom>
        </p:spPr>
      </p:pic>
      <p:sp>
        <p:nvSpPr>
          <p:cNvPr id="7" name="text7"/>
          <p:cNvSpPr>
            <a:spLocks noChangeArrowheads="1"/>
          </p:cNvSpPr>
          <p:nvPr/>
        </p:nvSpPr>
        <p:spPr>
          <a:xfrm>
            <a:off x="762000" y="630555"/>
            <a:ext cx="6223000" cy="1803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320"/>
              </a:lnSpc>
            </a:pPr>
            <a:r>
              <a:rPr lang="ru-RU" sz="1100" cap="all" spc="198">
                <a:solidFill>
                  <a:srgbClr val="6E1E2A"/>
                </a:solidFill>
                <a:latin typeface="Golos Text"/>
              </a:rPr>
              <a:t>1841 год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933450"/>
            <a:ext cx="5613400" cy="85090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300"/>
              </a:lnSpc>
            </a:pPr>
            <a:r>
              <a:rPr lang="ru-RU" sz="3000" b="1" spc="-59">
                <a:solidFill>
                  <a:srgbClr val="2A2622"/>
                </a:solidFill>
                <a:latin typeface="Lora"/>
              </a:rPr>
              <a:t>Последняя дуэль М.Ю. Лермонтова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762000" y="2010420"/>
            <a:ext cx="5613400" cy="143500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240"/>
              </a:lnSpc>
            </a:pPr>
            <a:r>
              <a:rPr lang="ru-RU" sz="1400">
                <a:solidFill>
                  <a:srgbClr val="706C67"/>
                </a:solidFill>
                <a:latin typeface="Golos Text"/>
              </a:rPr>
              <a:t>15 июля 1841 года в Пятигорске состоялась дуэль между М.Ю. Лермонтовым и майором Н.С. Мартыновым. Поводом послужила ссора из-за неудачной шутки поэта. Лермонтов был убит наповал. Гибель 26-летнего поэта потрясла Россию и стала трагической точкой в его творческом пути.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1041400" y="3684488"/>
            <a:ext cx="2915960" cy="269875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25"/>
              </a:lnSpc>
            </a:pPr>
            <a:r>
              <a:rPr lang="ru-RU" sz="1350">
                <a:solidFill>
                  <a:srgbClr val="2A2622"/>
                </a:solidFill>
                <a:latin typeface="Golos Text"/>
              </a:rPr>
              <a:t>Поэт погиб в возрасте 26 лет.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6F3E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2"/>
          <p:cNvPicPr/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card3"/>
          <p:cNvSpPr/>
          <p:nvPr/>
        </p:nvSpPr>
        <p:spPr>
          <a:xfrm>
            <a:off x="177800" y="177800"/>
            <a:ext cx="11836400" cy="6502400"/>
          </a:xfrm>
          <a:prstGeom prst="rect">
            <a:avLst/>
          </a:prstGeom>
          <a:noFill/>
          <a:ln w="6350" cap="flat">
            <a:solidFill>
              <a:srgbClr val="C9C6BF"/>
            </a:solidFill>
          </a:ln>
        </p:spPr>
      </p:sp>
      <p:sp>
        <p:nvSpPr>
          <p:cNvPr id="4" name="text4"/>
          <p:cNvSpPr>
            <a:spLocks noChangeArrowheads="1"/>
          </p:cNvSpPr>
          <p:nvPr/>
        </p:nvSpPr>
        <p:spPr>
          <a:xfrm>
            <a:off x="1117600" y="1595338"/>
            <a:ext cx="2178288" cy="1244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880"/>
              </a:lnSpc>
            </a:pPr>
            <a:r>
              <a:rPr lang="ru-RU" sz="800" b="1" cap="all" spc="160">
                <a:solidFill>
                  <a:srgbClr val="6E1E2A"/>
                </a:solidFill>
                <a:latin typeface="Golos Text"/>
              </a:rPr>
              <a:t>Значение творчества</a:t>
            </a:r>
          </a:p>
        </p:txBody>
      </p:sp>
      <p:sp>
        <p:nvSpPr>
          <p:cNvPr id="5" name="text5"/>
          <p:cNvSpPr>
            <a:spLocks noChangeArrowheads="1"/>
          </p:cNvSpPr>
          <p:nvPr/>
        </p:nvSpPr>
        <p:spPr>
          <a:xfrm>
            <a:off x="762000" y="1815009"/>
            <a:ext cx="11303000" cy="49276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3780"/>
              </a:lnSpc>
            </a:pPr>
            <a:r>
              <a:rPr lang="ru-RU" sz="3600" b="1" spc="-35">
                <a:solidFill>
                  <a:srgbClr val="2A2622"/>
                </a:solidFill>
                <a:latin typeface="Lora"/>
              </a:rPr>
              <a:t>М. Ю. Лермонтов в русской литературе</a:t>
            </a:r>
          </a:p>
        </p:txBody>
      </p:sp>
      <p:sp>
        <p:nvSpPr>
          <p:cNvPr id="6" name="text6"/>
          <p:cNvSpPr>
            <a:spLocks noChangeArrowheads="1"/>
          </p:cNvSpPr>
          <p:nvPr/>
        </p:nvSpPr>
        <p:spPr>
          <a:xfrm>
            <a:off x="762000" y="2724289"/>
            <a:ext cx="3886200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440"/>
              </a:lnSpc>
            </a:pPr>
            <a:r>
              <a:rPr lang="ru-RU" sz="1200" b="1">
                <a:solidFill>
                  <a:srgbClr val="6E1E2A"/>
                </a:solidFill>
                <a:latin typeface="Golos Text"/>
              </a:rPr>
              <a:t>01</a:t>
            </a:r>
          </a:p>
        </p:txBody>
      </p:sp>
      <p:sp>
        <p:nvSpPr>
          <p:cNvPr id="7" name="text7"/>
          <p:cNvSpPr>
            <a:spLocks noChangeArrowheads="1"/>
          </p:cNvSpPr>
          <p:nvPr/>
        </p:nvSpPr>
        <p:spPr>
          <a:xfrm>
            <a:off x="762000" y="3039884"/>
            <a:ext cx="38862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Влияние на литературу</a:t>
            </a:r>
          </a:p>
        </p:txBody>
      </p:sp>
      <p:sp>
        <p:nvSpPr>
          <p:cNvPr id="8" name="text8"/>
          <p:cNvSpPr>
            <a:spLocks noChangeArrowheads="1"/>
          </p:cNvSpPr>
          <p:nvPr/>
        </p:nvSpPr>
        <p:spPr>
          <a:xfrm>
            <a:off x="762000" y="3422749"/>
            <a:ext cx="3276600" cy="15974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80"/>
              </a:lnSpc>
            </a:pPr>
            <a:r>
              <a:rPr lang="ru-RU" sz="1300">
                <a:solidFill>
                  <a:srgbClr val="706C67"/>
                </a:solidFill>
                <a:latin typeface="Golos Text"/>
              </a:rPr>
              <a:t>Лермонтов завершил начатое Пушкиным движение к реализму, обогатив его глубоким психологизмом. Его произведения показали сложность внутреннего мира героя, став образцом для русской прозы XIX века.</a:t>
            </a:r>
          </a:p>
        </p:txBody>
      </p:sp>
      <p:sp>
        <p:nvSpPr>
          <p:cNvPr id="9" name="text9"/>
          <p:cNvSpPr>
            <a:spLocks noChangeArrowheads="1"/>
          </p:cNvSpPr>
          <p:nvPr/>
        </p:nvSpPr>
        <p:spPr>
          <a:xfrm>
            <a:off x="4470400" y="2724289"/>
            <a:ext cx="3886200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440"/>
              </a:lnSpc>
            </a:pPr>
            <a:r>
              <a:rPr lang="ru-RU" sz="1200" b="1">
                <a:solidFill>
                  <a:srgbClr val="6E1E2A"/>
                </a:solidFill>
                <a:latin typeface="Golos Text"/>
              </a:rPr>
              <a:t>02</a:t>
            </a:r>
          </a:p>
        </p:txBody>
      </p:sp>
      <p:sp>
        <p:nvSpPr>
          <p:cNvPr id="10" name="text10"/>
          <p:cNvSpPr>
            <a:spLocks noChangeArrowheads="1"/>
          </p:cNvSpPr>
          <p:nvPr/>
        </p:nvSpPr>
        <p:spPr>
          <a:xfrm>
            <a:off x="4470400" y="3039914"/>
            <a:ext cx="3276600" cy="500261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Традиции реализма и психологизма</a:t>
            </a:r>
          </a:p>
        </p:txBody>
      </p:sp>
      <p:sp>
        <p:nvSpPr>
          <p:cNvPr id="11" name="text11"/>
          <p:cNvSpPr>
            <a:spLocks noChangeArrowheads="1"/>
          </p:cNvSpPr>
          <p:nvPr/>
        </p:nvSpPr>
        <p:spPr>
          <a:xfrm>
            <a:off x="4470400" y="3666530"/>
            <a:ext cx="3276600" cy="15974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80"/>
              </a:lnSpc>
            </a:pPr>
            <a:r>
              <a:rPr lang="ru-RU" sz="1300">
                <a:solidFill>
                  <a:srgbClr val="706C67"/>
                </a:solidFill>
                <a:latin typeface="Golos Text"/>
              </a:rPr>
              <a:t>В романе «Герой нашего времени» Лермонтов создал первый психологический роман в русской литературе. Он раскрыл диалектику души, повлияв на творчество Достоевского и Толстого.</a:t>
            </a:r>
          </a:p>
        </p:txBody>
      </p:sp>
      <p:sp>
        <p:nvSpPr>
          <p:cNvPr id="12" name="text12"/>
          <p:cNvSpPr>
            <a:spLocks noChangeArrowheads="1"/>
          </p:cNvSpPr>
          <p:nvPr/>
        </p:nvSpPr>
        <p:spPr>
          <a:xfrm>
            <a:off x="8178800" y="2724289"/>
            <a:ext cx="3886200" cy="19558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440"/>
              </a:lnSpc>
            </a:pPr>
            <a:r>
              <a:rPr lang="ru-RU" sz="1200" b="1">
                <a:solidFill>
                  <a:srgbClr val="6E1E2A"/>
                </a:solidFill>
                <a:latin typeface="Golos Text"/>
              </a:rPr>
              <a:t>03</a:t>
            </a:r>
          </a:p>
        </p:txBody>
      </p:sp>
      <p:sp>
        <p:nvSpPr>
          <p:cNvPr id="13" name="text13"/>
          <p:cNvSpPr>
            <a:spLocks noChangeArrowheads="1"/>
          </p:cNvSpPr>
          <p:nvPr/>
        </p:nvSpPr>
        <p:spPr>
          <a:xfrm>
            <a:off x="8178800" y="3039884"/>
            <a:ext cx="3886200" cy="256540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1920"/>
              </a:lnSpc>
            </a:pPr>
            <a:r>
              <a:rPr lang="ru-RU" sz="1600" b="1">
                <a:solidFill>
                  <a:srgbClr val="2A2622"/>
                </a:solidFill>
                <a:latin typeface="Golos Text"/>
              </a:rPr>
              <a:t>Продолжение Пушкина</a:t>
            </a:r>
          </a:p>
        </p:txBody>
      </p:sp>
      <p:sp>
        <p:nvSpPr>
          <p:cNvPr id="14" name="text14"/>
          <p:cNvSpPr>
            <a:spLocks noChangeArrowheads="1"/>
          </p:cNvSpPr>
          <p:nvPr/>
        </p:nvSpPr>
        <p:spPr>
          <a:xfrm>
            <a:off x="8178800" y="3422749"/>
            <a:ext cx="3276600" cy="1597422"/>
          </a:xfrm>
          <a:prstGeom prst="rect">
            <a:avLst/>
          </a:prstGeom>
          <a:noFill/>
        </p:spPr>
        <p:txBody>
          <a:bodyPr wrap="square" anchor="t" lIns="0" tIns="0" rIns="0" bIns="0"/>
          <a:lstStyle/>
          <a:p>
            <a:pPr>
              <a:lnSpc>
                <a:spcPts val="2080"/>
              </a:lnSpc>
            </a:pPr>
            <a:r>
              <a:rPr lang="ru-RU" sz="1300">
                <a:solidFill>
                  <a:srgbClr val="706C67"/>
                </a:solidFill>
                <a:latin typeface="Golos Text"/>
              </a:rPr>
              <a:t>Лермонтов продолжил пушкинскую традицию свободы, бунта и национального самосознания. Его поэзия стала мостом от романтизма к реализму, утвердив в литературе тему «лишнего человека».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name="slaida">
  <a:themeElements>
    <a:clrScheme name="slaida">
      <a:dk1>
        <a:srgbClr val="1C1C1C"/>
      </a:dk1>
      <a:lt1>
        <a:srgbClr val="FFFFFF"/>
      </a:lt1>
      <a:dk2>
        <a:srgbClr val="44546A"/>
      </a:dk2>
      <a:lt2>
        <a:srgbClr val="E7E6E6"/>
      </a:lt2>
      <a:accent1>
        <a:srgbClr val="2F6BFF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slaida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slaida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>
          <a:solidFill>
            <a:schemeClr val="phClr"/>
          </a:solidFill>
        </a:ln>
        <a:ln w="12700">
          <a:solidFill>
            <a:schemeClr val="phClr"/>
          </a:solidFill>
        </a:ln>
        <a:ln w="19050">
          <a:solidFill>
            <a:schemeClr val="phClr"/>
          </a:solidFill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Application>Слайда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М. Ю. Лермонтов: жизнь и творчество</dc:title>
  <dc:creator>Слайда</dc:creator>
</cp:coreProperties>
</file>