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  <p:sldId id="266" r:id="rId111"/>
  </p:sldIdLst>
  <p:sldSz cx="12192000" cy="6858000"/>
  <p:notesSz cx="6858000" cy="9144000"/>
  <p:embeddedFontLst>
    <p:embeddedFont>
      <p:font typeface="Onest"/>
      <p:regular r:id="rId200"/>
      <p:bold r:id="rId201"/>
    </p:embeddedFont>
    <p:embeddedFont>
      <p:font typeface="PT Serif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111" Type="http://schemas.openxmlformats.org/officeDocument/2006/relationships/slide" Target="slides/slide11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Добрый день! Сегодня я расскажу вам о реформах Петра I — эпохе грандиозных преобразований, которые коренным образом изменили Российское государство. Пётр Великий провёл реформы в армии, экономике, управлении и культуре. Давайте посмотрим, как это происходило.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Вот мы и подошли к концу нашего рассказа о Петре Великом. Его реформы — это одновременно величие и трагедия. Россия стала империей, но каким трудом! Благодарю за внимание, готов ответить на ваши вопросы.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Когда Пётр I взошёл на престол в 1682 году, Россия представляла собой огромную, но изолированную от морей державу. На Балтике хозяйничали шведы, на Чёрном море — турки и крымские татары. Армия была вооружена устаревшими пищалями, а стрелецкие полки больше напоминали ополчение. Государственное управление было громоздким и неэффективным. Всё это делало страну уязвимой перед европейскими державами. Именно поэтому Пётр I взял курс на коренные преобразования.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На этом слайде мы видим молодого Петра. Его путь к власти был непростым. После смерти царя Фёдора два брата — Иван и Пётр — стали царями, но реально правила Софья. Стрелецкий бунт 1682 года показал силу старых порядков. Пётр сумел отстранить Софью и начал самостоятельное правление. А Великое посольство в Европу открыло ему глаза на отставание России.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Пётр начал с армии и флота — без них не выиграть войну. В 1705 году он ввёл рекрутскую повинность: теперь солдат набирали принудительно, это дало регулярную армию. К концу правления в армии служило более 200 тысяч человек. Флот тоже создавался с нуля: сначала Азовский в 1696 году, потом Балтийский с 1703. К 1725 году у России было около 50 линейных кораблей — морская держава стала реальностью.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Центральное место в преобразованиях Петра заняла реформа государственного управления. Вместо запутанной системы приказов была создана чёткая вертикаль власти. В 1711 году появился Сенат — высший контролирующий орган. Чуть позже, в 1718-1721 годах, приказы заменили коллегиями, каждая отвечала за свою сферу. А в 1722 году был введён Табель о рангах, который сделал карьеру доступной не только знати, но и талантливым людям. Всё это превратило Россию в регулярное государство европейского образца. Давайте теперь посмотрим, как эти реформы повлияли на экономику.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Экономические преобразования Петра I привели к настоящему рывку в промышленности. За годы его правления количество мануфактур выросло с двух десятков до двух сотен. Это в десять раз! Кроме того, была введена подушная подать — новый налог, который лёг на плечи населения. А на Урале начали строиться горные заводы, обеспечившие страну металлом. Всё это заложило основу для дальнейшего экономического роста, но и стало серьёзным бременем для народа.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Пётр I стремился не только укрепить армию и экономику, но и изменить сам образ жизни дворянства. Вводится европейское платье, а тех, кто упорно носил бороду, облагали специальным налогом — «бородовым знаком». В 1718 году появились ассамблеи — первые светские собрания, где мужчины и женщины вместе танцевали и общались. Для просвещения был создан гражданский шрифт, упростивший чтение, а в 1724 году основана Академия наук. Открылась и Кунсткамера — первый музей, доступный для всех. Эти реформы затронули каждого дворянина и проложили путь к новой культуре.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карту Европы 1721 года. Видите, как изменились границы России после Северной войны? По Ништадтскому миру мы получили Ингерманландию, Эстляндию, Лифляндию и часть Карелии. Ключевыми сражениями стали Полтава и Гангут. Полтава — сухопутная победа, а Гангут — первая морская победа России. Эти успехи закрепили за Россией статус великой державы. Дальше мы поговорим о значении и цене петровских реформ.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Петровские реформы — явление сложное и двойственное. С одной стороны, это мощный рывок в модернизации страны: создана современная армия и флот, открыты школы, построены заводы. Но за всё это пришлось заплатить высокую цену: крепостное право усилилось, бюрократия разрослась, а народ был разорён налогами и рекрутчиной. Споры о значении этих реформ длятся до сих пор. Дальше мы подведём итог — что же в сухом остатке.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885a098c761b3f83.png"/><Relationship Id="rId4" Type="http://schemas.openxmlformats.org/officeDocument/2006/relationships/image" Target="../media/m4370b420af6b240a.jpe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e4b691de606351b2.png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518d6ed9d51c206a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518d6ed9d51c206a.png"/><Relationship Id="rId4" Type="http://schemas.openxmlformats.org/officeDocument/2006/relationships/image" Target="../media/m38a9d439d6e73069.jpe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518d6ed9d51c206a.png"/><Relationship Id="rId4" Type="http://schemas.openxmlformats.org/officeDocument/2006/relationships/image" Target="../media/m20ff5c43dead8afe.jpe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a637227bb0c2c297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ffa3b96dcb3e841b.pn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5e7240dd577b3062.pn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abaa9cecc34cdebf.png"/><Relationship Id="rId4" Type="http://schemas.openxmlformats.org/officeDocument/2006/relationships/image" Target="../media/m7c2f18d75f75a918.jpeg"/><Relationship Id="rId6" Type="http://schemas.openxmlformats.org/officeDocument/2006/relationships/image" Target="../media/m2468fa2c8d2b910e.jpe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3" Type="http://schemas.openxmlformats.org/officeDocument/2006/relationships/image" Target="../media/m518d6ed9d51c206a.png"/><Relationship Id="rId4" Type="http://schemas.openxmlformats.org/officeDocument/2006/relationships/image" Target="../media/mecbf8a1299db1a00.pn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dc3a5af0095cccd1.png"/><Relationship Id="rId4" Type="http://schemas.openxmlformats.org/officeDocument/2006/relationships/image" Target="../media/m9245fee7d784ad3a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" y="69850"/>
            <a:ext cx="12052300" cy="6718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4629864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FFFFFF"/>
                </a:solidFill>
                <a:latin typeface="Onest"/>
              </a:rPr>
              <a:t>История · Реформы Петра I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875609"/>
            <a:ext cx="9842500" cy="7061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460"/>
              </a:lnSpc>
            </a:pPr>
            <a:r>
              <a:rPr lang="ru-RU" sz="5200" b="1" spc="-129">
                <a:solidFill>
                  <a:srgbClr val="FFFFFF"/>
                </a:solidFill>
                <a:latin typeface="PT Serif"/>
              </a:rPr>
              <a:t>Реформы Петра I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651500"/>
            <a:ext cx="6375400" cy="584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50"/>
              </a:lnSpc>
            </a:pPr>
            <a:r>
              <a:rPr lang="ru-RU" sz="1500">
                <a:solidFill>
                  <a:srgbClr val="FFFFFF"/>
                </a:solidFill>
                <a:latin typeface="Onest"/>
              </a:rPr>
              <a:t>Комплекс преобразований, изменивших Россию: от создания флота до реформы быта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117600" y="628650"/>
            <a:ext cx="2212777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25"/>
              </a:lnSpc>
            </a:pPr>
            <a:r>
              <a:rPr lang="ru-RU" sz="750" b="1" cap="all" spc="180">
                <a:solidFill>
                  <a:srgbClr val="8B0000"/>
                </a:solidFill>
                <a:latin typeface="Onest"/>
              </a:rPr>
              <a:t>Двойственная оценка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688975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B2A18"/>
                </a:solidFill>
                <a:latin typeface="PT Serif"/>
              </a:rPr>
              <a:t>Значение и цена петровских реформ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562100" y="1854756"/>
            <a:ext cx="978694" cy="2870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 b="1">
                <a:solidFill>
                  <a:srgbClr val="3B2A18"/>
                </a:solidFill>
                <a:latin typeface="Onest"/>
              </a:rPr>
              <a:t>Плюсы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92200" y="2407841"/>
            <a:ext cx="5232400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3B2A18"/>
                </a:solidFill>
                <a:latin typeface="Onest"/>
              </a:rPr>
              <a:t>Модернизация армии и флота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92200" y="2833291"/>
            <a:ext cx="5232400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3B2A18"/>
                </a:solidFill>
                <a:latin typeface="Onest"/>
              </a:rPr>
              <a:t>Развитие промышленности и образования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92200" y="3258741"/>
            <a:ext cx="5232400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3B2A18"/>
                </a:solidFill>
                <a:latin typeface="Onest"/>
              </a:rPr>
              <a:t>Выход к Балтийскому морю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6972300" y="1854756"/>
            <a:ext cx="1089303" cy="2870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 b="1">
                <a:solidFill>
                  <a:srgbClr val="3B2A18"/>
                </a:solidFill>
                <a:latin typeface="Onest"/>
              </a:rPr>
              <a:t>Минусы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6502400" y="2407841"/>
            <a:ext cx="5232400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3B2A18"/>
                </a:solidFill>
                <a:latin typeface="Onest"/>
              </a:rPr>
              <a:t>Усиление крепостничества (посессионные крестьяне)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502400" y="2833291"/>
            <a:ext cx="5232400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3B2A18"/>
                </a:solidFill>
                <a:latin typeface="Onest"/>
              </a:rPr>
              <a:t>Рост бюрократизма и казнокрадства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502400" y="3258741"/>
            <a:ext cx="5232400" cy="260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50"/>
              </a:lnSpc>
            </a:pPr>
            <a:r>
              <a:rPr lang="ru-RU" sz="1300">
                <a:solidFill>
                  <a:srgbClr val="3B2A18"/>
                </a:solidFill>
                <a:latin typeface="Onest"/>
              </a:rPr>
              <a:t>Разорение народа налогами и рекрутчиной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370455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8B0000"/>
                </a:solidFill>
                <a:latin typeface="Onest"/>
              </a:rPr>
              <a:t>Финал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603500"/>
            <a:ext cx="11303000" cy="901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000"/>
              </a:lnSpc>
            </a:pPr>
            <a:r>
              <a:rPr lang="ru-RU" sz="7000" b="1" spc="-209">
                <a:solidFill>
                  <a:srgbClr val="3B2A18"/>
                </a:solidFill>
                <a:latin typeface="PT Serif"/>
              </a:rPr>
              <a:t>Спасибо за внимание!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625850"/>
            <a:ext cx="6375400" cy="8699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50"/>
              </a:lnSpc>
            </a:pPr>
            <a:r>
              <a:rPr lang="ru-RU" sz="1500">
                <a:solidFill>
                  <a:srgbClr val="7B6A55"/>
                </a:solidFill>
                <a:latin typeface="Onest"/>
              </a:rPr>
              <a:t>Реформы Петра I превратили Россию в империю, создали армию и флот, но были оплачены ценой народных страданий. Итог петровской эпохи — великая держава на карте Европы.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pic>
        <p:nvPicPr>
          <p:cNvPr id="4" name="pic4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264841"/>
            <a:ext cx="10668000" cy="4737100"/>
          </a:xfrm>
          <a:prstGeom prst="rect">
            <a:avLst/>
          </a:prstGeom>
        </p:spPr>
      </p:pic>
      <p:sp>
        <p:nvSpPr>
          <p:cNvPr id="5" name="text5"/>
          <p:cNvSpPr>
            <a:spLocks noChangeArrowheads="1"/>
          </p:cNvSpPr>
          <p:nvPr/>
        </p:nvSpPr>
        <p:spPr>
          <a:xfrm>
            <a:off x="762000" y="5842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B2A18"/>
                </a:solidFill>
                <a:latin typeface="PT Serif"/>
              </a:rPr>
              <a:t>Россия накануне преобразований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6151245"/>
            <a:ext cx="3455551" cy="1498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80"/>
              </a:lnSpc>
            </a:pPr>
            <a:r>
              <a:rPr lang="ru-RU" sz="900">
                <a:solidFill>
                  <a:srgbClr val="7B6A55"/>
                </a:solidFill>
                <a:latin typeface="Onest"/>
              </a:rPr>
              <a:t>Историческая основа: historical-basemaps · CC-BY-SA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43588" y="3056179"/>
            <a:ext cx="125724" cy="125724"/>
          </a:xfrm>
          <a:prstGeom prst="roundRect">
            <a:avLst>
              <a:gd name="adj" fmla="val 22728"/>
            </a:avLst>
          </a:prstGeom>
          <a:solidFill>
            <a:srgbClr val="8B0000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6985000" y="0"/>
            <a:ext cx="5207000" cy="6858000"/>
          </a:xfrm>
          <a:prstGeom prst="rect">
            <a:avLst/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5" name="card5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pic>
        <p:nvPicPr>
          <p:cNvPr id="6" name="pic6"/>
          <p:cNvPicPr/>
          <p:nvPr/>
        </p:nvPicPr>
        <p:blipFill>
          <a:blip r:embed="rId4"/>
          <a:srcRect l="24688" t="0" r="24688" b="0"/>
          <a:stretch>
            <a:fillRect/>
          </a:stretch>
        </p:blipFill>
        <p:spPr>
          <a:xfrm>
            <a:off x="6991350" y="6350"/>
            <a:ext cx="5194300" cy="6845300"/>
          </a:xfrm>
          <a:prstGeom prst="rect">
            <a:avLst/>
          </a:prstGeom>
        </p:spPr>
      </p:pic>
      <p:sp>
        <p:nvSpPr>
          <p:cNvPr id="7" name="text7"/>
          <p:cNvSpPr>
            <a:spLocks noChangeArrowheads="1"/>
          </p:cNvSpPr>
          <p:nvPr/>
        </p:nvSpPr>
        <p:spPr>
          <a:xfrm>
            <a:off x="762000" y="630555"/>
            <a:ext cx="622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8B0000"/>
                </a:solidFill>
                <a:latin typeface="Onest"/>
              </a:rPr>
              <a:t>Начало правления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908050"/>
            <a:ext cx="62230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00"/>
              </a:lnSpc>
            </a:pPr>
            <a:r>
              <a:rPr lang="ru-RU" sz="3000" b="1" spc="-59">
                <a:solidFill>
                  <a:srgbClr val="3B2A18"/>
                </a:solidFill>
                <a:latin typeface="PT Serif"/>
              </a:rPr>
              <a:t>Пётр I: путь к власти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591320"/>
            <a:ext cx="5613400" cy="115054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40"/>
              </a:lnSpc>
            </a:pPr>
            <a:r>
              <a:rPr lang="ru-RU" sz="1400">
                <a:solidFill>
                  <a:srgbClr val="7B6A55"/>
                </a:solidFill>
                <a:latin typeface="Onest"/>
              </a:rPr>
              <a:t>В 1682 году началось двоецарствие Ивана V и Петра I при регентстве Софьи, в том же году — Стрелецкий бунт. В 1689 году Пётр отстраняет Софью. В 1697–1698 годах — Великое посольство в Европу для поиска союзников и изучения опыта.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1400" y="2980928"/>
            <a:ext cx="3875187" cy="2698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025"/>
              </a:lnSpc>
            </a:pPr>
            <a:r>
              <a:rPr lang="ru-RU" sz="1350">
                <a:solidFill>
                  <a:srgbClr val="3B2A18"/>
                </a:solidFill>
                <a:latin typeface="Onest"/>
              </a:rPr>
              <a:t>1696 – начало единоличного правления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117600" y="1915517"/>
            <a:ext cx="1722596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25"/>
              </a:lnSpc>
            </a:pPr>
            <a:r>
              <a:rPr lang="ru-RU" sz="750" b="1" cap="all" spc="180">
                <a:solidFill>
                  <a:srgbClr val="8B0000"/>
                </a:solidFill>
                <a:latin typeface="Onest"/>
              </a:rPr>
              <a:t>Ключевые этапы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1975842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B2A18"/>
                </a:solidFill>
                <a:latin typeface="PT Serif"/>
              </a:rPr>
              <a:t>Военная реформа и создание флота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022243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8B0000"/>
                </a:solidFill>
                <a:latin typeface="Onest"/>
              </a:rPr>
              <a:t>1696–1700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707408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3B2A18"/>
                </a:solidFill>
                <a:latin typeface="Onest"/>
              </a:rPr>
              <a:t>Азовский флот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4021733"/>
            <a:ext cx="2463800" cy="927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Первая кораблестроительная программа. Верфи в Воронеже; построено около 30 кораблей для Азовского похода.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3505200" y="3022243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8B0000"/>
                </a:solidFill>
                <a:latin typeface="Onest"/>
              </a:rPr>
              <a:t>1699–1721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3505200" y="3707408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3B2A18"/>
                </a:solidFill>
                <a:latin typeface="Onest"/>
              </a:rPr>
              <a:t>Регулярная армия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3505200" y="4021733"/>
            <a:ext cx="2463800" cy="698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Созданы полки нового строя. К концу правления численность армии достигла 210 000 человек.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248400" y="3022243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8B0000"/>
                </a:solidFill>
                <a:latin typeface="Onest"/>
              </a:rPr>
              <a:t>1703–1725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248400" y="3707408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3B2A18"/>
                </a:solidFill>
                <a:latin typeface="Onest"/>
              </a:rPr>
              <a:t>Балтийский флот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248400" y="4021733"/>
            <a:ext cx="2463800" cy="927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Основание верфей на Балтике (Олонецкая, Адмиралтейская). К 1725 году флот насчитывал около 50 линейных кораблей.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991600" y="3022243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1705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991600" y="3707408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7B6A55"/>
                </a:solidFill>
                <a:latin typeface="Onest"/>
              </a:rPr>
              <a:t>Рекрутская повинность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991600" y="4021733"/>
            <a:ext cx="2463800" cy="927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Введена принудительная система набора в армию — основа регулярной армии. Солдаты служили пожизненно.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117600" y="1801217"/>
            <a:ext cx="1272778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25"/>
              </a:lnSpc>
            </a:pPr>
            <a:r>
              <a:rPr lang="ru-RU" sz="750" b="1" cap="all" spc="180">
                <a:solidFill>
                  <a:srgbClr val="8B0000"/>
                </a:solidFill>
                <a:latin typeface="Onest"/>
              </a:rPr>
              <a:t>Хронология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1861542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B2A18"/>
                </a:solidFill>
                <a:latin typeface="PT Serif"/>
              </a:rPr>
              <a:t>Реформы государственного управления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907943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8B0000"/>
                </a:solidFill>
                <a:latin typeface="Onest"/>
              </a:rPr>
              <a:t>1708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593108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3B2A18"/>
                </a:solidFill>
                <a:latin typeface="Onest"/>
              </a:rPr>
              <a:t>Губернская реформа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3907433"/>
            <a:ext cx="2463800" cy="698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Страна разделена на 8 губерний во главе с губернаторами, усиление местной власти.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3505200" y="2907943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8B0000"/>
                </a:solidFill>
                <a:latin typeface="Onest"/>
              </a:rPr>
              <a:t>1711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3505200" y="3593108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3B2A18"/>
                </a:solidFill>
                <a:latin typeface="Onest"/>
              </a:rPr>
              <a:t>Учреждение Сената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3505200" y="3907433"/>
            <a:ext cx="2463800" cy="1155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Сенат стал высшим государственным органом, заменив Боярскую думу, контролировал управление и правосудие.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248400" y="2907943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8B0000"/>
                </a:solidFill>
                <a:latin typeface="Onest"/>
              </a:rPr>
              <a:t>1718–1721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248400" y="3593108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3B2A18"/>
                </a:solidFill>
                <a:latin typeface="Onest"/>
              </a:rPr>
              <a:t>Коллегии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248400" y="3907433"/>
            <a:ext cx="2463800" cy="927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Вместо 44 приказов создано 12 коллегий по отраслям управления, введён принцип коллегиальности.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991600" y="2907943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1722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991600" y="3593108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7B6A55"/>
                </a:solidFill>
                <a:latin typeface="Onest"/>
              </a:rPr>
              <a:t>Табель о рангах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991600" y="3907433"/>
            <a:ext cx="2463800" cy="927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Установлена система чинов и рангов, продвижение по службе за заслуги, а не по происхождению.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5211405" y="1701800"/>
            <a:ext cx="2124789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25"/>
              </a:lnSpc>
            </a:pPr>
            <a:r>
              <a:rPr lang="ru-RU" sz="750" b="1" cap="all" spc="180">
                <a:solidFill>
                  <a:srgbClr val="8B0000"/>
                </a:solidFill>
                <a:latin typeface="Onest"/>
              </a:rPr>
              <a:t>Петровские реформы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4128294" y="1679575"/>
            <a:ext cx="3935413" cy="2108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5675"/>
              </a:lnSpc>
            </a:pPr>
            <a:r>
              <a:rPr lang="ru-RU" sz="16500" b="1" spc="-659">
                <a:solidFill>
                  <a:srgbClr val="8B0000"/>
                </a:solidFill>
                <a:latin typeface="PT Serif"/>
              </a:rPr>
              <a:t>200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2273300" y="4260850"/>
            <a:ext cx="7645400" cy="6604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550"/>
              </a:lnSpc>
            </a:pPr>
            <a:r>
              <a:rPr lang="ru-RU" sz="2200" b="1">
                <a:solidFill>
                  <a:srgbClr val="3B2A18"/>
                </a:solidFill>
                <a:latin typeface="Onest"/>
              </a:rPr>
              <a:t>Количество мануфактур к концу правления Петра I (с 20 в начале)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2352477" y="4955540"/>
            <a:ext cx="7486948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560"/>
              </a:lnSpc>
            </a:pPr>
            <a:r>
              <a:rPr lang="ru-RU" sz="1300">
                <a:solidFill>
                  <a:srgbClr val="7B6A55"/>
                </a:solidFill>
                <a:latin typeface="Onest"/>
              </a:rPr>
              <a:t>Введена подушная подать (1724) и создана горнозаводская промышленность на Урале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pic>
        <p:nvPicPr>
          <p:cNvPr id="4" name="pic4"/>
          <p:cNvPicPr/>
          <p:nvPr/>
        </p:nvPicPr>
        <p:blipFill>
          <a:blip r:embed="rId4"/>
          <a:stretch>
            <a:fillRect/>
          </a:stretch>
        </p:blipFill>
        <p:spPr>
          <a:xfrm>
            <a:off x="768350" y="1949450"/>
            <a:ext cx="5245100" cy="4140200"/>
          </a:xfrm>
          <a:prstGeom prst="rect">
            <a:avLst/>
          </a:prstGeom>
        </p:spPr>
      </p:pic>
      <p:pic>
        <p:nvPicPr>
          <p:cNvPr id="5" name="pic5"/>
          <p:cNvPicPr/>
          <p:nvPr/>
        </p:nvPicPr>
        <p:blipFill>
          <a:blip r:embed="rId6"/>
          <a:stretch>
            <a:fillRect/>
          </a:stretch>
        </p:blipFill>
        <p:spPr>
          <a:xfrm>
            <a:off x="6178550" y="1949450"/>
            <a:ext cx="5245100" cy="4140200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762000" y="870664"/>
            <a:ext cx="6893223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8B0000"/>
                </a:solidFill>
                <a:latin typeface="Onest"/>
              </a:rPr>
              <a:t>Реформы культуры и быта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1110059"/>
            <a:ext cx="6893223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B2A18"/>
                </a:solidFill>
                <a:latin typeface="PT Serif"/>
              </a:rPr>
              <a:t>Европеизация повседневности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102600" y="633413"/>
            <a:ext cx="3327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75"/>
              </a:lnSpc>
            </a:pPr>
            <a:r>
              <a:rPr lang="ru-RU" sz="1250">
                <a:solidFill>
                  <a:srgbClr val="7B6A55"/>
                </a:solidFill>
                <a:latin typeface="Onest"/>
              </a:rPr>
              <a:t>Внедрение европейской одежды, бритьё бород, ассамблеи, гражданский шрифт, основание Академии наук (1724), первый музей (Кунсткамера).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927100" y="5805805"/>
            <a:ext cx="55626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b="1">
                <a:solidFill>
                  <a:srgbClr val="EFE3C8"/>
                </a:solidFill>
                <a:latin typeface="Onest"/>
              </a:rPr>
              <a:t>Ассамблея при Петре I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6337300" y="5805805"/>
            <a:ext cx="55626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b="1">
                <a:solidFill>
                  <a:srgbClr val="EFE3C8"/>
                </a:solidFill>
                <a:latin typeface="Onest"/>
              </a:rPr>
              <a:t>Лубок XVIII века о брадобритии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pic>
        <p:nvPicPr>
          <p:cNvPr id="4" name="pic4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264841"/>
            <a:ext cx="10668000" cy="4654550"/>
          </a:xfrm>
          <a:prstGeom prst="rect">
            <a:avLst/>
          </a:prstGeom>
        </p:spPr>
      </p:pic>
      <p:sp>
        <p:nvSpPr>
          <p:cNvPr id="5" name="text5"/>
          <p:cNvSpPr>
            <a:spLocks noChangeArrowheads="1"/>
          </p:cNvSpPr>
          <p:nvPr/>
        </p:nvSpPr>
        <p:spPr>
          <a:xfrm>
            <a:off x="762000" y="5842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B2A18"/>
                </a:solidFill>
                <a:latin typeface="PT Serif"/>
              </a:rPr>
              <a:t>Основание Санкт-Петербурга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6068100"/>
            <a:ext cx="6977559" cy="2260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8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Заложенная в 1703 г. крепость дала начало городу, ставшему новой столицей в 1712 г.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8550374" y="6151245"/>
            <a:ext cx="3455551" cy="1498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80"/>
              </a:lnSpc>
            </a:pPr>
            <a:r>
              <a:rPr lang="ru-RU" sz="900">
                <a:solidFill>
                  <a:srgbClr val="7B6A55"/>
                </a:solidFill>
                <a:latin typeface="Onest"/>
              </a:rPr>
              <a:t>Историческая основа: historical-basemaps · CC-BY-SA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pic>
        <p:nvPicPr>
          <p:cNvPr id="4" name="pic4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483916"/>
            <a:ext cx="10668000" cy="4438650"/>
          </a:xfrm>
          <a:prstGeom prst="rect">
            <a:avLst/>
          </a:prstGeom>
        </p:spPr>
      </p:pic>
      <p:sp>
        <p:nvSpPr>
          <p:cNvPr id="5" name="text5"/>
          <p:cNvSpPr>
            <a:spLocks noChangeArrowheads="1"/>
          </p:cNvSpPr>
          <p:nvPr/>
        </p:nvSpPr>
        <p:spPr>
          <a:xfrm>
            <a:off x="1117600" y="628650"/>
            <a:ext cx="2272308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25"/>
              </a:lnSpc>
            </a:pPr>
            <a:r>
              <a:rPr lang="ru-RU" sz="750" b="1" cap="all" spc="180">
                <a:solidFill>
                  <a:srgbClr val="8B0000"/>
                </a:solidFill>
                <a:latin typeface="Onest"/>
              </a:rPr>
              <a:t>Ништадтский мир, 1721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803275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31">
                <a:solidFill>
                  <a:srgbClr val="3B2A18"/>
                </a:solidFill>
                <a:latin typeface="PT Serif"/>
              </a:rPr>
              <a:t>Итоги Северной войны (1700–1721)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6068100"/>
            <a:ext cx="7022703" cy="2260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80"/>
              </a:lnSpc>
            </a:pPr>
            <a:r>
              <a:rPr lang="ru-RU" sz="1200">
                <a:solidFill>
                  <a:srgbClr val="7B6A55"/>
                </a:solidFill>
                <a:latin typeface="Onest"/>
              </a:rPr>
              <a:t>По Ништадтскому миру Россия получила выход к Балтийскому морю и стала империей.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550374" y="6151245"/>
            <a:ext cx="3455551" cy="1498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80"/>
              </a:lnSpc>
            </a:pPr>
            <a:r>
              <a:rPr lang="ru-RU" sz="900">
                <a:solidFill>
                  <a:srgbClr val="7B6A55"/>
                </a:solidFill>
                <a:latin typeface="Onest"/>
              </a:rPr>
              <a:t>Историческая основа: historical-basemaps · CC-BY-SA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Петра I</dc:title>
  <dc:creator>Слайда</dc:creator>
</cp:coreProperties>
</file>