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svg" ContentType="image/svg+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2"/>
  </p:notes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  <p:sldId id="264" r:id="rId109"/>
    <p:sldId id="265" r:id="rId110"/>
  </p:sldIdLst>
  <p:sldSz cx="12192000" cy="6858000"/>
  <p:notesSz cx="6858000" cy="9144000"/>
  <p:embeddedFontLst>
    <p:embeddedFont>
      <p:font typeface="JetBrains Mono"/>
      <p:regular r:id="rId200"/>
    </p:embeddedFont>
    <p:embeddedFont>
      <p:font typeface="Manrope"/>
      <p:regular r:id="rId204"/>
      <p:bold r:id="rId205"/>
    </p:embeddedFont>
    <p:embeddedFont>
      <p:font typeface="Onest"/>
      <p:regular r:id="rId208"/>
      <p:bold r:id="rId209"/>
    </p:embeddedFont>
  </p:embeddedFontLst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Relationship Id="rId109" Type="http://schemas.openxmlformats.org/officeDocument/2006/relationships/slide" Target="slides/slide9.xml"/><Relationship Id="rId110" Type="http://schemas.openxmlformats.org/officeDocument/2006/relationships/slide" Target="slides/slide10.xml"/><Relationship Id="rId200" Type="http://schemas.openxmlformats.org/officeDocument/2006/relationships/font" Target="fonts/font1.fntdata"/><Relationship Id="rId204" Type="http://schemas.openxmlformats.org/officeDocument/2006/relationships/font" Target="fonts/font5.fntdata"/><Relationship Id="rId205" Type="http://schemas.openxmlformats.org/officeDocument/2006/relationships/font" Target="fonts/font6.fntdata"/><Relationship Id="rId208" Type="http://schemas.openxmlformats.org/officeDocument/2006/relationships/font" Target="fonts/font9.fntdata"/><Relationship Id="rId209" Type="http://schemas.openxmlformats.org/officeDocument/2006/relationships/font" Target="fonts/font10.fntdata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Здравствуйте! Сегодня мы начинаем тему «Алгоритмы и блок-схемы». Это основа программирования и логического мышления. Мы разберём, что такое алгоритм, какие у него свойства, как его можно записать, и рассмотрим три основные конструкции: линейную, разветвляющуюся и циклическую. На примерах станет понятно, как это работает. Поехали!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Итак, давайте подведём итог. Мы узнали, что алгоритм — это чёткая последовательность действий, обладающая свойствами дискретности, конечности, определённости, результативности и массовости. Записывать алгоритмы можно разными способами, включая блок-схемы. Познакомились с тремя основными конструкциями: линейной, разветвляющейся и циклической. Блок-схемы помогают наглядно представить алгоритм. Эти знания пригодятся вам в дальнейшем изучении информатики.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разберёмся, что такое алгоритм. Алгоритм — это чёткая последовательность действий, которая ведёт нас к решению задачи. У алгоритма есть пять ключевых свойств. Первое — дискретность: каждый шаг отделён от другого. Второе — детерминированность: шаг выполняется однозначно, никаких двусмысленностей. Третье — результативность: мы обязательно получим результат за конечное время. Четвёртое — массовость: алгоритм работает не для одного случая, а для целого класса задач. И пятое — понятность: запись должна быть понятна исполнителю. Эти свойства важны, чтобы алгоритм можно было выполнить на компьютере. А теперь посмотрим, как записывают алгоритмы.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Итак, мы знаем, что такое алгоритм и его свойства. Теперь посмотрим, как можно записать алгоритм. Существует четыре основных способа. Первый — словесный, это описание шагов словами. Второй — графический, или блок-схема, когда мы рисуем фигуры и стрелки. Третий — псевдокод, нечто среднее между человеческим языком и кодом. И четвёртый — программный код на реальном языке, таком как Python. Каждый способ удобен в своей ситуации.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Посмотрите на схему. Это основные элементы блок-схемы. Овал обозначает начало или конец программы. Прямоугольник — это любое действие, например, присваивание. Ромб — условие, от которого зависит дальнейший путь. Параллелограмм используется для ввода или вывода данных. А шестиугольник — для организации цикла. Запомните эти фигуры: они — азбука любого алгоритма.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Линейный алгоритм — это алгоритм, в котором действия выполняются строго одно за другим, без условий и повторений. Рассмотрим пример: вычисление площади прямоугольника. Сначала мы вводим длину и ширину, затем умножаем их, получая площадь, и наконец выводим результат на экран. Каждый шаг следует после предыдущего, и порядок не меняется. Это основа для понимания более сложных алгоритмов.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Теперь рассмотрим разветвляющийся алгоритм на конкретном примере. Допустим, нам нужно проверить, является ли введённое число чётным. Сначала мы вводим число. Затем ставим условие: если число делится на 2 без остатка — оно чётное. В этом случае мы выводим сообщение «Чётное» и завершаем алгоритм. Если же нет — выводим «Нечётное» и тоже завершаем. Как видите, алгоритм разветвляется на два пути в зависимости от результата проверки условия. Такие алгоритмы позволяют принимать решения и обрабатывать разные ситуации.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А теперь посмотрим на циклический алгоритм на примере вычисления суммы чисел от 1 до N. Сначала мы задаем начальные значения: сумма равна нулю, счетчик равен единице. Затем мы проверяем, не превысил ли счетчик N. Если нет, мы добавляем текущее значение счетчика к сумме, увеличиваем счетчик на единицу и снова проверяем условие. Так повторяется, пока счетчик не станет больше N. Когда условие перестает выполняться, мы выводим полученную сумму и завершаем алгоритм. Этот пример наглядно показывает, как работает цикл с предусловием. В блок-схеме мы видим стрелку, возвращающую нас к проверке условия, что и обеспечивает повторение.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задумывались ли вы, что алгоритмы окружают нас не только в компьютерах, но и в обычной жизни? Например, когда вы готовите бутерброд — вы выполняете последовательность шагов: взять хлеб, намазать масло, положить колбасу. Это и есть алгоритм! Или сборка мебели по инструкции — тоже алгоритм. Даже ваше расписание дня — это циклический алгоритм. Понимание этого помогает нам лучше структурировать свои дела и решать задачи эффективнее. Так что алгоритмы — это не просто тема урока, а важный инструмент в повседневности.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давайте проверим, как вы запомнили свойства алгоритмов. На слайде вопрос: какое из свойств НЕ является свойством алгоритма? Вспомните, мы говорили о дискретности, результативности, массовости, определённости и других. Один из вариантов лишний. Подумайте и поднимите руку с номером правильного ответа. После обсуждения перейдём к следующему вопросу.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m0ad5dac184df944e.png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m384c560cc00699e3.pn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m8c7c1b59640ddd38.pn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m8c7c1b59640ddd38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m8c7c1b59640ddd38.png"/><Relationship Id="rId4" Type="http://schemas.openxmlformats.org/officeDocument/2006/relationships/image" Target="../media/m0690a4f7d05ceb8d.pn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m8c7c1b59640ddd38.png"/><Relationship Id="rId4" Type="http://schemas.openxmlformats.org/officeDocument/2006/relationships/image" Target="../media/mcf5962b44b130f28.png"/><Relationship Id="rId5" Type="http://schemas.openxmlformats.org/officeDocument/2006/relationships/image" Target="../media/m76c727fe9647b496.svg"/><Relationship Id="rId6" Type="http://schemas.openxmlformats.org/officeDocument/2006/relationships/image" Target="../media/mbfb1deeba51c47f5.png"/><Relationship Id="rId7" Type="http://schemas.openxmlformats.org/officeDocument/2006/relationships/image" Target="../media/m76c727fe9647b496.svg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m8c7c1b59640ddd38.png"/><Relationship Id="rId4" Type="http://schemas.openxmlformats.org/officeDocument/2006/relationships/image" Target="../media/m2d2162e08ac4f8e2.pn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m8c7c1b59640ddd38.png"/><Relationship Id="rId4" Type="http://schemas.openxmlformats.org/officeDocument/2006/relationships/image" Target="../media/m5aea85a59eacf698.pn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m8c7c1b59640ddd38.png"/><Relationship Id="rId4" Type="http://schemas.openxmlformats.org/officeDocument/2006/relationships/image" Target="../media/m486cc20834566c0d.jpeg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mecae4b6e655740f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571500"/>
            <a:ext cx="279400" cy="279400"/>
          </a:xfrm>
          <a:prstGeom prst="roundRect">
            <a:avLst>
              <a:gd name="adj" fmla="val 40909"/>
            </a:avLst>
          </a:prstGeom>
          <a:solidFill>
            <a:srgbClr val="2B78E4"/>
          </a:solidFill>
          <a:ln>
            <a:noFill/>
          </a:ln>
        </p:spPr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2416889"/>
            <a:ext cx="1003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2B78E4"/>
                </a:solidFill>
                <a:latin typeface="JetBrains Mono"/>
              </a:rPr>
              <a:t>Презентация · Информатика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2732484"/>
            <a:ext cx="10033000" cy="73279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670"/>
              </a:lnSpc>
            </a:pPr>
            <a:r>
              <a:rPr lang="ru-RU" sz="5400" b="1" spc="-107">
                <a:solidFill>
                  <a:srgbClr val="1B2A4A"/>
                </a:solidFill>
                <a:latin typeface="Manrope"/>
              </a:rPr>
              <a:t>Алгоритмы и блок-схемы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3487440"/>
            <a:ext cx="7010400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00"/>
              </a:lnSpc>
            </a:pPr>
            <a:r>
              <a:rPr lang="ru-RU" sz="1600">
                <a:solidFill>
                  <a:srgbClr val="65718A"/>
                </a:solidFill>
                <a:latin typeface="Onest"/>
              </a:rPr>
              <a:t>Познакомимся с понятием алгоритма, его свойствами, способами записи и основными типами алгоритмов на примерах.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5904230"/>
            <a:ext cx="2570615" cy="1422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020"/>
              </a:lnSpc>
            </a:pPr>
            <a:r>
              <a:rPr lang="ru-RU" sz="850" cap="all" spc="119">
                <a:solidFill>
                  <a:srgbClr val="65718A"/>
                </a:solidFill>
                <a:latin typeface="JetBrains Mono"/>
              </a:rPr>
              <a:t>Аудитория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6092190"/>
            <a:ext cx="2449711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 b="1">
                <a:solidFill>
                  <a:srgbClr val="1B2A4A"/>
                </a:solidFill>
                <a:latin typeface="Onest"/>
              </a:rPr>
              <a:t>Для учащихся 9 классов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757555"/>
            <a:ext cx="4191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2B78E4"/>
                </a:solidFill>
                <a:latin typeface="JetBrains Mono"/>
              </a:rPr>
              <a:t>Заключение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1035050"/>
            <a:ext cx="4191000" cy="51943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990"/>
              </a:lnSpc>
            </a:pPr>
            <a:r>
              <a:rPr lang="ru-RU" sz="3800" b="1" spc="-75">
                <a:solidFill>
                  <a:srgbClr val="1B2A4A"/>
                </a:solidFill>
                <a:latin typeface="Manrope"/>
              </a:rPr>
              <a:t>Итог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1563985"/>
            <a:ext cx="3937000" cy="2603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50"/>
              </a:lnSpc>
            </a:pPr>
            <a:r>
              <a:rPr lang="ru-RU" sz="1300">
                <a:solidFill>
                  <a:srgbClr val="65718A"/>
                </a:solidFill>
                <a:latin typeface="Onest"/>
              </a:rPr>
              <a:t>Повторим ключевые понятия темы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5080000" y="975360"/>
            <a:ext cx="310555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>
                <a:solidFill>
                  <a:srgbClr val="2B78E4"/>
                </a:solidFill>
                <a:latin typeface="JetBrains Mono"/>
              </a:rPr>
              <a:t>01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5517555" y="929640"/>
            <a:ext cx="1151453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1B2A4A"/>
                </a:solidFill>
                <a:latin typeface="Onest"/>
              </a:rPr>
              <a:t>Алгоритм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9118600" y="990600"/>
            <a:ext cx="2311400" cy="330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250"/>
              </a:lnSpc>
            </a:pPr>
            <a:r>
              <a:rPr lang="ru-RU" sz="1100">
                <a:solidFill>
                  <a:srgbClr val="65718A"/>
                </a:solidFill>
                <a:latin typeface="Onest"/>
              </a:rPr>
              <a:t>Чёткая последовательность действий для достижения цели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5080000" y="1686560"/>
            <a:ext cx="310555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>
                <a:solidFill>
                  <a:srgbClr val="2B78E4"/>
                </a:solidFill>
                <a:latin typeface="JetBrains Mono"/>
              </a:rPr>
              <a:t>02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5517555" y="1640840"/>
            <a:ext cx="2431137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1B2A4A"/>
                </a:solidFill>
                <a:latin typeface="Onest"/>
              </a:rPr>
              <a:t>Свойства алгоритма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9118600" y="1701800"/>
            <a:ext cx="2311400" cy="6477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250"/>
              </a:lnSpc>
            </a:pPr>
            <a:r>
              <a:rPr lang="ru-RU" sz="1100">
                <a:solidFill>
                  <a:srgbClr val="65718A"/>
                </a:solidFill>
                <a:latin typeface="Onest"/>
              </a:rPr>
              <a:t>Дискретность, детерминированность, результативность, массовость, понятность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5080000" y="2715260"/>
            <a:ext cx="310555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>
                <a:solidFill>
                  <a:srgbClr val="2B78E4"/>
                </a:solidFill>
                <a:latin typeface="JetBrains Mono"/>
              </a:rPr>
              <a:t>03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5517555" y="2669540"/>
            <a:ext cx="1948815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1B2A4A"/>
                </a:solidFill>
                <a:latin typeface="Onest"/>
              </a:rPr>
              <a:t>Способы записи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9118600" y="2730500"/>
            <a:ext cx="2311400" cy="330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250"/>
              </a:lnSpc>
            </a:pPr>
            <a:r>
              <a:rPr lang="ru-RU" sz="1100">
                <a:solidFill>
                  <a:srgbClr val="65718A"/>
                </a:solidFill>
                <a:latin typeface="Onest"/>
              </a:rPr>
              <a:t>Словесный, псевдокод, блок-схема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5080000" y="3426460"/>
            <a:ext cx="310555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>
                <a:solidFill>
                  <a:srgbClr val="2B78E4"/>
                </a:solidFill>
                <a:latin typeface="JetBrains Mono"/>
              </a:rPr>
              <a:t>04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5517555" y="3380740"/>
            <a:ext cx="2755583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1B2A4A"/>
                </a:solidFill>
                <a:latin typeface="Onest"/>
              </a:rPr>
              <a:t>Линейная конструкция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9118600" y="3441700"/>
            <a:ext cx="2311400" cy="330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250"/>
              </a:lnSpc>
            </a:pPr>
            <a:r>
              <a:rPr lang="ru-RU" sz="1100">
                <a:solidFill>
                  <a:srgbClr val="65718A"/>
                </a:solidFill>
                <a:latin typeface="Onest"/>
              </a:rPr>
              <a:t>Действия выполняются последовательно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5080000" y="4137660"/>
            <a:ext cx="310555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>
                <a:solidFill>
                  <a:srgbClr val="2B78E4"/>
                </a:solidFill>
                <a:latin typeface="JetBrains Mono"/>
              </a:rPr>
              <a:t>05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5517555" y="4091940"/>
            <a:ext cx="2181463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1B2A4A"/>
                </a:solidFill>
                <a:latin typeface="Onest"/>
              </a:rPr>
              <a:t>Разветвляющаяся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9118600" y="4152900"/>
            <a:ext cx="2311400" cy="330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250"/>
              </a:lnSpc>
            </a:pPr>
            <a:r>
              <a:rPr lang="ru-RU" sz="1100">
                <a:solidFill>
                  <a:srgbClr val="65718A"/>
                </a:solidFill>
                <a:latin typeface="Onest"/>
              </a:rPr>
              <a:t>Выбор пути в зависимости от условия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5080000" y="4848860"/>
            <a:ext cx="310555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>
                <a:solidFill>
                  <a:srgbClr val="2B78E4"/>
                </a:solidFill>
                <a:latin typeface="JetBrains Mono"/>
              </a:rPr>
              <a:t>06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5517555" y="4803140"/>
            <a:ext cx="1575197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1B2A4A"/>
                </a:solidFill>
                <a:latin typeface="Onest"/>
              </a:rPr>
              <a:t>Циклическая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9118600" y="4864100"/>
            <a:ext cx="2311400" cy="330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250"/>
              </a:lnSpc>
            </a:pPr>
            <a:r>
              <a:rPr lang="ru-RU" sz="1100">
                <a:solidFill>
                  <a:srgbClr val="65718A"/>
                </a:solidFill>
                <a:latin typeface="Onest"/>
              </a:rPr>
              <a:t>Повторение действий до выполнения условия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154013"/>
            <a:ext cx="1070570" cy="213320"/>
          </a:xfrm>
          <a:prstGeom prst="roundRect">
            <a:avLst>
              <a:gd name="adj" fmla="val 26790"/>
            </a:avLst>
          </a:prstGeom>
          <a:solidFill>
            <a:srgbClr val="DBE6F9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738328" y="2485371"/>
            <a:ext cx="161645" cy="161645"/>
          </a:xfrm>
          <a:prstGeom prst="roundRect">
            <a:avLst>
              <a:gd name="adj" fmla="val 29462"/>
            </a:avLst>
          </a:prstGeom>
          <a:solidFill>
            <a:srgbClr val="2B78E4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738328" y="3077112"/>
            <a:ext cx="161645" cy="161645"/>
          </a:xfrm>
          <a:prstGeom prst="roundRect">
            <a:avLst>
              <a:gd name="adj" fmla="val 29462"/>
            </a:avLst>
          </a:prstGeom>
          <a:solidFill>
            <a:srgbClr val="2B78E4"/>
          </a:solidFill>
          <a:ln>
            <a:noFill/>
          </a:ln>
        </p:spPr>
      </p:sp>
      <p:sp>
        <p:nvSpPr>
          <p:cNvPr id="6" name="card6"/>
          <p:cNvSpPr/>
          <p:nvPr/>
        </p:nvSpPr>
        <p:spPr>
          <a:xfrm>
            <a:off x="738328" y="3668853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2B78E4"/>
          </a:solidFill>
          <a:ln>
            <a:noFill/>
          </a:ln>
        </p:spPr>
      </p:sp>
      <p:sp>
        <p:nvSpPr>
          <p:cNvPr id="7" name="card7"/>
          <p:cNvSpPr/>
          <p:nvPr/>
        </p:nvSpPr>
        <p:spPr>
          <a:xfrm>
            <a:off x="738328" y="4260593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2B78E4"/>
          </a:solidFill>
          <a:ln>
            <a:noFill/>
          </a:ln>
        </p:spPr>
      </p:sp>
      <p:sp>
        <p:nvSpPr>
          <p:cNvPr id="8" name="card8"/>
          <p:cNvSpPr/>
          <p:nvPr/>
        </p:nvSpPr>
        <p:spPr>
          <a:xfrm>
            <a:off x="738328" y="4852334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2B78E4"/>
          </a:solidFill>
          <a:ln>
            <a:noFill/>
          </a:ln>
        </p:spPr>
      </p:sp>
      <p:sp>
        <p:nvSpPr>
          <p:cNvPr id="9" name="card9"/>
          <p:cNvSpPr/>
          <p:nvPr/>
        </p:nvSpPr>
        <p:spPr>
          <a:xfrm>
            <a:off x="738328" y="5444075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2B78E4"/>
          </a:solidFill>
          <a:ln>
            <a:noFill/>
          </a:ln>
        </p:spPr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876300" y="1198463"/>
            <a:ext cx="1051004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40">
                <a:solidFill>
                  <a:srgbClr val="2B78E4"/>
                </a:solidFill>
                <a:latin typeface="Onest"/>
              </a:rPr>
              <a:t>Определение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62000" y="1468934"/>
            <a:ext cx="11303000" cy="51943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990"/>
              </a:lnSpc>
            </a:pPr>
            <a:r>
              <a:rPr lang="ru-RU" sz="3800" b="1" spc="-75">
                <a:solidFill>
                  <a:srgbClr val="1B2A4A"/>
                </a:solidFill>
                <a:latin typeface="Manrope"/>
              </a:rPr>
              <a:t>Алгоритм и его свойства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9500" y="2403634"/>
            <a:ext cx="9310886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1B2A4A"/>
                </a:solidFill>
                <a:latin typeface="Onest"/>
              </a:rPr>
              <a:t>Алгоритм</a:t>
            </a:r>
            <a:r>
              <a:rPr lang="ru-RU" sz="1900">
                <a:solidFill>
                  <a:srgbClr val="1B2A4A"/>
                </a:solidFill>
                <a:latin typeface="Onest"/>
              </a:rPr>
              <a:t> — конечная последовательность действий для решения задачи.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9500" y="2995374"/>
            <a:ext cx="9186863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1B2A4A"/>
                </a:solidFill>
                <a:latin typeface="Onest"/>
              </a:rPr>
              <a:t>Дискретность</a:t>
            </a:r>
            <a:r>
              <a:rPr lang="ru-RU" sz="1900">
                <a:solidFill>
                  <a:srgbClr val="1B2A4A"/>
                </a:solidFill>
                <a:latin typeface="Onest"/>
              </a:rPr>
              <a:t> — алгоритм разбит на отдельные последовательные шаги.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079500" y="3587115"/>
            <a:ext cx="8722519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1B2A4A"/>
                </a:solidFill>
                <a:latin typeface="Onest"/>
              </a:rPr>
              <a:t>Детерминированность</a:t>
            </a:r>
            <a:r>
              <a:rPr lang="ru-RU" sz="1900">
                <a:solidFill>
                  <a:srgbClr val="1B2A4A"/>
                </a:solidFill>
                <a:latin typeface="Onest"/>
              </a:rPr>
              <a:t> — каждый шаг определён строго однозначно.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1079500" y="4178856"/>
            <a:ext cx="8733433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1B2A4A"/>
                </a:solidFill>
                <a:latin typeface="Onest"/>
              </a:rPr>
              <a:t>Результативность</a:t>
            </a:r>
            <a:r>
              <a:rPr lang="ru-RU" sz="1900">
                <a:solidFill>
                  <a:srgbClr val="1B2A4A"/>
                </a:solidFill>
                <a:latin typeface="Onest"/>
              </a:rPr>
              <a:t> — за конечное число шагов получается результат.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1079500" y="4770596"/>
            <a:ext cx="8777585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1B2A4A"/>
                </a:solidFill>
                <a:latin typeface="Onest"/>
              </a:rPr>
              <a:t>Массовость</a:t>
            </a:r>
            <a:r>
              <a:rPr lang="ru-RU" sz="1900">
                <a:solidFill>
                  <a:srgbClr val="1B2A4A"/>
                </a:solidFill>
                <a:latin typeface="Onest"/>
              </a:rPr>
              <a:t> — алгоритм применим к целому классу исходных данных.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1079500" y="5362337"/>
            <a:ext cx="8496300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1B2A4A"/>
                </a:solidFill>
                <a:latin typeface="Onest"/>
              </a:rPr>
              <a:t>Понятность</a:t>
            </a:r>
            <a:r>
              <a:rPr lang="ru-RU" sz="1900">
                <a:solidFill>
                  <a:srgbClr val="1B2A4A"/>
                </a:solidFill>
                <a:latin typeface="Onest"/>
              </a:rPr>
              <a:t> — запись понятна исполнителю: человеку или машине.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635000"/>
            <a:ext cx="1310283" cy="213320"/>
          </a:xfrm>
          <a:prstGeom prst="roundRect">
            <a:avLst>
              <a:gd name="adj" fmla="val 26790"/>
            </a:avLst>
          </a:prstGeom>
          <a:solidFill>
            <a:srgbClr val="DBE6F9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762000" y="1630561"/>
            <a:ext cx="5257800" cy="2093020"/>
          </a:xfrm>
          <a:prstGeom prst="roundRect">
            <a:avLst>
              <a:gd name="adj" fmla="val 273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5" name="card5"/>
          <p:cNvSpPr/>
          <p:nvPr/>
        </p:nvSpPr>
        <p:spPr>
          <a:xfrm>
            <a:off x="6172200" y="1630561"/>
            <a:ext cx="5257800" cy="2093020"/>
          </a:xfrm>
          <a:prstGeom prst="roundRect">
            <a:avLst>
              <a:gd name="adj" fmla="val 273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762000" y="3875980"/>
            <a:ext cx="5257800" cy="2093020"/>
          </a:xfrm>
          <a:prstGeom prst="roundRect">
            <a:avLst>
              <a:gd name="adj" fmla="val 273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6172200" y="3875980"/>
            <a:ext cx="5257800" cy="2093020"/>
          </a:xfrm>
          <a:prstGeom prst="roundRect">
            <a:avLst>
              <a:gd name="adj" fmla="val 273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876300" y="679450"/>
            <a:ext cx="1338659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40">
                <a:solidFill>
                  <a:srgbClr val="2B78E4"/>
                </a:solidFill>
                <a:latin typeface="Onest"/>
              </a:rPr>
              <a:t>Способы записи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8229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63">
                <a:solidFill>
                  <a:srgbClr val="1B2A4A"/>
                </a:solidFill>
                <a:latin typeface="Manrope"/>
              </a:rPr>
              <a:t>Способы записи алгоритмов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73150" y="1911866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2B78E4"/>
                </a:solidFill>
                <a:latin typeface="JetBrains Mono"/>
              </a:rPr>
              <a:t>01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3150" y="2197616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1B2A4A"/>
                </a:solidFill>
                <a:latin typeface="Onest"/>
              </a:rPr>
              <a:t>Словесный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2522141"/>
            <a:ext cx="46609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65718A"/>
                </a:solidFill>
                <a:latin typeface="Onest"/>
              </a:rPr>
              <a:t>Описание алгоритма на естественном языке с использованием формальных фраз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6483350" y="1911866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2B78E4"/>
                </a:solidFill>
                <a:latin typeface="JetBrains Mono"/>
              </a:rPr>
              <a:t>02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6483350" y="2197616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1B2A4A"/>
                </a:solidFill>
                <a:latin typeface="Onest"/>
              </a:rPr>
              <a:t>Графический (блок-схема)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6483350" y="2522141"/>
            <a:ext cx="46609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65718A"/>
                </a:solidFill>
                <a:latin typeface="Onest"/>
              </a:rPr>
              <a:t>Изображение алгоритма с помощью геометрических фигур и стрелок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1073150" y="4157285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2B78E4"/>
                </a:solidFill>
                <a:latin typeface="JetBrains Mono"/>
              </a:rPr>
              <a:t>03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1073150" y="4443035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1B2A4A"/>
                </a:solidFill>
                <a:latin typeface="Onest"/>
              </a:rPr>
              <a:t>Псевдокод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1073150" y="4767560"/>
            <a:ext cx="46609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65718A"/>
                </a:solidFill>
                <a:latin typeface="Onest"/>
              </a:rPr>
              <a:t>Запись алгоритма на формальном языке, близком к программированию, но без строгих синтаксических правил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6483350" y="4157285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2B78E4"/>
                </a:solidFill>
                <a:latin typeface="JetBrains Mono"/>
              </a:rPr>
              <a:t>04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6483350" y="4443035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1B2A4A"/>
                </a:solidFill>
                <a:latin typeface="Onest"/>
              </a:rPr>
              <a:t>Программный код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6483350" y="4767560"/>
            <a:ext cx="46609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65718A"/>
                </a:solidFill>
                <a:latin typeface="Onest"/>
              </a:rPr>
              <a:t>Реализация алгоритма на конкретном языке программирования (Python, C++, Java)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0" y="0"/>
            <a:ext cx="5207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15900" dist="76200" dir="5400000" rotWithShape="0">
              <a:srgbClr val="1A264D">
                <a:alpha val="7843"/>
              </a:srgbClr>
            </a:outerShdw>
          </a:effectLst>
        </p:spPr>
      </p:sp>
      <p:sp>
        <p:nvSpPr>
          <p:cNvPr id="4" name="card4"/>
          <p:cNvSpPr/>
          <p:nvPr/>
        </p:nvSpPr>
        <p:spPr>
          <a:xfrm>
            <a:off x="5823588" y="3056179"/>
            <a:ext cx="125723" cy="125724"/>
          </a:xfrm>
          <a:prstGeom prst="roundRect">
            <a:avLst>
              <a:gd name="adj" fmla="val 22728"/>
            </a:avLst>
          </a:prstGeom>
          <a:solidFill>
            <a:srgbClr val="2B78E4"/>
          </a:solidFill>
          <a:ln>
            <a:noFill/>
          </a:ln>
        </p:spPr>
      </p:sp>
      <p:pic>
        <p:nvPicPr>
          <p:cNvPr id="5" name="pic5"/>
          <p:cNvPicPr/>
          <p:nvPr/>
        </p:nvPicPr>
        <p:blipFill>
          <a:blip r:embed="rId4"/>
          <a:stretch>
            <a:fillRect/>
          </a:stretch>
        </p:blipFill>
        <p:spPr>
          <a:xfrm>
            <a:off x="571500" y="508000"/>
            <a:ext cx="4064000" cy="5842000"/>
          </a:xfrm>
          <a:prstGeom prst="rect">
            <a:avLst/>
          </a:prstGeom>
        </p:spPr>
      </p:pic>
      <p:sp>
        <p:nvSpPr>
          <p:cNvPr id="6" name="text6"/>
          <p:cNvSpPr>
            <a:spLocks noChangeArrowheads="1"/>
          </p:cNvSpPr>
          <p:nvPr/>
        </p:nvSpPr>
        <p:spPr>
          <a:xfrm>
            <a:off x="5842000" y="630555"/>
            <a:ext cx="622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2B78E4"/>
                </a:solidFill>
                <a:latin typeface="JetBrains Mono"/>
              </a:rPr>
              <a:t>Основы алгоритмизации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5842000" y="933450"/>
            <a:ext cx="62230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00"/>
              </a:lnSpc>
            </a:pPr>
            <a:r>
              <a:rPr lang="ru-RU" sz="3000" b="1" spc="-59">
                <a:solidFill>
                  <a:srgbClr val="1B2A4A"/>
                </a:solidFill>
                <a:latin typeface="Manrope"/>
              </a:rPr>
              <a:t>Элементы блок-схем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5842000" y="1591320"/>
            <a:ext cx="5613400" cy="115054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40"/>
              </a:lnSpc>
            </a:pPr>
            <a:r>
              <a:rPr lang="ru-RU" sz="1400">
                <a:solidFill>
                  <a:srgbClr val="65718A"/>
                </a:solidFill>
                <a:latin typeface="Onest"/>
              </a:rPr>
              <a:t>Основные графические блоки: • Овал — начало и конец алгоритма • Прямоугольник — выполнение действия • Ромб — проверка условия • Параллелограмм — ввод/вывод данных • Шестиугольник — организация цикла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6121400" y="2980928"/>
            <a:ext cx="5334000" cy="5270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25"/>
              </a:lnSpc>
            </a:pPr>
            <a:r>
              <a:rPr lang="ru-RU" sz="1350">
                <a:solidFill>
                  <a:srgbClr val="1B2A4A"/>
                </a:solidFill>
                <a:latin typeface="Onest"/>
              </a:rPr>
              <a:t>Каждый блок имеет строго определённое значение, что позволяет однозначно читать алгоритм.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2739430"/>
            <a:ext cx="3183434" cy="2313781"/>
          </a:xfrm>
          <a:prstGeom prst="roundRect">
            <a:avLst>
              <a:gd name="adj" fmla="val 2469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504234" y="2739430"/>
            <a:ext cx="3183533" cy="2313781"/>
          </a:xfrm>
          <a:prstGeom prst="roundRect">
            <a:avLst>
              <a:gd name="adj" fmla="val 2469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8246566" y="2739430"/>
            <a:ext cx="3183434" cy="2313781"/>
          </a:xfrm>
          <a:prstGeom prst="roundRect">
            <a:avLst>
              <a:gd name="adj" fmla="val 2469"/>
            </a:avLst>
          </a:prstGeom>
          <a:solidFill>
            <a:srgbClr val="1B2A4A"/>
          </a:solidFill>
          <a:ln>
            <a:noFill/>
          </a:ln>
        </p:spPr>
      </p:sp>
      <p:pic>
        <p:nvPicPr>
          <p:cNvPr id="6" name="pic6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97834" y="3788370"/>
            <a:ext cx="254000" cy="215900"/>
          </a:xfrm>
          <a:prstGeom prst="rect">
            <a:avLst/>
          </a:prstGeom>
        </p:spPr>
      </p:pic>
      <p:pic>
        <p:nvPicPr>
          <p:cNvPr id="7" name="pic7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40166" y="3788370"/>
            <a:ext cx="254000" cy="215900"/>
          </a:xfrm>
          <a:prstGeom prst="rect">
            <a:avLst/>
          </a:prstGeom>
        </p:spPr>
      </p:pic>
      <p:sp>
        <p:nvSpPr>
          <p:cNvPr id="8" name="text8"/>
          <p:cNvSpPr>
            <a:spLocks noChangeArrowheads="1"/>
          </p:cNvSpPr>
          <p:nvPr/>
        </p:nvSpPr>
        <p:spPr>
          <a:xfrm>
            <a:off x="762000" y="1779389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63">
                <a:solidFill>
                  <a:srgbClr val="1B2A4A"/>
                </a:solidFill>
                <a:latin typeface="Manrope"/>
              </a:rPr>
              <a:t>Линейный алгоритм. Пример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066800" y="3025180"/>
            <a:ext cx="3208834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4800"/>
              </a:lnSpc>
            </a:pPr>
            <a:r>
              <a:rPr lang="ru-RU" sz="4800" b="1" spc="-143">
                <a:solidFill>
                  <a:srgbClr val="2B78E4"/>
                </a:solidFill>
                <a:latin typeface="Manrope"/>
              </a:rPr>
              <a:t>1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66800" y="3904020"/>
            <a:ext cx="30886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1B2A4A"/>
                </a:solidFill>
                <a:latin typeface="Onest"/>
              </a:rPr>
              <a:t>Ввод данных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66800" y="4246959"/>
            <a:ext cx="2599234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65718A"/>
                </a:solidFill>
                <a:latin typeface="Onest"/>
              </a:rPr>
              <a:t>Пользователь вводит длину и ширину прямоугольника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809034" y="3025180"/>
            <a:ext cx="3208933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4800"/>
              </a:lnSpc>
            </a:pPr>
            <a:r>
              <a:rPr lang="ru-RU" sz="4800" b="1" spc="-143">
                <a:solidFill>
                  <a:srgbClr val="2B78E4"/>
                </a:solidFill>
                <a:latin typeface="Manrope"/>
              </a:rPr>
              <a:t>2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4809034" y="3904020"/>
            <a:ext cx="3088719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1B2A4A"/>
                </a:solidFill>
                <a:latin typeface="Onest"/>
              </a:rPr>
              <a:t>Вычисление площади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4809034" y="4246920"/>
            <a:ext cx="3088719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200">
                <a:solidFill>
                  <a:srgbClr val="65718A"/>
                </a:solidFill>
                <a:latin typeface="Onest"/>
              </a:rPr>
              <a:t>Площадь = длина × ширина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8551366" y="3025180"/>
            <a:ext cx="3208834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4800"/>
              </a:lnSpc>
            </a:pPr>
            <a:r>
              <a:rPr lang="ru-RU" sz="4800" b="1" spc="-143">
                <a:solidFill>
                  <a:srgbClr val="2B78E4"/>
                </a:solidFill>
                <a:latin typeface="Manrope"/>
              </a:rPr>
              <a:t>3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8551366" y="3904020"/>
            <a:ext cx="30886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550" b="1">
                <a:solidFill>
                  <a:srgbClr val="F3F6FB"/>
                </a:solidFill>
                <a:latin typeface="Onest"/>
              </a:rPr>
              <a:t>Вывод результата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8551366" y="4246959"/>
            <a:ext cx="2599234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FFFFFF"/>
                </a:solidFill>
                <a:latin typeface="Onest"/>
              </a:rPr>
              <a:t>На экран выводится вычисленная площадь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635000"/>
            <a:ext cx="2076847" cy="213320"/>
          </a:xfrm>
          <a:prstGeom prst="roundRect">
            <a:avLst>
              <a:gd name="adj" fmla="val 26790"/>
            </a:avLst>
          </a:prstGeom>
          <a:solidFill>
            <a:srgbClr val="DBE6F9"/>
          </a:solidFill>
          <a:ln>
            <a:noFill/>
          </a:ln>
        </p:spPr>
      </p:sp>
      <p:pic>
        <p:nvPicPr>
          <p:cNvPr id="4" name="pic4"/>
          <p:cNvPicPr/>
          <p:nvPr/>
        </p:nvPicPr>
        <p:blipFill>
          <a:blip r:embed="rId4"/>
          <a:stretch>
            <a:fillRect/>
          </a:stretch>
        </p:blipFill>
        <p:spPr>
          <a:xfrm>
            <a:off x="762000" y="1617861"/>
            <a:ext cx="10668000" cy="4313039"/>
          </a:xfrm>
          <a:prstGeom prst="rect">
            <a:avLst/>
          </a:prstGeom>
        </p:spPr>
      </p:pic>
      <p:sp>
        <p:nvSpPr>
          <p:cNvPr id="5" name="text5"/>
          <p:cNvSpPr>
            <a:spLocks noChangeArrowheads="1"/>
          </p:cNvSpPr>
          <p:nvPr/>
        </p:nvSpPr>
        <p:spPr>
          <a:xfrm>
            <a:off x="876300" y="679450"/>
            <a:ext cx="2258536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40">
                <a:solidFill>
                  <a:srgbClr val="2B78E4"/>
                </a:solidFill>
                <a:latin typeface="Onest"/>
              </a:rPr>
              <a:t>Разветвляющийся алгоритм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9372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63">
                <a:solidFill>
                  <a:srgbClr val="1B2A4A"/>
                </a:solidFill>
                <a:latin typeface="Manrope"/>
              </a:rPr>
              <a:t>Проверка чётности числа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6092190"/>
            <a:ext cx="825500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>
                <a:solidFill>
                  <a:srgbClr val="65718A"/>
                </a:solidFill>
                <a:latin typeface="Onest"/>
              </a:rPr>
              <a:t>Условие — это логическое выражение, которое может быть истинным или ложным.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635000"/>
            <a:ext cx="1727994" cy="213320"/>
          </a:xfrm>
          <a:prstGeom prst="roundRect">
            <a:avLst>
              <a:gd name="adj" fmla="val 26790"/>
            </a:avLst>
          </a:prstGeom>
          <a:solidFill>
            <a:srgbClr val="DBE6F9"/>
          </a:solidFill>
          <a:ln>
            <a:noFill/>
          </a:ln>
        </p:spPr>
      </p:sp>
      <p:pic>
        <p:nvPicPr>
          <p:cNvPr id="4" name="pic4"/>
          <p:cNvPicPr/>
          <p:nvPr/>
        </p:nvPicPr>
        <p:blipFill>
          <a:blip r:embed="rId4"/>
          <a:stretch>
            <a:fillRect/>
          </a:stretch>
        </p:blipFill>
        <p:spPr>
          <a:xfrm>
            <a:off x="762000" y="1617861"/>
            <a:ext cx="10668000" cy="4313039"/>
          </a:xfrm>
          <a:prstGeom prst="rect">
            <a:avLst/>
          </a:prstGeom>
        </p:spPr>
      </p:pic>
      <p:sp>
        <p:nvSpPr>
          <p:cNvPr id="5" name="text5"/>
          <p:cNvSpPr>
            <a:spLocks noChangeArrowheads="1"/>
          </p:cNvSpPr>
          <p:nvPr/>
        </p:nvSpPr>
        <p:spPr>
          <a:xfrm>
            <a:off x="876300" y="679450"/>
            <a:ext cx="1839913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40">
                <a:solidFill>
                  <a:srgbClr val="2B78E4"/>
                </a:solidFill>
                <a:latin typeface="Onest"/>
              </a:rPr>
              <a:t>Циклический алгоритм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9372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63">
                <a:solidFill>
                  <a:srgbClr val="1B2A4A"/>
                </a:solidFill>
                <a:latin typeface="Manrope"/>
              </a:rPr>
              <a:t>Сумма чисел от 1 до N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6092190"/>
            <a:ext cx="825500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>
                <a:solidFill>
                  <a:srgbClr val="65718A"/>
                </a:solidFill>
                <a:latin typeface="Onest"/>
              </a:rPr>
              <a:t>Цикл выполняется N раз, после чего выводится итоговая сумма.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43588" y="2771719"/>
            <a:ext cx="125724" cy="125724"/>
          </a:xfrm>
          <a:prstGeom prst="roundRect">
            <a:avLst>
              <a:gd name="adj" fmla="val 22728"/>
            </a:avLst>
          </a:prstGeom>
          <a:solidFill>
            <a:srgbClr val="2B78E4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6985000" y="0"/>
            <a:ext cx="5207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15900" dist="76200" dir="5400000" rotWithShape="0">
              <a:srgbClr val="1A264D">
                <a:alpha val="7843"/>
              </a:srgbClr>
            </a:outerShdw>
          </a:effectLst>
        </p:spPr>
      </p:sp>
      <p:pic>
        <p:nvPicPr>
          <p:cNvPr id="5" name="pic5"/>
          <p:cNvPicPr/>
          <p:nvPr/>
        </p:nvPicPr>
        <p:blipFill>
          <a:blip r:embed="rId4"/>
          <a:srcRect l="21528" t="0" r="21528" b="0"/>
          <a:stretch>
            <a:fillRect/>
          </a:stretch>
        </p:blipFill>
        <p:spPr>
          <a:xfrm>
            <a:off x="6985000" y="0"/>
            <a:ext cx="5207000" cy="6858000"/>
          </a:xfrm>
          <a:prstGeom prst="rect">
            <a:avLst/>
          </a:prstGeom>
        </p:spPr>
      </p:pic>
      <p:sp>
        <p:nvSpPr>
          <p:cNvPr id="6" name="text6"/>
          <p:cNvSpPr>
            <a:spLocks noChangeArrowheads="1"/>
          </p:cNvSpPr>
          <p:nvPr/>
        </p:nvSpPr>
        <p:spPr>
          <a:xfrm>
            <a:off x="762000" y="630555"/>
            <a:ext cx="622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2B78E4"/>
                </a:solidFill>
                <a:latin typeface="JetBrains Mono"/>
              </a:rPr>
              <a:t>Примеры из жизни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933450"/>
            <a:ext cx="62230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00"/>
              </a:lnSpc>
            </a:pPr>
            <a:r>
              <a:rPr lang="ru-RU" sz="3000" b="1" spc="-59">
                <a:solidFill>
                  <a:srgbClr val="1B2A4A"/>
                </a:solidFill>
                <a:latin typeface="Manrope"/>
              </a:rPr>
              <a:t>Алгоритмы вокруг нас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1591320"/>
            <a:ext cx="5613400" cy="8660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40"/>
              </a:lnSpc>
            </a:pPr>
            <a:r>
              <a:rPr lang="ru-RU" sz="1400">
                <a:solidFill>
                  <a:srgbClr val="65718A"/>
                </a:solidFill>
                <a:latin typeface="Onest"/>
              </a:rPr>
              <a:t>Алгоритмы встречаются повсюду: кулинарный рецепт, инструкция по сборке мебели, расписание дня. Они помогают структурировать действия и достигать результата шаг за шагом.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041400" y="2696468"/>
            <a:ext cx="3724989" cy="269875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25"/>
              </a:lnSpc>
            </a:pPr>
            <a:r>
              <a:rPr lang="ru-RU" sz="1350">
                <a:solidFill>
                  <a:srgbClr val="1B2A4A"/>
                </a:solidFill>
                <a:latin typeface="Onest"/>
              </a:rPr>
              <a:t>Даже утренний кофе — это алгоритм!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1729284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200"/>
              </a:lnSpc>
            </a:pPr>
            <a:r>
              <a:rPr lang="ru-RU" sz="1000" cap="all" spc="180">
                <a:solidFill>
                  <a:srgbClr val="2B78E4"/>
                </a:solidFill>
                <a:latin typeface="JetBrains Mono"/>
              </a:rPr>
              <a:t>Вопрос 1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2021384"/>
            <a:ext cx="9550400" cy="92293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584"/>
              </a:lnSpc>
            </a:pPr>
            <a:r>
              <a:rPr lang="ru-RU" sz="3200" b="1" spc="-63">
                <a:solidFill>
                  <a:srgbClr val="1B2A4A"/>
                </a:solidFill>
                <a:latin typeface="Manrope"/>
              </a:rPr>
              <a:t>Какое из перечисленных свойств НЕ является свойством алгоритма?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600200" y="3607276"/>
            <a:ext cx="1501854" cy="2260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80"/>
              </a:lnSpc>
            </a:pPr>
            <a:r>
              <a:rPr lang="ru-RU" sz="1400" b="1">
                <a:solidFill>
                  <a:srgbClr val="1B2A4A"/>
                </a:solidFill>
                <a:latin typeface="Onest"/>
              </a:rPr>
              <a:t>Дискретность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010400" y="3607276"/>
            <a:ext cx="1947982" cy="2260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80"/>
              </a:lnSpc>
            </a:pPr>
            <a:r>
              <a:rPr lang="ru-RU" sz="1400" b="1">
                <a:solidFill>
                  <a:srgbClr val="1B2A4A"/>
                </a:solidFill>
                <a:latin typeface="Onest"/>
              </a:rPr>
              <a:t>Результативность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600200" y="4597876"/>
            <a:ext cx="1270754" cy="2260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80"/>
              </a:lnSpc>
            </a:pPr>
            <a:r>
              <a:rPr lang="ru-RU" sz="1400" b="1">
                <a:solidFill>
                  <a:srgbClr val="1B2A4A"/>
                </a:solidFill>
                <a:latin typeface="Onest"/>
              </a:rPr>
              <a:t>Массовость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010400" y="4597876"/>
            <a:ext cx="1389221" cy="2260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80"/>
              </a:lnSpc>
            </a:pPr>
            <a:r>
              <a:rPr lang="ru-RU" sz="1400" b="1">
                <a:solidFill>
                  <a:srgbClr val="1B2A4A"/>
                </a:solidFill>
                <a:latin typeface="Onest"/>
              </a:rPr>
              <a:t>Случайность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Слайда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Алгоритмы и блок-схемы</dc:title>
  <dc:creator>Слайда</dc:creator>
</cp:coreProperties>
</file>