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gif" ContentType="image/gif"/>
  <Default Extension="svg" ContentType="image/svg+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"/>
  </p:notesMasterIdLst>
  <p:sldIdLst>
    <p:sldId id="256" r:id="rId101"/>
    <p:sldId id="257" r:id="rId102"/>
    <p:sldId id="258" r:id="rId103"/>
    <p:sldId id="259" r:id="rId104"/>
    <p:sldId id="260" r:id="rId105"/>
    <p:sldId id="261" r:id="rId106"/>
    <p:sldId id="262" r:id="rId107"/>
    <p:sldId id="263" r:id="rId108"/>
    <p:sldId id="264" r:id="rId109"/>
    <p:sldId id="265" r:id="rId110"/>
  </p:sldIdLst>
  <p:sldSz cx="12192000" cy="6858000"/>
  <p:notesSz cx="6858000" cy="9144000"/>
  <p:embeddedFontLst>
    <p:embeddedFont>
      <p:font typeface="Onest"/>
      <p:regular r:id="rId200"/>
      <p:bold r:id="rId201"/>
    </p:embeddedFont>
    <p:embeddedFont>
      <p:font typeface="Manrope"/>
      <p:regular r:id="rId204"/>
      <p:bold r:id="rId205"/>
    </p:embeddedFont>
  </p:embeddedFontLst>
</p:presentation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101" Type="http://schemas.openxmlformats.org/officeDocument/2006/relationships/slide" Target="slides/slide1.xml"/><Relationship Id="rId102" Type="http://schemas.openxmlformats.org/officeDocument/2006/relationships/slide" Target="slides/slide2.xml"/><Relationship Id="rId103" Type="http://schemas.openxmlformats.org/officeDocument/2006/relationships/slide" Target="slides/slide3.xml"/><Relationship Id="rId104" Type="http://schemas.openxmlformats.org/officeDocument/2006/relationships/slide" Target="slides/slide4.xml"/><Relationship Id="rId105" Type="http://schemas.openxmlformats.org/officeDocument/2006/relationships/slide" Target="slides/slide5.xml"/><Relationship Id="rId106" Type="http://schemas.openxmlformats.org/officeDocument/2006/relationships/slide" Target="slides/slide6.xml"/><Relationship Id="rId107" Type="http://schemas.openxmlformats.org/officeDocument/2006/relationships/slide" Target="slides/slide7.xml"/><Relationship Id="rId108" Type="http://schemas.openxmlformats.org/officeDocument/2006/relationships/slide" Target="slides/slide8.xml"/><Relationship Id="rId109" Type="http://schemas.openxmlformats.org/officeDocument/2006/relationships/slide" Target="slides/slide9.xml"/><Relationship Id="rId110" Type="http://schemas.openxmlformats.org/officeDocument/2006/relationships/slide" Target="slides/slide10.xml"/><Relationship Id="rId200" Type="http://schemas.openxmlformats.org/officeDocument/2006/relationships/font" Target="fonts/font1.fntdata"/><Relationship Id="rId201" Type="http://schemas.openxmlformats.org/officeDocument/2006/relationships/font" Target="fonts/font2.fntdata"/><Relationship Id="rId204" Type="http://schemas.openxmlformats.org/officeDocument/2006/relationships/font" Target="fonts/font5.fntdata"/><Relationship Id="rId205" Type="http://schemas.openxmlformats.org/officeDocument/2006/relationships/font" Target="fonts/font6.fntdata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Здравствуйте! Сегодня мы поговорим о величайшем достижении химии — Периодической системе Дмитрия Ивановича Менделеева. Этот закон не просто упорядочил все известные элементы, но и предсказал ещё не открытые. На протяжении десяти слайдов мы узнаем, как устроена таблица, какие элементы нас окружают и как таблица Менделеева продолжает жить.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Периодический закон — это не просто таблица, а язык, на котором говорит сама природа. Спасибо за внимание, я готов ответить на ваши вопросы.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На этом слайде мы видим Дмитрия Ивановича Менделеева — человека, который изменил химию навсегда. В 1869 году он опубликовал свою первую версию периодической таблицы. На тот момент было известно лишь 63 элемента, но Менделеев не просто их систематизировал — он предсказал существование новых, оставив для них пустые места. Его предсказания были настолько точны, что когда элементы были открыты, они почти идеально совпали с описаниями Менделеева. Давайте посмотрим, как устроена таблица сегодня.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Давайте разберемся, как устроена таблица Менделеева. По горизонтали идут периоды — их всего семь. Например, второй период содержит 8 элементов, и у них заполняется второй электронный слой. По вертикали расположены группы — их восемнадцать. В группе 17 находятся галогены с семью валентными электронами, а в группе 1 — щелочные металлы с одним валентным электроном. Такая структура помогает быстро определить химические свойства любого элемента.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Периодическая таблица разделяет все элементы на металлы, неметаллы и металлоиды. Металлы занимают левую и нижнюю часть таблицы — они блестящие, ковкие, хорошо проводят ток. Неметаллы располагаются в правом верхнем углу и обладают противоположными свойствами. Между ними находятся металлоиды, такие как кремний и германий, которые используют в полупроводниках. Это деление помогает нам быстро оценить химическое поведение элемента. Далее мы увидим, как эти элементы встречаются вокруг нас.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Посмотрите вокруг — всё, что мы видим, состоит из химических элементов. Кислород — самый распространённый элемент на Земле, мы дышим им, и он необходим для горения. Углерод — основа всей органической жизни, из него состоят алмазы и графит, а также топливо и пластик. Железо — главный конструкционный материал, из него делают здания, мосты и машины. Без этих элементов наша цивилизация была бы невозможна. Давайте посмотрим, как таблица Менделеева помогает систематизировать эти и другие элементы.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Менделеев не просто расставил элементы в таблицу, он оставил в ней пустые клетки. Он был уверен, что эти места займут ещё не открытые элементы. Для трёх из них — экабора, экаалюминия и экасилиция — он даже предсказал их свойства. И что же? Через несколько лет эти элементы были найдены. Экаалюминий оказался галлием, экабор — скандием, а экасилиций — германием. Удивительно, но свойства, которые предсказал Менделеев, совпали с реальными с поразительной точностью. Это стало триумфом его системы, и весь научный мир признал периодический закон. А вы задумайтесь: таблица не просто систематизирует известное, она способна предвидеть новое.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Таблица Менделеева продолжает расти. В последние десятилетия учёные синтезировали сверхтяжёлые элементы, такие как оганесон, московий и теннессин. Их получают в лабораториях, сталкивая ядра атомов. Например, оганесон был впервые получен в ОИЯИ в Дубне. Эти элементы существуют лишь доли секунды, но их открытие подтверждает предсказания Менделеева и расширяет наши знания о строении материи. Сегодня мы стоим на пороге новых открытий — возможно, скоро таблица пополнится элементами 119 и 120.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Многие знают Менделеева только по периодической таблице, но его вклад в науку гораздо шире. Он разработал технологию непрерывной перегонки нефти, заложив основы нефтехимической промышленности. В физике он открыл критическую температуру кипения жидкостей. В 1893 году Менделеев возглавил Главную палату мер и весов, фактически создав российскую систему стандартов. А в 1887 году он совершил полёт на воздушном шаре, чтобы наблюдать солнечное затмение — и это было не просто приключение, а научный эксперимент. Так что Менделеев — это не одна таблица, а целая эпоха в науке.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Интересные факты — это самое увлекательное. Многие знают, что Менделеев увидел таблицу во сне, но мало кто помнит, что он проверял эту гипотезу годами. Он не только систематизировал известные элементы, но и предсказал целых три новых — галлий, скандий и германий. Их свойства совпали с его предсказаниями с поразительной точностью. А ещё он сумел исправить атомные массы некоторых элементов, таких как бериллий. Интересно, что сам Менделеев так и не получил Нобелевскую премию, хотя его работа стала основой всей химии. Теперь давайте перейдём к итогу презентации.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mc0733c626bad4dba.png"/><Relationship Id="rId4" Type="http://schemas.openxmlformats.org/officeDocument/2006/relationships/image" Target="../media/ma43fa7e04a86b13e.jpeg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m618412973748c44f.png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m99240a6be4ec9e57.png"/><Relationship Id="rId4" Type="http://schemas.openxmlformats.org/officeDocument/2006/relationships/image" Target="../media/m28221e9b638273ab.jpeg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m618412973748c44f.png"/><Relationship Id="rId4" Type="http://schemas.openxmlformats.org/officeDocument/2006/relationships/image" Target="../media/m01ba9aac1660b863.png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m618412973748c44f.png"/><Relationship Id="rId4" Type="http://schemas.openxmlformats.org/officeDocument/2006/relationships/image" Target="../media/m0245120273058257.png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m618412973748c44f.png"/><Relationship Id="rId4" Type="http://schemas.openxmlformats.org/officeDocument/2006/relationships/image" Target="../media/mc681c82df9549ec1.png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m618412973748c44f.png"/><Relationship Id="rId4" Type="http://schemas.openxmlformats.org/officeDocument/2006/relationships/image" Target="../media/m41898ae26c557d11.png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m618412973748c44f.png"/><Relationship Id="rId4" Type="http://schemas.openxmlformats.org/officeDocument/2006/relationships/image" Target="../media/m5a513b9e61fe2b56.png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m7e349b1aba75c66f.png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m618412973748c44f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3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4"/>
          <p:cNvSpPr>
            <a:spLocks noChangeArrowheads="1"/>
          </p:cNvSpPr>
          <p:nvPr/>
        </p:nvSpPr>
        <p:spPr>
          <a:xfrm>
            <a:off x="762000" y="4222274"/>
            <a:ext cx="11303000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320"/>
              </a:lnSpc>
            </a:pPr>
            <a:r>
              <a:rPr lang="ru-RU" sz="1100" cap="all" spc="198">
                <a:solidFill>
                  <a:srgbClr val="FFFFFF"/>
                </a:solidFill>
                <a:latin typeface="Onest"/>
              </a:rPr>
              <a:t>Презентация по химии · Периодическая система</a:t>
            </a:r>
          </a:p>
        </p:txBody>
      </p:sp>
      <p:sp>
        <p:nvSpPr>
          <p:cNvPr id="5" name="text5"/>
          <p:cNvSpPr>
            <a:spLocks noChangeArrowheads="1"/>
          </p:cNvSpPr>
          <p:nvPr/>
        </p:nvSpPr>
        <p:spPr>
          <a:xfrm>
            <a:off x="762000" y="4512469"/>
            <a:ext cx="9232900" cy="1399381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5459"/>
              </a:lnSpc>
            </a:pPr>
            <a:r>
              <a:rPr lang="ru-RU" sz="5200" b="1" spc="-129">
                <a:solidFill>
                  <a:srgbClr val="FFFFFF"/>
                </a:solidFill>
                <a:latin typeface="Manrope"/>
              </a:rPr>
              <a:t>Периодическая система Д. И. Менделеева</a:t>
            </a:r>
          </a:p>
        </p:txBody>
      </p:sp>
      <p:sp>
        <p:nvSpPr>
          <p:cNvPr id="6" name="text6"/>
          <p:cNvSpPr>
            <a:spLocks noChangeArrowheads="1"/>
          </p:cNvSpPr>
          <p:nvPr/>
        </p:nvSpPr>
        <p:spPr>
          <a:xfrm>
            <a:off x="762000" y="5937250"/>
            <a:ext cx="6985000" cy="29845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250"/>
              </a:lnSpc>
            </a:pPr>
            <a:r>
              <a:rPr lang="ru-RU" sz="1500">
                <a:solidFill>
                  <a:srgbClr val="FFFFFF"/>
                </a:solidFill>
                <a:latin typeface="Onest"/>
              </a:rPr>
              <a:t>Как один закон изменил химию и открыл путь к новым элементам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3"/>
          <p:cNvSpPr>
            <a:spLocks noChangeArrowheads="1"/>
          </p:cNvSpPr>
          <p:nvPr/>
        </p:nvSpPr>
        <p:spPr>
          <a:xfrm>
            <a:off x="762000" y="2370455"/>
            <a:ext cx="11303000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320"/>
              </a:lnSpc>
            </a:pPr>
            <a:r>
              <a:rPr lang="ru-RU" sz="1100" cap="all" spc="198">
                <a:solidFill>
                  <a:srgbClr val="6A3DE0"/>
                </a:solidFill>
                <a:latin typeface="Onest"/>
              </a:rPr>
              <a:t>Заключение</a:t>
            </a:r>
          </a:p>
        </p:txBody>
      </p:sp>
      <p:sp>
        <p:nvSpPr>
          <p:cNvPr id="4" name="text4"/>
          <p:cNvSpPr>
            <a:spLocks noChangeArrowheads="1"/>
          </p:cNvSpPr>
          <p:nvPr/>
        </p:nvSpPr>
        <p:spPr>
          <a:xfrm>
            <a:off x="762000" y="2667000"/>
            <a:ext cx="11303000" cy="9017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7000"/>
              </a:lnSpc>
            </a:pPr>
            <a:r>
              <a:rPr lang="ru-RU" sz="7000" b="1" spc="-209">
                <a:solidFill>
                  <a:srgbClr val="241B40"/>
                </a:solidFill>
                <a:latin typeface="Manrope"/>
              </a:rPr>
              <a:t>Спасибо за внимание!</a:t>
            </a:r>
          </a:p>
        </p:txBody>
      </p:sp>
      <p:sp>
        <p:nvSpPr>
          <p:cNvPr id="5" name="text5"/>
          <p:cNvSpPr>
            <a:spLocks noChangeArrowheads="1"/>
          </p:cNvSpPr>
          <p:nvPr/>
        </p:nvSpPr>
        <p:spPr>
          <a:xfrm>
            <a:off x="762000" y="3625850"/>
            <a:ext cx="6375400" cy="86995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250"/>
              </a:lnSpc>
            </a:pPr>
            <a:r>
              <a:rPr lang="ru-RU" sz="1500">
                <a:solidFill>
                  <a:srgbClr val="696483"/>
                </a:solidFill>
                <a:latin typeface="Onest"/>
              </a:rPr>
              <a:t>Периодический закон Менделеева — фундамент химии, объединяющий все элементы в стройную систему и открывающий путь к новым открытиям.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rd3"/>
          <p:cNvSpPr/>
          <p:nvPr/>
        </p:nvSpPr>
        <p:spPr>
          <a:xfrm>
            <a:off x="762000" y="952500"/>
            <a:ext cx="4064000" cy="4953000"/>
          </a:xfrm>
          <a:prstGeom prst="roundRect">
            <a:avLst>
              <a:gd name="adj" fmla="val 1875"/>
            </a:avLst>
          </a:prstGeom>
          <a:solidFill>
            <a:srgbClr val="FFFFFF"/>
          </a:solidFill>
          <a:ln>
            <a:noFill/>
          </a:ln>
          <a:effectLst>
            <a:outerShdw blurRad="279400" dist="101600" dir="5400000" rotWithShape="0">
              <a:srgbClr val="271D45">
                <a:alpha val="10196"/>
              </a:srgbClr>
            </a:outerShdw>
          </a:effectLst>
        </p:spPr>
      </p:sp>
      <p:pic>
        <p:nvPicPr>
          <p:cNvPr id="4" name="pic4"/>
          <p:cNvPicPr/>
          <p:nvPr/>
        </p:nvPicPr>
        <p:blipFill>
          <a:blip r:embed="rId4"/>
          <a:srcRect l="8974" t="0" r="8974" b="0"/>
          <a:stretch>
            <a:fillRect/>
          </a:stretch>
        </p:blipFill>
        <p:spPr>
          <a:xfrm>
            <a:off x="762000" y="952500"/>
            <a:ext cx="4064000" cy="4953000"/>
          </a:xfrm>
          <a:prstGeom prst="rect">
            <a:avLst/>
          </a:prstGeom>
        </p:spPr>
      </p:pic>
      <p:sp>
        <p:nvSpPr>
          <p:cNvPr id="5" name="text5"/>
          <p:cNvSpPr>
            <a:spLocks noChangeArrowheads="1"/>
          </p:cNvSpPr>
          <p:nvPr/>
        </p:nvSpPr>
        <p:spPr>
          <a:xfrm>
            <a:off x="5461000" y="1447403"/>
            <a:ext cx="5994400" cy="10795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4200"/>
              </a:lnSpc>
            </a:pPr>
            <a:r>
              <a:rPr lang="ru-RU" sz="4000" b="1" spc="-99">
                <a:solidFill>
                  <a:srgbClr val="241B40"/>
                </a:solidFill>
                <a:latin typeface="Manrope"/>
              </a:rPr>
              <a:t>Дмитрий Иванович Менделеев</a:t>
            </a:r>
          </a:p>
        </p:txBody>
      </p:sp>
      <p:sp>
        <p:nvSpPr>
          <p:cNvPr id="6" name="text6"/>
          <p:cNvSpPr>
            <a:spLocks noChangeArrowheads="1"/>
          </p:cNvSpPr>
          <p:nvPr/>
        </p:nvSpPr>
        <p:spPr>
          <a:xfrm>
            <a:off x="5461000" y="2640608"/>
            <a:ext cx="5740400" cy="1658144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159"/>
              </a:lnSpc>
            </a:pPr>
            <a:r>
              <a:rPr lang="ru-RU" sz="1350">
                <a:solidFill>
                  <a:srgbClr val="241B40"/>
                </a:solidFill>
                <a:latin typeface="Onest"/>
              </a:rPr>
              <a:t>Дмитрий Иванович Менделеев (1834–1907) — русский химик, открывший периодический закон в 1869 году. Он систематизировал известные на тот момент 63 элемента, расположив их по атомным весам и свойствам. Менделеев смело оставил пустые клетки для ещё не открытых элементов и предсказал их свойства с удивительной точностью.</a:t>
            </a:r>
          </a:p>
        </p:txBody>
      </p:sp>
      <p:sp>
        <p:nvSpPr>
          <p:cNvPr id="7" name="text7"/>
          <p:cNvSpPr>
            <a:spLocks noChangeArrowheads="1"/>
          </p:cNvSpPr>
          <p:nvPr/>
        </p:nvSpPr>
        <p:spPr>
          <a:xfrm>
            <a:off x="5461000" y="4844812"/>
            <a:ext cx="3011805" cy="3632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760"/>
              </a:lnSpc>
            </a:pPr>
            <a:r>
              <a:rPr lang="ru-RU" sz="2300" b="1">
                <a:solidFill>
                  <a:srgbClr val="6A3DE0"/>
                </a:solidFill>
                <a:latin typeface="Manrope"/>
              </a:rPr>
              <a:t>1869</a:t>
            </a:r>
          </a:p>
        </p:txBody>
      </p:sp>
      <p:sp>
        <p:nvSpPr>
          <p:cNvPr id="8" name="text8"/>
          <p:cNvSpPr>
            <a:spLocks noChangeArrowheads="1"/>
          </p:cNvSpPr>
          <p:nvPr/>
        </p:nvSpPr>
        <p:spPr>
          <a:xfrm>
            <a:off x="5461000" y="5222002"/>
            <a:ext cx="3011805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320"/>
              </a:lnSpc>
            </a:pPr>
            <a:r>
              <a:rPr lang="ru-RU" sz="1100">
                <a:solidFill>
                  <a:srgbClr val="696483"/>
                </a:solidFill>
                <a:latin typeface="Onest"/>
              </a:rPr>
              <a:t>Год открытия периодического закона</a:t>
            </a:r>
          </a:p>
        </p:txBody>
      </p:sp>
      <p:sp>
        <p:nvSpPr>
          <p:cNvPr id="9" name="text9"/>
          <p:cNvSpPr>
            <a:spLocks noChangeArrowheads="1"/>
          </p:cNvSpPr>
          <p:nvPr/>
        </p:nvSpPr>
        <p:spPr>
          <a:xfrm>
            <a:off x="8326438" y="4844812"/>
            <a:ext cx="2806541" cy="3632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760"/>
              </a:lnSpc>
            </a:pPr>
            <a:r>
              <a:rPr lang="ru-RU" sz="2300" b="1">
                <a:solidFill>
                  <a:srgbClr val="6A3DE0"/>
                </a:solidFill>
                <a:latin typeface="Manrope"/>
              </a:rPr>
              <a:t>63</a:t>
            </a:r>
          </a:p>
        </p:txBody>
      </p:sp>
      <p:sp>
        <p:nvSpPr>
          <p:cNvPr id="10" name="text10"/>
          <p:cNvSpPr>
            <a:spLocks noChangeArrowheads="1"/>
          </p:cNvSpPr>
          <p:nvPr/>
        </p:nvSpPr>
        <p:spPr>
          <a:xfrm>
            <a:off x="8326438" y="5222002"/>
            <a:ext cx="2806541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320"/>
              </a:lnSpc>
            </a:pPr>
            <a:r>
              <a:rPr lang="ru-RU" sz="1100">
                <a:solidFill>
                  <a:srgbClr val="696483"/>
                </a:solidFill>
                <a:latin typeface="Onest"/>
              </a:rPr>
              <a:t>Известно элементов на тот момент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3"/>
          <p:cNvPicPr/>
          <p:nvPr/>
        </p:nvPicPr>
        <p:blipFill>
          <a:blip r:embed="rId4"/>
          <a:stretch>
            <a:fillRect/>
          </a:stretch>
        </p:blipFill>
        <p:spPr>
          <a:xfrm>
            <a:off x="698500" y="1162050"/>
            <a:ext cx="10795000" cy="4857750"/>
          </a:xfrm>
          <a:prstGeom prst="rect">
            <a:avLst/>
          </a:prstGeom>
        </p:spPr>
      </p:pic>
      <p:sp>
        <p:nvSpPr>
          <p:cNvPr id="4" name="text4"/>
          <p:cNvSpPr>
            <a:spLocks noChangeArrowheads="1"/>
          </p:cNvSpPr>
          <p:nvPr/>
        </p:nvSpPr>
        <p:spPr>
          <a:xfrm>
            <a:off x="698500" y="552450"/>
            <a:ext cx="11430000" cy="41275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3150"/>
              </a:lnSpc>
            </a:pPr>
            <a:r>
              <a:rPr lang="ru-RU" sz="3000" b="1" spc="-59">
                <a:solidFill>
                  <a:srgbClr val="241B40"/>
                </a:solidFill>
                <a:latin typeface="Manrope"/>
              </a:rPr>
              <a:t>Как устроена таблица: периоды и группы</a:t>
            </a:r>
          </a:p>
        </p:txBody>
      </p:sp>
      <p:sp>
        <p:nvSpPr>
          <p:cNvPr id="5" name="text5"/>
          <p:cNvSpPr>
            <a:spLocks noChangeArrowheads="1"/>
          </p:cNvSpPr>
          <p:nvPr/>
        </p:nvSpPr>
        <p:spPr>
          <a:xfrm>
            <a:off x="698500" y="6155690"/>
            <a:ext cx="8255000" cy="2108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560"/>
              </a:lnSpc>
            </a:pPr>
            <a:r>
              <a:rPr lang="ru-RU" sz="1300">
                <a:solidFill>
                  <a:srgbClr val="696483"/>
                </a:solidFill>
                <a:latin typeface="Onest"/>
              </a:rPr>
              <a:t>Периодический закон: свойства элементов периодически повторяются с ростом атомной массы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rd3"/>
          <p:cNvSpPr/>
          <p:nvPr/>
        </p:nvSpPr>
        <p:spPr>
          <a:xfrm>
            <a:off x="698500" y="571500"/>
            <a:ext cx="1810345" cy="213320"/>
          </a:xfrm>
          <a:prstGeom prst="roundRect">
            <a:avLst>
              <a:gd name="adj" fmla="val 35720"/>
            </a:avLst>
          </a:prstGeom>
          <a:solidFill>
            <a:srgbClr val="DDDAF9"/>
          </a:solidFill>
          <a:ln>
            <a:noFill/>
          </a:ln>
        </p:spPr>
      </p:sp>
      <p:pic>
        <p:nvPicPr>
          <p:cNvPr id="4" name="pic4"/>
          <p:cNvPicPr/>
          <p:nvPr/>
        </p:nvPicPr>
        <p:blipFill>
          <a:blip r:embed="rId4"/>
          <a:stretch>
            <a:fillRect/>
          </a:stretch>
        </p:blipFill>
        <p:spPr>
          <a:xfrm>
            <a:off x="698500" y="1489670"/>
            <a:ext cx="10795000" cy="4339630"/>
          </a:xfrm>
          <a:prstGeom prst="rect">
            <a:avLst/>
          </a:prstGeom>
        </p:spPr>
      </p:pic>
      <p:sp>
        <p:nvSpPr>
          <p:cNvPr id="5" name="text5"/>
          <p:cNvSpPr>
            <a:spLocks noChangeArrowheads="1"/>
          </p:cNvSpPr>
          <p:nvPr/>
        </p:nvSpPr>
        <p:spPr>
          <a:xfrm>
            <a:off x="812800" y="615950"/>
            <a:ext cx="1938734" cy="12446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880"/>
              </a:lnSpc>
            </a:pPr>
            <a:r>
              <a:rPr lang="ru-RU" sz="800" b="1" cap="all" spc="40">
                <a:solidFill>
                  <a:srgbClr val="6A3DE0"/>
                </a:solidFill>
                <a:latin typeface="Onest"/>
              </a:rPr>
              <a:t>Периодическая система</a:t>
            </a:r>
          </a:p>
        </p:txBody>
      </p:sp>
      <p:sp>
        <p:nvSpPr>
          <p:cNvPr id="6" name="text6"/>
          <p:cNvSpPr>
            <a:spLocks noChangeArrowheads="1"/>
          </p:cNvSpPr>
          <p:nvPr/>
        </p:nvSpPr>
        <p:spPr>
          <a:xfrm>
            <a:off x="698500" y="880070"/>
            <a:ext cx="11430000" cy="41275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3150"/>
              </a:lnSpc>
            </a:pPr>
            <a:r>
              <a:rPr lang="ru-RU" sz="3000" b="1" spc="-59">
                <a:solidFill>
                  <a:srgbClr val="241B40"/>
                </a:solidFill>
                <a:latin typeface="Manrope"/>
              </a:rPr>
              <a:t>Металлы и неметаллы</a:t>
            </a:r>
          </a:p>
        </p:txBody>
      </p:sp>
      <p:sp>
        <p:nvSpPr>
          <p:cNvPr id="7" name="text7"/>
          <p:cNvSpPr>
            <a:spLocks noChangeArrowheads="1"/>
          </p:cNvSpPr>
          <p:nvPr/>
        </p:nvSpPr>
        <p:spPr>
          <a:xfrm>
            <a:off x="698500" y="5969000"/>
            <a:ext cx="7645400" cy="3937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500"/>
              </a:lnSpc>
            </a:pPr>
            <a:r>
              <a:rPr lang="ru-RU" sz="1300">
                <a:solidFill>
                  <a:srgbClr val="696483"/>
                </a:solidFill>
                <a:latin typeface="Onest"/>
              </a:rPr>
              <a:t>Граница между металлами и неметаллами в таблице проходит по ступенчатой линии от бора до астата.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3"/>
          <p:cNvPicPr/>
          <p:nvPr/>
        </p:nvPicPr>
        <p:blipFill>
          <a:blip r:embed="rId4"/>
          <a:stretch>
            <a:fillRect/>
          </a:stretch>
        </p:blipFill>
        <p:spPr>
          <a:xfrm>
            <a:off x="698500" y="1162050"/>
            <a:ext cx="10795000" cy="4857750"/>
          </a:xfrm>
          <a:prstGeom prst="rect">
            <a:avLst/>
          </a:prstGeom>
        </p:spPr>
      </p:pic>
      <p:sp>
        <p:nvSpPr>
          <p:cNvPr id="4" name="text4"/>
          <p:cNvSpPr>
            <a:spLocks noChangeArrowheads="1"/>
          </p:cNvSpPr>
          <p:nvPr/>
        </p:nvSpPr>
        <p:spPr>
          <a:xfrm>
            <a:off x="698500" y="552450"/>
            <a:ext cx="11430000" cy="41275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3150"/>
              </a:lnSpc>
            </a:pPr>
            <a:r>
              <a:rPr lang="ru-RU" sz="3000" b="1" spc="-59">
                <a:solidFill>
                  <a:srgbClr val="241B40"/>
                </a:solidFill>
                <a:latin typeface="Manrope"/>
              </a:rPr>
              <a:t>Важные химические элементы вокруг нас</a:t>
            </a:r>
          </a:p>
        </p:txBody>
      </p:sp>
      <p:sp>
        <p:nvSpPr>
          <p:cNvPr id="5" name="text5"/>
          <p:cNvSpPr>
            <a:spLocks noChangeArrowheads="1"/>
          </p:cNvSpPr>
          <p:nvPr/>
        </p:nvSpPr>
        <p:spPr>
          <a:xfrm>
            <a:off x="698500" y="6155690"/>
            <a:ext cx="8255000" cy="2108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560"/>
              </a:lnSpc>
            </a:pPr>
            <a:r>
              <a:rPr lang="ru-RU" sz="1300">
                <a:solidFill>
                  <a:srgbClr val="696483"/>
                </a:solidFill>
                <a:latin typeface="Onest"/>
              </a:rPr>
              <a:t>Эти элементы составляют основу жизни и промышленности.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3"/>
          <p:cNvPicPr/>
          <p:nvPr/>
        </p:nvPicPr>
        <p:blipFill>
          <a:blip r:embed="rId4"/>
          <a:stretch>
            <a:fillRect/>
          </a:stretch>
        </p:blipFill>
        <p:spPr>
          <a:xfrm>
            <a:off x="698500" y="1162050"/>
            <a:ext cx="10795000" cy="4857750"/>
          </a:xfrm>
          <a:prstGeom prst="rect">
            <a:avLst/>
          </a:prstGeom>
        </p:spPr>
      </p:pic>
      <p:sp>
        <p:nvSpPr>
          <p:cNvPr id="4" name="text4"/>
          <p:cNvSpPr>
            <a:spLocks noChangeArrowheads="1"/>
          </p:cNvSpPr>
          <p:nvPr/>
        </p:nvSpPr>
        <p:spPr>
          <a:xfrm>
            <a:off x="698500" y="552450"/>
            <a:ext cx="11430000" cy="41275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3150"/>
              </a:lnSpc>
            </a:pPr>
            <a:r>
              <a:rPr lang="ru-RU" sz="3000" b="1" spc="-59">
                <a:solidFill>
                  <a:srgbClr val="241B40"/>
                </a:solidFill>
                <a:latin typeface="Manrope"/>
              </a:rPr>
              <a:t>Как таблица предсказала новые элементы</a:t>
            </a:r>
          </a:p>
        </p:txBody>
      </p:sp>
      <p:sp>
        <p:nvSpPr>
          <p:cNvPr id="5" name="text5"/>
          <p:cNvSpPr>
            <a:spLocks noChangeArrowheads="1"/>
          </p:cNvSpPr>
          <p:nvPr/>
        </p:nvSpPr>
        <p:spPr>
          <a:xfrm>
            <a:off x="698500" y="6155690"/>
            <a:ext cx="8255000" cy="2108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560"/>
              </a:lnSpc>
            </a:pPr>
            <a:r>
              <a:rPr lang="ru-RU" sz="1300">
                <a:solidFill>
                  <a:srgbClr val="696483"/>
                </a:solidFill>
                <a:latin typeface="Onest"/>
              </a:rPr>
              <a:t>Совпадение предсказанных и реальных свойств подтвердило периодический закон.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3"/>
          <p:cNvPicPr/>
          <p:nvPr/>
        </p:nvPicPr>
        <p:blipFill>
          <a:blip r:embed="rId4"/>
          <a:stretch>
            <a:fillRect/>
          </a:stretch>
        </p:blipFill>
        <p:spPr>
          <a:xfrm>
            <a:off x="698500" y="1162050"/>
            <a:ext cx="10795000" cy="4857750"/>
          </a:xfrm>
          <a:prstGeom prst="rect">
            <a:avLst/>
          </a:prstGeom>
        </p:spPr>
      </p:pic>
      <p:sp>
        <p:nvSpPr>
          <p:cNvPr id="4" name="text4"/>
          <p:cNvSpPr>
            <a:spLocks noChangeArrowheads="1"/>
          </p:cNvSpPr>
          <p:nvPr/>
        </p:nvSpPr>
        <p:spPr>
          <a:xfrm>
            <a:off x="698500" y="552450"/>
            <a:ext cx="11430000" cy="41275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3150"/>
              </a:lnSpc>
            </a:pPr>
            <a:r>
              <a:rPr lang="ru-RU" sz="3000" b="1" spc="-59">
                <a:solidFill>
                  <a:srgbClr val="241B40"/>
                </a:solidFill>
                <a:latin typeface="Manrope"/>
              </a:rPr>
              <a:t>Современная таблица и сверхтяжёлые элементы</a:t>
            </a:r>
          </a:p>
        </p:txBody>
      </p:sp>
      <p:sp>
        <p:nvSpPr>
          <p:cNvPr id="5" name="text5"/>
          <p:cNvSpPr>
            <a:spLocks noChangeArrowheads="1"/>
          </p:cNvSpPr>
          <p:nvPr/>
        </p:nvSpPr>
        <p:spPr>
          <a:xfrm>
            <a:off x="698500" y="6155690"/>
            <a:ext cx="8255000" cy="2108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560"/>
              </a:lnSpc>
            </a:pPr>
            <a:r>
              <a:rPr lang="ru-RU" sz="1300">
                <a:solidFill>
                  <a:srgbClr val="696483"/>
                </a:solidFill>
                <a:latin typeface="Onest"/>
              </a:rPr>
              <a:t>Все эти элементы получены в Объединённом институте ядерных исследований (ОИЯИ) в Дубне.</a:t>
            </a:r>
          </a:p>
        </p:txBody>
      </p:sp>
      <p:sp>
        <p:nvSpPr>
          <p:cNvPr id="6" name="text6"/>
          <p:cNvSpPr>
            <a:spLocks noChangeArrowheads="1"/>
          </p:cNvSpPr>
          <p:nvPr/>
        </p:nvSpPr>
        <p:spPr>
          <a:xfrm>
            <a:off x="127000" y="6480175"/>
            <a:ext cx="11303000" cy="1651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 algn="r">
              <a:lnSpc>
                <a:spcPts val="1200"/>
              </a:lnSpc>
            </a:pPr>
            <a:r>
              <a:rPr lang="ru-RU" sz="1000">
                <a:solidFill>
                  <a:srgbClr val="9B97B0"/>
                </a:solidFill>
                <a:latin typeface="Onest"/>
              </a:rPr>
              <a:t>ОИЯИ, 2024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rd3"/>
          <p:cNvSpPr/>
          <p:nvPr/>
        </p:nvSpPr>
        <p:spPr>
          <a:xfrm>
            <a:off x="762000" y="1477070"/>
            <a:ext cx="1031875" cy="213320"/>
          </a:xfrm>
          <a:prstGeom prst="roundRect">
            <a:avLst>
              <a:gd name="adj" fmla="val 35720"/>
            </a:avLst>
          </a:prstGeom>
          <a:solidFill>
            <a:srgbClr val="DDDAF9"/>
          </a:solidFill>
          <a:ln>
            <a:noFill/>
          </a:ln>
        </p:spPr>
      </p:sp>
      <p:sp>
        <p:nvSpPr>
          <p:cNvPr id="4" name="text4"/>
          <p:cNvSpPr>
            <a:spLocks noChangeArrowheads="1"/>
          </p:cNvSpPr>
          <p:nvPr/>
        </p:nvSpPr>
        <p:spPr>
          <a:xfrm>
            <a:off x="876300" y="1521520"/>
            <a:ext cx="1004570" cy="12446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880"/>
              </a:lnSpc>
            </a:pPr>
            <a:r>
              <a:rPr lang="ru-RU" sz="800" b="1" cap="all" spc="40">
                <a:solidFill>
                  <a:srgbClr val="6A3DE0"/>
                </a:solidFill>
                <a:latin typeface="Onest"/>
              </a:rPr>
              <a:t>Достижения</a:t>
            </a:r>
          </a:p>
        </p:txBody>
      </p:sp>
      <p:sp>
        <p:nvSpPr>
          <p:cNvPr id="5" name="text5"/>
          <p:cNvSpPr>
            <a:spLocks noChangeArrowheads="1"/>
          </p:cNvSpPr>
          <p:nvPr/>
        </p:nvSpPr>
        <p:spPr>
          <a:xfrm>
            <a:off x="762000" y="2172990"/>
            <a:ext cx="11303000" cy="4394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3360"/>
              </a:lnSpc>
            </a:pPr>
            <a:r>
              <a:rPr lang="ru-RU" sz="3200" b="1" spc="-63">
                <a:solidFill>
                  <a:srgbClr val="241B40"/>
                </a:solidFill>
                <a:latin typeface="Manrope"/>
              </a:rPr>
              <a:t>Менделеев — не только таблица</a:t>
            </a:r>
          </a:p>
        </p:txBody>
      </p:sp>
      <p:sp>
        <p:nvSpPr>
          <p:cNvPr id="6" name="text6"/>
          <p:cNvSpPr>
            <a:spLocks noChangeArrowheads="1"/>
          </p:cNvSpPr>
          <p:nvPr/>
        </p:nvSpPr>
        <p:spPr>
          <a:xfrm>
            <a:off x="762000" y="3291780"/>
            <a:ext cx="5715000" cy="4699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3600"/>
              </a:lnSpc>
            </a:pPr>
            <a:r>
              <a:rPr lang="ru-RU" sz="3600" b="1" spc="-107">
                <a:solidFill>
                  <a:srgbClr val="241B40"/>
                </a:solidFill>
                <a:latin typeface="Manrope"/>
              </a:rPr>
              <a:t>1863</a:t>
            </a:r>
          </a:p>
        </p:txBody>
      </p:sp>
      <p:sp>
        <p:nvSpPr>
          <p:cNvPr id="7" name="text7"/>
          <p:cNvSpPr>
            <a:spLocks noChangeArrowheads="1"/>
          </p:cNvSpPr>
          <p:nvPr/>
        </p:nvSpPr>
        <p:spPr>
          <a:xfrm>
            <a:off x="762000" y="3873440"/>
            <a:ext cx="5715000" cy="19558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440"/>
              </a:lnSpc>
            </a:pPr>
            <a:r>
              <a:rPr lang="ru-RU" sz="1200">
                <a:solidFill>
                  <a:srgbClr val="696483"/>
                </a:solidFill>
                <a:latin typeface="Onest"/>
              </a:rPr>
              <a:t>Разработка перегонки нефти</a:t>
            </a:r>
          </a:p>
        </p:txBody>
      </p:sp>
      <p:sp>
        <p:nvSpPr>
          <p:cNvPr id="8" name="text8"/>
          <p:cNvSpPr>
            <a:spLocks noChangeArrowheads="1"/>
          </p:cNvSpPr>
          <p:nvPr/>
        </p:nvSpPr>
        <p:spPr>
          <a:xfrm>
            <a:off x="6350000" y="3291780"/>
            <a:ext cx="5715000" cy="4699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3600"/>
              </a:lnSpc>
            </a:pPr>
            <a:r>
              <a:rPr lang="ru-RU" sz="3600" b="1" spc="-107">
                <a:solidFill>
                  <a:srgbClr val="241B40"/>
                </a:solidFill>
                <a:latin typeface="Manrope"/>
              </a:rPr>
              <a:t>1860</a:t>
            </a:r>
          </a:p>
        </p:txBody>
      </p:sp>
      <p:sp>
        <p:nvSpPr>
          <p:cNvPr id="9" name="text9"/>
          <p:cNvSpPr>
            <a:spLocks noChangeArrowheads="1"/>
          </p:cNvSpPr>
          <p:nvPr/>
        </p:nvSpPr>
        <p:spPr>
          <a:xfrm>
            <a:off x="6350000" y="3873440"/>
            <a:ext cx="5715000" cy="19558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440"/>
              </a:lnSpc>
            </a:pPr>
            <a:r>
              <a:rPr lang="ru-RU" sz="1200">
                <a:solidFill>
                  <a:srgbClr val="696483"/>
                </a:solidFill>
                <a:latin typeface="Onest"/>
              </a:rPr>
              <a:t>Открытие критической температуры</a:t>
            </a:r>
          </a:p>
        </p:txBody>
      </p:sp>
      <p:sp>
        <p:nvSpPr>
          <p:cNvPr id="10" name="text10"/>
          <p:cNvSpPr>
            <a:spLocks noChangeArrowheads="1"/>
          </p:cNvSpPr>
          <p:nvPr/>
        </p:nvSpPr>
        <p:spPr>
          <a:xfrm>
            <a:off x="762000" y="4618930"/>
            <a:ext cx="5715000" cy="4699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3600"/>
              </a:lnSpc>
            </a:pPr>
            <a:r>
              <a:rPr lang="ru-RU" sz="3600" b="1" spc="-107">
                <a:solidFill>
                  <a:srgbClr val="241B40"/>
                </a:solidFill>
                <a:latin typeface="Manrope"/>
              </a:rPr>
              <a:t>1893</a:t>
            </a:r>
          </a:p>
        </p:txBody>
      </p:sp>
      <p:sp>
        <p:nvSpPr>
          <p:cNvPr id="11" name="text11"/>
          <p:cNvSpPr>
            <a:spLocks noChangeArrowheads="1"/>
          </p:cNvSpPr>
          <p:nvPr/>
        </p:nvSpPr>
        <p:spPr>
          <a:xfrm>
            <a:off x="762000" y="5200590"/>
            <a:ext cx="5715000" cy="19558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440"/>
              </a:lnSpc>
            </a:pPr>
            <a:r>
              <a:rPr lang="ru-RU" sz="1200">
                <a:solidFill>
                  <a:srgbClr val="696483"/>
                </a:solidFill>
                <a:latin typeface="Onest"/>
              </a:rPr>
              <a:t>Главная палата мер и весов</a:t>
            </a:r>
          </a:p>
        </p:txBody>
      </p:sp>
      <p:sp>
        <p:nvSpPr>
          <p:cNvPr id="12" name="text12"/>
          <p:cNvSpPr>
            <a:spLocks noChangeArrowheads="1"/>
          </p:cNvSpPr>
          <p:nvPr/>
        </p:nvSpPr>
        <p:spPr>
          <a:xfrm>
            <a:off x="6350000" y="4618930"/>
            <a:ext cx="5715000" cy="4699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3600"/>
              </a:lnSpc>
            </a:pPr>
            <a:r>
              <a:rPr lang="ru-RU" sz="3600" b="1" spc="-107">
                <a:solidFill>
                  <a:srgbClr val="241B40"/>
                </a:solidFill>
                <a:latin typeface="Manrope"/>
              </a:rPr>
              <a:t>1887</a:t>
            </a:r>
          </a:p>
        </p:txBody>
      </p:sp>
      <p:sp>
        <p:nvSpPr>
          <p:cNvPr id="13" name="text13"/>
          <p:cNvSpPr>
            <a:spLocks noChangeArrowheads="1"/>
          </p:cNvSpPr>
          <p:nvPr/>
        </p:nvSpPr>
        <p:spPr>
          <a:xfrm>
            <a:off x="6350000" y="5200590"/>
            <a:ext cx="5715000" cy="19558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440"/>
              </a:lnSpc>
            </a:pPr>
            <a:r>
              <a:rPr lang="ru-RU" sz="1200">
                <a:solidFill>
                  <a:srgbClr val="696483"/>
                </a:solidFill>
                <a:latin typeface="Onest"/>
              </a:rPr>
              <a:t>Полет на воздушном шаре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rd3"/>
          <p:cNvSpPr/>
          <p:nvPr/>
        </p:nvSpPr>
        <p:spPr>
          <a:xfrm>
            <a:off x="762000" y="1070273"/>
            <a:ext cx="1450280" cy="213320"/>
          </a:xfrm>
          <a:prstGeom prst="roundRect">
            <a:avLst>
              <a:gd name="adj" fmla="val 35720"/>
            </a:avLst>
          </a:prstGeom>
          <a:solidFill>
            <a:srgbClr val="DDDAF9"/>
          </a:solidFill>
          <a:ln>
            <a:noFill/>
          </a:ln>
        </p:spPr>
      </p:sp>
      <p:sp>
        <p:nvSpPr>
          <p:cNvPr id="4" name="card4"/>
          <p:cNvSpPr/>
          <p:nvPr/>
        </p:nvSpPr>
        <p:spPr>
          <a:xfrm>
            <a:off x="738328" y="2401631"/>
            <a:ext cx="161645" cy="161645"/>
          </a:xfrm>
          <a:prstGeom prst="roundRect">
            <a:avLst>
              <a:gd name="adj" fmla="val 29462"/>
            </a:avLst>
          </a:prstGeom>
          <a:solidFill>
            <a:srgbClr val="6A3DE0"/>
          </a:solidFill>
          <a:ln>
            <a:noFill/>
          </a:ln>
        </p:spPr>
      </p:sp>
      <p:sp>
        <p:nvSpPr>
          <p:cNvPr id="5" name="card5"/>
          <p:cNvSpPr/>
          <p:nvPr/>
        </p:nvSpPr>
        <p:spPr>
          <a:xfrm>
            <a:off x="738328" y="3331112"/>
            <a:ext cx="161645" cy="161644"/>
          </a:xfrm>
          <a:prstGeom prst="roundRect">
            <a:avLst>
              <a:gd name="adj" fmla="val 29462"/>
            </a:avLst>
          </a:prstGeom>
          <a:solidFill>
            <a:srgbClr val="6A3DE0"/>
          </a:solidFill>
          <a:ln>
            <a:noFill/>
          </a:ln>
        </p:spPr>
      </p:sp>
      <p:sp>
        <p:nvSpPr>
          <p:cNvPr id="6" name="card6"/>
          <p:cNvSpPr/>
          <p:nvPr/>
        </p:nvSpPr>
        <p:spPr>
          <a:xfrm>
            <a:off x="738328" y="4260593"/>
            <a:ext cx="161645" cy="161644"/>
          </a:xfrm>
          <a:prstGeom prst="roundRect">
            <a:avLst>
              <a:gd name="adj" fmla="val 29462"/>
            </a:avLst>
          </a:prstGeom>
          <a:solidFill>
            <a:srgbClr val="6A3DE0"/>
          </a:solidFill>
          <a:ln>
            <a:noFill/>
          </a:ln>
        </p:spPr>
      </p:sp>
      <p:sp>
        <p:nvSpPr>
          <p:cNvPr id="7" name="card7"/>
          <p:cNvSpPr/>
          <p:nvPr/>
        </p:nvSpPr>
        <p:spPr>
          <a:xfrm>
            <a:off x="738328" y="5190075"/>
            <a:ext cx="161645" cy="161644"/>
          </a:xfrm>
          <a:prstGeom prst="roundRect">
            <a:avLst>
              <a:gd name="adj" fmla="val 29462"/>
            </a:avLst>
          </a:prstGeom>
          <a:solidFill>
            <a:srgbClr val="6A3DE0"/>
          </a:solidFill>
          <a:ln>
            <a:noFill/>
          </a:ln>
        </p:spPr>
      </p:sp>
      <p:sp>
        <p:nvSpPr>
          <p:cNvPr id="8" name="text8"/>
          <p:cNvSpPr>
            <a:spLocks noChangeArrowheads="1"/>
          </p:cNvSpPr>
          <p:nvPr/>
        </p:nvSpPr>
        <p:spPr>
          <a:xfrm>
            <a:off x="876300" y="1114723"/>
            <a:ext cx="1506657" cy="12446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880"/>
              </a:lnSpc>
            </a:pPr>
            <a:r>
              <a:rPr lang="ru-RU" sz="800" b="1" cap="all" spc="40">
                <a:solidFill>
                  <a:srgbClr val="6A3DE0"/>
                </a:solidFill>
                <a:latin typeface="Onest"/>
              </a:rPr>
              <a:t>Интересные факты</a:t>
            </a:r>
          </a:p>
        </p:txBody>
      </p:sp>
      <p:sp>
        <p:nvSpPr>
          <p:cNvPr id="9" name="text9"/>
          <p:cNvSpPr>
            <a:spLocks noChangeArrowheads="1"/>
          </p:cNvSpPr>
          <p:nvPr/>
        </p:nvSpPr>
        <p:spPr>
          <a:xfrm>
            <a:off x="762000" y="1385193"/>
            <a:ext cx="11303000" cy="51943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3990"/>
              </a:lnSpc>
            </a:pPr>
            <a:r>
              <a:rPr lang="ru-RU" sz="3800" b="1" spc="-75">
                <a:solidFill>
                  <a:srgbClr val="241B40"/>
                </a:solidFill>
                <a:latin typeface="Manrope"/>
              </a:rPr>
              <a:t>Удивительные страницы истории</a:t>
            </a:r>
          </a:p>
        </p:txBody>
      </p:sp>
      <p:sp>
        <p:nvSpPr>
          <p:cNvPr id="10" name="text10"/>
          <p:cNvSpPr>
            <a:spLocks noChangeArrowheads="1"/>
          </p:cNvSpPr>
          <p:nvPr/>
        </p:nvSpPr>
        <p:spPr>
          <a:xfrm>
            <a:off x="1079500" y="2319933"/>
            <a:ext cx="9232900" cy="688181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659"/>
              </a:lnSpc>
            </a:pPr>
            <a:r>
              <a:rPr lang="ru-RU" sz="1900" b="1">
                <a:solidFill>
                  <a:srgbClr val="241B40"/>
                </a:solidFill>
                <a:latin typeface="Onest"/>
              </a:rPr>
              <a:t>Таблица во сне</a:t>
            </a:r>
            <a:r>
              <a:rPr lang="ru-RU" sz="1900">
                <a:solidFill>
                  <a:srgbClr val="241B40"/>
                </a:solidFill>
                <a:latin typeface="Onest"/>
              </a:rPr>
              <a:t> По легенде, Д. И. Менделеев увидел периодическую таблицу во сне после трех дней работы.</a:t>
            </a:r>
          </a:p>
        </p:txBody>
      </p:sp>
      <p:sp>
        <p:nvSpPr>
          <p:cNvPr id="11" name="text11"/>
          <p:cNvSpPr>
            <a:spLocks noChangeArrowheads="1"/>
          </p:cNvSpPr>
          <p:nvPr/>
        </p:nvSpPr>
        <p:spPr>
          <a:xfrm>
            <a:off x="1079500" y="3249414"/>
            <a:ext cx="9232900" cy="688181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659"/>
              </a:lnSpc>
            </a:pPr>
            <a:r>
              <a:rPr lang="ru-RU" sz="1900" b="1">
                <a:solidFill>
                  <a:srgbClr val="241B40"/>
                </a:solidFill>
                <a:latin typeface="Onest"/>
              </a:rPr>
              <a:t>Предсказание элементов</a:t>
            </a:r>
            <a:r>
              <a:rPr lang="ru-RU" sz="1900">
                <a:solidFill>
                  <a:srgbClr val="241B40"/>
                </a:solidFill>
                <a:latin typeface="Onest"/>
              </a:rPr>
              <a:t> Он описал свойства галлия, скандия и германия за годы до их открытия — и предсказания блестяще подтвердились.</a:t>
            </a:r>
          </a:p>
        </p:txBody>
      </p:sp>
      <p:sp>
        <p:nvSpPr>
          <p:cNvPr id="12" name="text12"/>
          <p:cNvSpPr>
            <a:spLocks noChangeArrowheads="1"/>
          </p:cNvSpPr>
          <p:nvPr/>
        </p:nvSpPr>
        <p:spPr>
          <a:xfrm>
            <a:off x="1079500" y="4178895"/>
            <a:ext cx="9232900" cy="688181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659"/>
              </a:lnSpc>
            </a:pPr>
            <a:r>
              <a:rPr lang="ru-RU" sz="1900" b="1">
                <a:solidFill>
                  <a:srgbClr val="241B40"/>
                </a:solidFill>
                <a:latin typeface="Onest"/>
              </a:rPr>
              <a:t>Коррекция масс</a:t>
            </a:r>
            <a:r>
              <a:rPr lang="ru-RU" sz="1900">
                <a:solidFill>
                  <a:srgbClr val="241B40"/>
                </a:solidFill>
                <a:latin typeface="Onest"/>
              </a:rPr>
              <a:t> Менделеев исправил атомные массы некоторых элементов, например, бериллия (13,5 → 9), что подтвердилось.</a:t>
            </a:r>
          </a:p>
        </p:txBody>
      </p:sp>
      <p:sp>
        <p:nvSpPr>
          <p:cNvPr id="13" name="text13"/>
          <p:cNvSpPr>
            <a:spLocks noChangeArrowheads="1"/>
          </p:cNvSpPr>
          <p:nvPr/>
        </p:nvSpPr>
        <p:spPr>
          <a:xfrm>
            <a:off x="1079500" y="5108377"/>
            <a:ext cx="9232900" cy="688181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659"/>
              </a:lnSpc>
            </a:pPr>
            <a:r>
              <a:rPr lang="ru-RU" sz="1900" b="1">
                <a:solidFill>
                  <a:srgbClr val="241B40"/>
                </a:solidFill>
                <a:latin typeface="Onest"/>
              </a:rPr>
              <a:t>Нобелевская премия</a:t>
            </a:r>
            <a:r>
              <a:rPr lang="ru-RU" sz="1900">
                <a:solidFill>
                  <a:srgbClr val="241B40"/>
                </a:solidFill>
                <a:latin typeface="Onest"/>
              </a:rPr>
              <a:t> Менделеев номинировался трижды (1905–1907), но Нобелевскую премию так и не получил.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aida">
  <a:themeElements>
    <a:clrScheme name="slaida">
      <a:dk1>
        <a:srgbClr val="1C1C1C"/>
      </a:dk1>
      <a:lt1>
        <a:srgbClr val="FFFFFF"/>
      </a:lt1>
      <a:dk2>
        <a:srgbClr val="44546A"/>
      </a:dk2>
      <a:lt2>
        <a:srgbClr val="E7E6E6"/>
      </a:lt2>
      <a:accent1>
        <a:srgbClr val="2F6BF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laida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slaida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>
          <a:solidFill>
            <a:schemeClr val="phClr"/>
          </a:solidFill>
        </a:ln>
        <a:ln w="12700">
          <a:solidFill>
            <a:schemeClr val="phClr"/>
          </a:solidFill>
        </a:ln>
        <a:ln w="19050">
          <a:solidFill>
            <a:schemeClr val="phClr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name="slaida">
  <a:themeElements>
    <a:clrScheme name="slaida">
      <a:dk1>
        <a:srgbClr val="1C1C1C"/>
      </a:dk1>
      <a:lt1>
        <a:srgbClr val="FFFFFF"/>
      </a:lt1>
      <a:dk2>
        <a:srgbClr val="44546A"/>
      </a:dk2>
      <a:lt2>
        <a:srgbClr val="E7E6E6"/>
      </a:lt2>
      <a:accent1>
        <a:srgbClr val="2F6BF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laida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slaida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>
          <a:solidFill>
            <a:schemeClr val="phClr"/>
          </a:solidFill>
        </a:ln>
        <a:ln w="12700">
          <a:solidFill>
            <a:schemeClr val="phClr"/>
          </a:solidFill>
        </a:ln>
        <a:ln w="19050">
          <a:solidFill>
            <a:schemeClr val="phClr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Application>Слайда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Периодическая система Д. И. Менделеева</dc:title>
  <dc:creator>Слайда</dc:creator>
</cp:coreProperties>
</file>