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Default Extension="svg" ContentType="image/svg+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"/>
  </p:notesMasterIdLst>
  <p:sldIdLst>
    <p:sldId id="256" r:id="rId101"/>
    <p:sldId id="257" r:id="rId102"/>
    <p:sldId id="258" r:id="rId103"/>
    <p:sldId id="259" r:id="rId104"/>
    <p:sldId id="260" r:id="rId105"/>
    <p:sldId id="261" r:id="rId106"/>
    <p:sldId id="262" r:id="rId107"/>
    <p:sldId id="263" r:id="rId108"/>
    <p:sldId id="264" r:id="rId109"/>
    <p:sldId id="265" r:id="rId110"/>
  </p:sldIdLst>
  <p:sldSz cx="12192000" cy="6858000"/>
  <p:notesSz cx="6858000" cy="9144000"/>
  <p:embeddedFontLst>
    <p:embeddedFont>
      <p:font typeface="Onest"/>
      <p:regular r:id="rId200"/>
      <p:bold r:id="rId201"/>
    </p:embeddedFont>
    <p:embeddedFont>
      <p:font typeface="Manrope"/>
      <p:regular r:id="rId204"/>
      <p:bold r:id="rId205"/>
    </p:embeddedFont>
  </p:embeddedFontLst>
</p:presentation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101" Type="http://schemas.openxmlformats.org/officeDocument/2006/relationships/slide" Target="slides/slide1.xml"/><Relationship Id="rId102" Type="http://schemas.openxmlformats.org/officeDocument/2006/relationships/slide" Target="slides/slide2.xml"/><Relationship Id="rId103" Type="http://schemas.openxmlformats.org/officeDocument/2006/relationships/slide" Target="slides/slide3.xml"/><Relationship Id="rId104" Type="http://schemas.openxmlformats.org/officeDocument/2006/relationships/slide" Target="slides/slide4.xml"/><Relationship Id="rId105" Type="http://schemas.openxmlformats.org/officeDocument/2006/relationships/slide" Target="slides/slide5.xml"/><Relationship Id="rId106" Type="http://schemas.openxmlformats.org/officeDocument/2006/relationships/slide" Target="slides/slide6.xml"/><Relationship Id="rId107" Type="http://schemas.openxmlformats.org/officeDocument/2006/relationships/slide" Target="slides/slide7.xml"/><Relationship Id="rId108" Type="http://schemas.openxmlformats.org/officeDocument/2006/relationships/slide" Target="slides/slide8.xml"/><Relationship Id="rId109" Type="http://schemas.openxmlformats.org/officeDocument/2006/relationships/slide" Target="slides/slide9.xml"/><Relationship Id="rId110" Type="http://schemas.openxmlformats.org/officeDocument/2006/relationships/slide" Target="slides/slide10.xml"/><Relationship Id="rId200" Type="http://schemas.openxmlformats.org/officeDocument/2006/relationships/font" Target="fonts/font1.fntdata"/><Relationship Id="rId201" Type="http://schemas.openxmlformats.org/officeDocument/2006/relationships/font" Target="fonts/font2.fntdata"/><Relationship Id="rId204" Type="http://schemas.openxmlformats.org/officeDocument/2006/relationships/font" Target="fonts/font5.fntdata"/><Relationship Id="rId205" Type="http://schemas.openxmlformats.org/officeDocument/2006/relationships/font" Target="fonts/font6.fntdata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Добрый день! Сегодня мы поговорим об одних из самых впечатляющих и загадочных явлений природы — вулканах. Они не только разрушают, но и создают, и мы узнаем, как это происходит.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Итак, подведём итог. Вулканы — это одно из самых впечатляющих явлений природы. Они могут быть разрушительными, но также приносят пользу: обогащают почву, создают новые земли и служат источником геотермальной энергии. Изучая вулканы, мы учимся предсказывать извержения и минимизировать риски. Я призываю вас бережно относиться к нашей планете и интересоваться её тайнами. Спасибо за внимание!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Вулкан — это геологическое образование, через которое магма выходит на поверхность. Давайте посмотрим на его строение. В глубине находится магматический очаг — резервуар с расплавленной породой. По жерлу магма поднимается вверх и вырывается через кратер. Изверженный материал остывает и образует конус вулкана. Таким образом, вулкан — это не просто гора, а сложная система, которую мы будем изучать дальше.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Давайте разберёмся, как и почему происходит извержение. Всё начинается с движения тектонических плит — они сталкиваются или расходятся, создавая трещины в коре. Из-за снижения давления мантийное вещество плавится, образуя магму. В магме накапливаются газы, давление растёт, и в какой-то момент оно превышает прочность окружающих пород. Происходит мощный выброс — лава, пепел и газы устремляются на поверхность. Этот циклический процесс повторяется на протяжении миллионов лет. Теперь, зная механизм, давайте посмотрим на виды вулканов.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А теперь давайте разберёмся, какие бывают вулканы. Выделяют четыре основных типа. Щитовые вулканы — широкие и пологие, их лава очень жидкая, поэтому извержения спокойные. Пример — вулканы Гавайев. Стратовулканы — это классические конические горы, они сложены из слоёв лавы и пепла. Их извержения взрывные и очень опасные, как у Везувия. Шлаковые конусы — небольшие, образуются за одно извержение из кусков шлака. И купольные вулканы — вязкая лава выдавливается, образуя купол, который может обрушиться. Каждый тип уникален по форме и характеру извержений.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А теперь взгляните на карту. Пять вулканов, которые известны каждому. Везувий — он погубил Помпеи в 79 году, но до сих пор действует. Кракатау: его взрыв 1883 года был слышен за тысячи километров. Фудзияма — символ Японии, спящий, но не мёртвый. Этна — самый активный в Европе, постоянно дымит. И Килауэа на Гавайях — его лава извергается почти непрерывно. Каждый из них уникален, и учёные внимательно следят за их поведением.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Камчатка и Курильские острова — это настоящий заповедник вулканов. Здесь находится больше 300 вулканов, из которых около 30 действующие. Ключевская сопка — самый высокий действующий вулкан Евразии, его высота почти 4 800 метров. Шивелуч, Авачинский и Толбачик — одни из самых активных. Только за последний год Ключевская сопка выбрасывала пепел на высоту до 10 километров. Эти вулканы не только опасны, но и привлекают учёных со всего мира. А вы знали, что Камчатка — часть Тихоокеанского огненного кольца? Давайте посмотрим, чем ещё знамениты вулканы мира.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Вулканы — один из самых мощных природных факторов. С одной стороны, они приносят катастрофические разрушения: лавовые потоки выжигают всё на своём пути, пирокластические потоки уничтожают жизнь за секунды, пепел вызывает удушье и обрушивает крыши, а подводные извержения порождают цунами. Но в долгосрочной перспективе вулканы — это двигатель плодородия: их пепел обогащает почву минералами, а геотермальное тепло даёт энергию. Кроме того, вулканы — туристическая достопримечательность, привлекающая миллионы людей. Так что, несмотря на опасность, без вулканов наша планета была бы совсем другой.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За вулканами следят целым арсеналом приборов. Сейсмографы ловят малейшие подземные толчки. Спутники измеряют деформацию склонов. А газоанализаторы и тепловизоры помогают предсказать извержение. Благодаря этим данным учёные могут вовремя предупредить людей об опасности.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Давайте посмотрим на удивительные факты. На Земле насчитывается около 1500 активных вулканов. Самый высокий из них — Охос-дель-Саладо, его высота почти 7 километров. А самое мощное извержение в истории произошло в 1815 году — вулкан Тамбора в Индонезии выбросил столько пепла, что на год изменил климат. Вулканы не только разрушают, но и создают — благодаря им появились многие острова. А знаете ли вы, что самая длинная непрерывная вулканическая цепь находится под водой? Это срединно-океанические хребты.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m871c861a140ed9b6.png"/><Relationship Id="rId4" Type="http://schemas.openxmlformats.org/officeDocument/2006/relationships/image" Target="../media/m7e5cbe1bf9dfa9d0.jpeg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m5641cb6ec0c44e14.png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m3e9b3abaff26b3f7.png"/><Relationship Id="rId4" Type="http://schemas.openxmlformats.org/officeDocument/2006/relationships/image" Target="../media/m8b6a4ca563fe25a2.jpeg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m5641cb6ec0c44e14.png"/><Relationship Id="rId4" Type="http://schemas.openxmlformats.org/officeDocument/2006/relationships/image" Target="../media/me4046ad7efb46bf7.png"/><Relationship Id="rId5" Type="http://schemas.openxmlformats.org/officeDocument/2006/relationships/image" Target="../media/m663df29965e071ba.svg"/><Relationship Id="rId6" Type="http://schemas.openxmlformats.org/officeDocument/2006/relationships/image" Target="../media/mda5e655dc805be87.png"/><Relationship Id="rId7" Type="http://schemas.openxmlformats.org/officeDocument/2006/relationships/image" Target="../media/m663df29965e071ba.svg"/><Relationship Id="rId8" Type="http://schemas.openxmlformats.org/officeDocument/2006/relationships/image" Target="../media/m09387e4b02823088.png"/><Relationship Id="rId9" Type="http://schemas.openxmlformats.org/officeDocument/2006/relationships/image" Target="../media/m663df29965e071ba.svg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m5641cb6ec0c44e14.png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m5641cb6ec0c44e14.png"/><Relationship Id="rId4" Type="http://schemas.openxmlformats.org/officeDocument/2006/relationships/image" Target="../media/mca9b72451a707623.jpeg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m881783edbd319940.png"/><Relationship Id="rId4" Type="http://schemas.openxmlformats.org/officeDocument/2006/relationships/image" Target="../media/mbda429f248fa1626.jpeg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m5641cb6ec0c44e14.png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m5641cb6ec0c44e14.png"/><Relationship Id="rId4" Type="http://schemas.openxmlformats.org/officeDocument/2006/relationships/image" Target="../media/m1bc7bdef0490b9e1.jpeg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m194293c6114f030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3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4"/>
          <p:cNvSpPr>
            <a:spLocks noChangeArrowheads="1"/>
          </p:cNvSpPr>
          <p:nvPr/>
        </p:nvSpPr>
        <p:spPr>
          <a:xfrm>
            <a:off x="762000" y="3936524"/>
            <a:ext cx="1130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 cap="all" spc="198">
                <a:solidFill>
                  <a:srgbClr val="FFFFFF"/>
                </a:solidFill>
                <a:latin typeface="Onest"/>
              </a:rPr>
              <a:t>Презентация по географии · Вулканы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4226719"/>
            <a:ext cx="9232900" cy="13993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459"/>
              </a:lnSpc>
            </a:pPr>
            <a:r>
              <a:rPr lang="ru-RU" sz="5200" b="1" spc="-129">
                <a:solidFill>
                  <a:srgbClr val="FFFFFF"/>
                </a:solidFill>
                <a:latin typeface="Manrope"/>
              </a:rPr>
              <a:t>Вулканы: огненное сердце Земли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5651500"/>
            <a:ext cx="6375400" cy="5842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250"/>
              </a:lnSpc>
            </a:pPr>
            <a:r>
              <a:rPr lang="ru-RU" sz="1500">
                <a:solidFill>
                  <a:srgbClr val="FFFFFF"/>
                </a:solidFill>
                <a:latin typeface="Onest"/>
              </a:rPr>
              <a:t>Что такое вулканы, как они устроены, почему извергаются и какую роль играют в жизни планеты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4031"/>
          </a:solidFill>
          <a:ln>
            <a:noFill/>
          </a:ln>
        </p:spPr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762000" y="1737340"/>
            <a:ext cx="7747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 cap="all" spc="198">
                <a:solidFill>
                  <a:srgbClr val="FFFFFF"/>
                </a:solidFill>
                <a:latin typeface="Onest"/>
              </a:rPr>
              <a:t>Итог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2059285"/>
            <a:ext cx="7137400" cy="19328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040"/>
              </a:lnSpc>
            </a:pPr>
            <a:r>
              <a:rPr lang="ru-RU" sz="4800" b="1" spc="-119">
                <a:solidFill>
                  <a:srgbClr val="FFFFFF"/>
                </a:solidFill>
                <a:latin typeface="Manrope"/>
              </a:rPr>
              <a:t>Вулканы — могущественная сила природы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4009628"/>
            <a:ext cx="5740400" cy="11176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75"/>
              </a:lnSpc>
            </a:pPr>
            <a:r>
              <a:rPr lang="ru-RU" sz="1450">
                <a:solidFill>
                  <a:srgbClr val="FFFFFF"/>
                </a:solidFill>
                <a:latin typeface="Onest"/>
              </a:rPr>
              <a:t>Вулканы несут разрушения, но также создают плодородные почвы и дают ресурсы. Изучение вулканов помогает предсказывать извержения и защищать людей. Давайте беречь нашу планету!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3"/>
          <p:cNvPicPr/>
          <p:nvPr/>
        </p:nvPicPr>
        <p:blipFill>
          <a:blip r:embed="rId4"/>
          <a:srcRect l="19316" t="0" r="19316" b="0"/>
          <a:stretch>
            <a:fillRect/>
          </a:stretch>
        </p:blipFill>
        <p:spPr>
          <a:xfrm>
            <a:off x="762000" y="635000"/>
            <a:ext cx="6096000" cy="5588000"/>
          </a:xfrm>
          <a:prstGeom prst="rect">
            <a:avLst/>
          </a:prstGeom>
        </p:spPr>
      </p:pic>
      <p:sp>
        <p:nvSpPr>
          <p:cNvPr id="4" name="text4"/>
          <p:cNvSpPr>
            <a:spLocks noChangeArrowheads="1"/>
          </p:cNvSpPr>
          <p:nvPr/>
        </p:nvSpPr>
        <p:spPr>
          <a:xfrm>
            <a:off x="7493000" y="1294805"/>
            <a:ext cx="3962400" cy="82034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180"/>
              </a:lnSpc>
            </a:pPr>
            <a:r>
              <a:rPr lang="ru-RU" sz="3000" b="1" spc="-59">
                <a:solidFill>
                  <a:srgbClr val="1E4031"/>
                </a:solidFill>
                <a:latin typeface="Manrope"/>
              </a:rPr>
              <a:t>Что такое вулкан и как он устроен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937500" y="2421850"/>
            <a:ext cx="3963988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20"/>
              </a:lnSpc>
            </a:pPr>
            <a:r>
              <a:rPr lang="ru-RU" sz="1350" b="1">
                <a:solidFill>
                  <a:srgbClr val="1E4031"/>
                </a:solidFill>
                <a:latin typeface="Onest"/>
              </a:rPr>
              <a:t>Магматический очаг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937500" y="2648545"/>
            <a:ext cx="3963988" cy="2222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50"/>
              </a:lnSpc>
            </a:pPr>
            <a:r>
              <a:rPr lang="ru-RU" sz="1100">
                <a:solidFill>
                  <a:srgbClr val="677E71"/>
                </a:solidFill>
                <a:latin typeface="Onest"/>
              </a:rPr>
              <a:t>Резервуар расплавленной магмы в недрах Земли.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937500" y="3056850"/>
            <a:ext cx="412750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20"/>
              </a:lnSpc>
            </a:pPr>
            <a:r>
              <a:rPr lang="ru-RU" sz="1350" b="1">
                <a:solidFill>
                  <a:srgbClr val="1E4031"/>
                </a:solidFill>
                <a:latin typeface="Onest"/>
              </a:rPr>
              <a:t>Жерло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937500" y="3283545"/>
            <a:ext cx="35179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50"/>
              </a:lnSpc>
            </a:pPr>
            <a:r>
              <a:rPr lang="ru-RU" sz="1100">
                <a:solidFill>
                  <a:srgbClr val="677E71"/>
                </a:solidFill>
                <a:latin typeface="Onest"/>
              </a:rPr>
              <a:t>Канал, по которому магма поднимается на поверхность.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7937500" y="3901400"/>
            <a:ext cx="3815655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20"/>
              </a:lnSpc>
            </a:pPr>
            <a:r>
              <a:rPr lang="ru-RU" sz="1350" b="1">
                <a:solidFill>
                  <a:srgbClr val="1E4031"/>
                </a:solidFill>
                <a:latin typeface="Onest"/>
              </a:rPr>
              <a:t>Кратер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7937500" y="4128095"/>
            <a:ext cx="3815655" cy="2222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50"/>
              </a:lnSpc>
            </a:pPr>
            <a:r>
              <a:rPr lang="ru-RU" sz="1100">
                <a:solidFill>
                  <a:srgbClr val="677E71"/>
                </a:solidFill>
                <a:latin typeface="Onest"/>
              </a:rPr>
              <a:t>Чашеобразное углубление на вершине вулкана.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7937500" y="4536400"/>
            <a:ext cx="3827661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20"/>
              </a:lnSpc>
            </a:pPr>
            <a:r>
              <a:rPr lang="ru-RU" sz="1350" b="1">
                <a:solidFill>
                  <a:srgbClr val="1E4031"/>
                </a:solidFill>
                <a:latin typeface="Onest"/>
              </a:rPr>
              <a:t>Конус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7937500" y="4763095"/>
            <a:ext cx="3827661" cy="2222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50"/>
              </a:lnSpc>
            </a:pPr>
            <a:r>
              <a:rPr lang="ru-RU" sz="1100">
                <a:solidFill>
                  <a:srgbClr val="677E71"/>
                </a:solidFill>
                <a:latin typeface="Onest"/>
              </a:rPr>
              <a:t>Гора, образованная застывшей лавой и пеплом.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7493000" y="5226645"/>
            <a:ext cx="3962400" cy="3302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250"/>
              </a:lnSpc>
            </a:pPr>
            <a:r>
              <a:rPr lang="ru-RU" sz="1100">
                <a:solidFill>
                  <a:srgbClr val="677E71"/>
                </a:solidFill>
                <a:latin typeface="Onest"/>
              </a:rPr>
              <a:t>Вулкан — геологическое образование, через которое извергаются лава, пепел и газы.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1229618"/>
            <a:ext cx="773708" cy="213320"/>
          </a:xfrm>
          <a:prstGeom prst="roundRect">
            <a:avLst>
              <a:gd name="adj" fmla="val 50000"/>
            </a:avLst>
          </a:prstGeom>
          <a:solidFill>
            <a:srgbClr val="D5E4DC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762000" y="2377579"/>
            <a:ext cx="2247900" cy="3250803"/>
          </a:xfrm>
          <a:prstGeom prst="roundRect">
            <a:avLst>
              <a:gd name="adj" fmla="val 2542"/>
            </a:avLst>
          </a:prstGeom>
          <a:solidFill>
            <a:srgbClr val="FFFFFF"/>
          </a:solidFill>
          <a:ln>
            <a:noFill/>
          </a:ln>
        </p:spPr>
      </p:sp>
      <p:sp>
        <p:nvSpPr>
          <p:cNvPr id="5" name="card5"/>
          <p:cNvSpPr/>
          <p:nvPr/>
        </p:nvSpPr>
        <p:spPr>
          <a:xfrm>
            <a:off x="3568700" y="2377579"/>
            <a:ext cx="2247900" cy="3250803"/>
          </a:xfrm>
          <a:prstGeom prst="roundRect">
            <a:avLst>
              <a:gd name="adj" fmla="val 2542"/>
            </a:avLst>
          </a:prstGeom>
          <a:solidFill>
            <a:srgbClr val="FFFFFF"/>
          </a:solidFill>
          <a:ln>
            <a:noFill/>
          </a:ln>
        </p:spPr>
      </p:sp>
      <p:sp>
        <p:nvSpPr>
          <p:cNvPr id="6" name="card6"/>
          <p:cNvSpPr/>
          <p:nvPr/>
        </p:nvSpPr>
        <p:spPr>
          <a:xfrm>
            <a:off x="6375400" y="2377579"/>
            <a:ext cx="2247900" cy="3250803"/>
          </a:xfrm>
          <a:prstGeom prst="roundRect">
            <a:avLst>
              <a:gd name="adj" fmla="val 2542"/>
            </a:avLst>
          </a:prstGeom>
          <a:solidFill>
            <a:srgbClr val="FFFFFF"/>
          </a:solidFill>
          <a:ln>
            <a:noFill/>
          </a:ln>
        </p:spPr>
      </p:sp>
      <p:sp>
        <p:nvSpPr>
          <p:cNvPr id="7" name="card7"/>
          <p:cNvSpPr/>
          <p:nvPr/>
        </p:nvSpPr>
        <p:spPr>
          <a:xfrm>
            <a:off x="9182100" y="2377579"/>
            <a:ext cx="2247900" cy="3250803"/>
          </a:xfrm>
          <a:prstGeom prst="roundRect">
            <a:avLst>
              <a:gd name="adj" fmla="val 2542"/>
            </a:avLst>
          </a:prstGeom>
          <a:solidFill>
            <a:srgbClr val="1E4031"/>
          </a:solidFill>
          <a:ln>
            <a:noFill/>
          </a:ln>
        </p:spPr>
      </p:sp>
      <p:pic>
        <p:nvPicPr>
          <p:cNvPr id="8" name="pic8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2300" y="3895030"/>
            <a:ext cx="254000" cy="215900"/>
          </a:xfrm>
          <a:prstGeom prst="rect">
            <a:avLst/>
          </a:prstGeom>
        </p:spPr>
      </p:pic>
      <p:pic>
        <p:nvPicPr>
          <p:cNvPr id="9" name="pic9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69000" y="3895030"/>
            <a:ext cx="254000" cy="215900"/>
          </a:xfrm>
          <a:prstGeom prst="rect">
            <a:avLst/>
          </a:prstGeom>
        </p:spPr>
      </p:pic>
      <p:pic>
        <p:nvPicPr>
          <p:cNvPr id="10" name="pic10"/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75700" y="3895030"/>
            <a:ext cx="254000" cy="215900"/>
          </a:xfrm>
          <a:prstGeom prst="rect">
            <a:avLst/>
          </a:prstGeom>
        </p:spPr>
      </p:pic>
      <p:sp>
        <p:nvSpPr>
          <p:cNvPr id="11" name="text11"/>
          <p:cNvSpPr>
            <a:spLocks noChangeArrowheads="1"/>
          </p:cNvSpPr>
          <p:nvPr/>
        </p:nvSpPr>
        <p:spPr>
          <a:xfrm>
            <a:off x="876300" y="1274068"/>
            <a:ext cx="712748" cy="1244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880"/>
              </a:lnSpc>
            </a:pPr>
            <a:r>
              <a:rPr lang="ru-RU" sz="800" b="1" cap="all" spc="40">
                <a:solidFill>
                  <a:srgbClr val="2C7D7A"/>
                </a:solidFill>
                <a:latin typeface="Onest"/>
              </a:rPr>
              <a:t>Процесс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762000" y="1417538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60"/>
              </a:lnSpc>
            </a:pPr>
            <a:r>
              <a:rPr lang="ru-RU" sz="3200" b="1" spc="-63">
                <a:solidFill>
                  <a:srgbClr val="1E4031"/>
                </a:solidFill>
                <a:latin typeface="Manrope"/>
              </a:rPr>
              <a:t>Почему происходят извержения?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1066800" y="2663329"/>
            <a:ext cx="2112264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4800"/>
              </a:lnSpc>
            </a:pPr>
            <a:r>
              <a:rPr lang="ru-RU" sz="4800" b="1" spc="-143">
                <a:solidFill>
                  <a:srgbClr val="2E8B8B"/>
                </a:solidFill>
                <a:latin typeface="Manrope"/>
              </a:rPr>
              <a:t>1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1066800" y="3542169"/>
            <a:ext cx="1965960" cy="2489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60"/>
              </a:lnSpc>
            </a:pPr>
            <a:r>
              <a:rPr lang="ru-RU" sz="1550" b="1">
                <a:solidFill>
                  <a:srgbClr val="1E4031"/>
                </a:solidFill>
                <a:latin typeface="Onest"/>
              </a:rPr>
              <a:t>Движение плит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1066800" y="3885109"/>
            <a:ext cx="1663700" cy="1193403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59"/>
              </a:lnSpc>
            </a:pPr>
            <a:r>
              <a:rPr lang="ru-RU" sz="1200">
                <a:solidFill>
                  <a:srgbClr val="677E71"/>
                </a:solidFill>
                <a:latin typeface="Onest"/>
              </a:rPr>
              <a:t>Литосферные плиты сталкиваются или расходятся, создавая трещины в земной коре.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3873500" y="2663329"/>
            <a:ext cx="2112264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4800"/>
              </a:lnSpc>
            </a:pPr>
            <a:r>
              <a:rPr lang="ru-RU" sz="4800" b="1" spc="-143">
                <a:solidFill>
                  <a:srgbClr val="2E8B8B"/>
                </a:solidFill>
                <a:latin typeface="Manrope"/>
              </a:rPr>
              <a:t>2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3873500" y="3542169"/>
            <a:ext cx="1965960" cy="2489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60"/>
              </a:lnSpc>
            </a:pPr>
            <a:r>
              <a:rPr lang="ru-RU" sz="1550" b="1">
                <a:solidFill>
                  <a:srgbClr val="1E4031"/>
                </a:solidFill>
                <a:latin typeface="Onest"/>
              </a:rPr>
              <a:t>Нагрев магмы</a:t>
            </a:r>
          </a:p>
        </p:txBody>
      </p:sp>
      <p:sp>
        <p:nvSpPr>
          <p:cNvPr id="18" name="text18"/>
          <p:cNvSpPr>
            <a:spLocks noChangeArrowheads="1"/>
          </p:cNvSpPr>
          <p:nvPr/>
        </p:nvSpPr>
        <p:spPr>
          <a:xfrm>
            <a:off x="3873500" y="3885109"/>
            <a:ext cx="1663700" cy="957263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59"/>
              </a:lnSpc>
            </a:pPr>
            <a:r>
              <a:rPr lang="ru-RU" sz="1200">
                <a:solidFill>
                  <a:srgbClr val="677E71"/>
                </a:solidFill>
                <a:latin typeface="Onest"/>
              </a:rPr>
              <a:t>Мантийное вещество плавится при снижении давления, образуя магму.</a:t>
            </a:r>
          </a:p>
        </p:txBody>
      </p:sp>
      <p:sp>
        <p:nvSpPr>
          <p:cNvPr id="19" name="text19"/>
          <p:cNvSpPr>
            <a:spLocks noChangeArrowheads="1"/>
          </p:cNvSpPr>
          <p:nvPr/>
        </p:nvSpPr>
        <p:spPr>
          <a:xfrm>
            <a:off x="6680200" y="2663329"/>
            <a:ext cx="2112264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4800"/>
              </a:lnSpc>
            </a:pPr>
            <a:r>
              <a:rPr lang="ru-RU" sz="4800" b="1" spc="-143">
                <a:solidFill>
                  <a:srgbClr val="2E8B8B"/>
                </a:solidFill>
                <a:latin typeface="Manrope"/>
              </a:rPr>
              <a:t>3</a:t>
            </a:r>
          </a:p>
        </p:txBody>
      </p:sp>
      <p:sp>
        <p:nvSpPr>
          <p:cNvPr id="20" name="text20"/>
          <p:cNvSpPr>
            <a:spLocks noChangeArrowheads="1"/>
          </p:cNvSpPr>
          <p:nvPr/>
        </p:nvSpPr>
        <p:spPr>
          <a:xfrm>
            <a:off x="6680200" y="3545979"/>
            <a:ext cx="1663700" cy="4699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550" b="1">
                <a:solidFill>
                  <a:srgbClr val="1E4031"/>
                </a:solidFill>
                <a:latin typeface="Onest"/>
              </a:rPr>
              <a:t>Накопление газов</a:t>
            </a:r>
          </a:p>
        </p:txBody>
      </p:sp>
      <p:sp>
        <p:nvSpPr>
          <p:cNvPr id="21" name="text21"/>
          <p:cNvSpPr>
            <a:spLocks noChangeArrowheads="1"/>
          </p:cNvSpPr>
          <p:nvPr/>
        </p:nvSpPr>
        <p:spPr>
          <a:xfrm>
            <a:off x="6680200" y="4113709"/>
            <a:ext cx="1663700" cy="1193403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59"/>
              </a:lnSpc>
            </a:pPr>
            <a:r>
              <a:rPr lang="ru-RU" sz="1200">
                <a:solidFill>
                  <a:srgbClr val="677E71"/>
                </a:solidFill>
                <a:latin typeface="Onest"/>
              </a:rPr>
              <a:t>Растворённые газы выделяются, давление в магматическом очаге растёт.</a:t>
            </a:r>
          </a:p>
        </p:txBody>
      </p:sp>
      <p:sp>
        <p:nvSpPr>
          <p:cNvPr id="22" name="text22"/>
          <p:cNvSpPr>
            <a:spLocks noChangeArrowheads="1"/>
          </p:cNvSpPr>
          <p:nvPr/>
        </p:nvSpPr>
        <p:spPr>
          <a:xfrm>
            <a:off x="9486900" y="2663329"/>
            <a:ext cx="2112264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4800"/>
              </a:lnSpc>
            </a:pPr>
            <a:r>
              <a:rPr lang="ru-RU" sz="4800" b="1" spc="-143">
                <a:solidFill>
                  <a:srgbClr val="2E8B8B"/>
                </a:solidFill>
                <a:latin typeface="Manrope"/>
              </a:rPr>
              <a:t>4</a:t>
            </a:r>
          </a:p>
        </p:txBody>
      </p:sp>
      <p:sp>
        <p:nvSpPr>
          <p:cNvPr id="23" name="text23"/>
          <p:cNvSpPr>
            <a:spLocks noChangeArrowheads="1"/>
          </p:cNvSpPr>
          <p:nvPr/>
        </p:nvSpPr>
        <p:spPr>
          <a:xfrm>
            <a:off x="9486900" y="3542169"/>
            <a:ext cx="1965960" cy="2489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60"/>
              </a:lnSpc>
            </a:pPr>
            <a:r>
              <a:rPr lang="ru-RU" sz="1550" b="1">
                <a:solidFill>
                  <a:srgbClr val="EAF0E8"/>
                </a:solidFill>
                <a:latin typeface="Onest"/>
              </a:rPr>
              <a:t>Извержение</a:t>
            </a:r>
          </a:p>
        </p:txBody>
      </p:sp>
      <p:sp>
        <p:nvSpPr>
          <p:cNvPr id="24" name="text24"/>
          <p:cNvSpPr>
            <a:spLocks noChangeArrowheads="1"/>
          </p:cNvSpPr>
          <p:nvPr/>
        </p:nvSpPr>
        <p:spPr>
          <a:xfrm>
            <a:off x="9486900" y="3885109"/>
            <a:ext cx="1663700" cy="1193403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59"/>
              </a:lnSpc>
            </a:pPr>
            <a:r>
              <a:rPr lang="ru-RU" sz="1200">
                <a:solidFill>
                  <a:srgbClr val="FFFFFF"/>
                </a:solidFill>
                <a:latin typeface="Onest"/>
              </a:rPr>
              <a:t>Когда давление превышает прочность пород, магма прорывается на поверхность.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635000"/>
            <a:ext cx="1261467" cy="213320"/>
          </a:xfrm>
          <a:prstGeom prst="roundRect">
            <a:avLst>
              <a:gd name="adj" fmla="val 50000"/>
            </a:avLst>
          </a:prstGeom>
          <a:solidFill>
            <a:srgbClr val="D5E4DC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762000" y="1630561"/>
            <a:ext cx="5257800" cy="2093020"/>
          </a:xfrm>
          <a:prstGeom prst="roundRect">
            <a:avLst>
              <a:gd name="adj" fmla="val 2730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5" name="card5"/>
          <p:cNvSpPr/>
          <p:nvPr/>
        </p:nvSpPr>
        <p:spPr>
          <a:xfrm>
            <a:off x="6172200" y="1630561"/>
            <a:ext cx="5257800" cy="2093020"/>
          </a:xfrm>
          <a:prstGeom prst="roundRect">
            <a:avLst>
              <a:gd name="adj" fmla="val 2730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6" name="card6"/>
          <p:cNvSpPr/>
          <p:nvPr/>
        </p:nvSpPr>
        <p:spPr>
          <a:xfrm>
            <a:off x="762000" y="3875980"/>
            <a:ext cx="5257800" cy="2093020"/>
          </a:xfrm>
          <a:prstGeom prst="roundRect">
            <a:avLst>
              <a:gd name="adj" fmla="val 2730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7" name="card7"/>
          <p:cNvSpPr/>
          <p:nvPr/>
        </p:nvSpPr>
        <p:spPr>
          <a:xfrm>
            <a:off x="6172200" y="3875980"/>
            <a:ext cx="5257800" cy="2093020"/>
          </a:xfrm>
          <a:prstGeom prst="roundRect">
            <a:avLst>
              <a:gd name="adj" fmla="val 2730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876300" y="679450"/>
            <a:ext cx="1280081" cy="1244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880"/>
              </a:lnSpc>
            </a:pPr>
            <a:r>
              <a:rPr lang="ru-RU" sz="800" b="1" cap="all" spc="40">
                <a:solidFill>
                  <a:srgbClr val="2C7D7A"/>
                </a:solidFill>
                <a:latin typeface="Onest"/>
              </a:rPr>
              <a:t>Классификация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762000" y="822920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60"/>
              </a:lnSpc>
            </a:pPr>
            <a:r>
              <a:rPr lang="ru-RU" sz="3200" b="1" spc="-63">
                <a:solidFill>
                  <a:srgbClr val="1E4031"/>
                </a:solidFill>
                <a:latin typeface="Manrope"/>
              </a:rPr>
              <a:t>Виды вулканов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1073150" y="1911866"/>
            <a:ext cx="52705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>
                <a:solidFill>
                  <a:srgbClr val="2E8B8B"/>
                </a:solidFill>
                <a:latin typeface="Onest"/>
              </a:rPr>
              <a:t>01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073150" y="2197616"/>
            <a:ext cx="527050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20"/>
              </a:lnSpc>
            </a:pPr>
            <a:r>
              <a:rPr lang="ru-RU" sz="1600" b="1">
                <a:solidFill>
                  <a:srgbClr val="1E4031"/>
                </a:solidFill>
                <a:latin typeface="Onest"/>
              </a:rPr>
              <a:t>Щитовые вулканы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1073150" y="2522101"/>
            <a:ext cx="5270500" cy="2489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60"/>
              </a:lnSpc>
            </a:pPr>
            <a:r>
              <a:rPr lang="ru-RU" sz="1200">
                <a:solidFill>
                  <a:srgbClr val="677E71"/>
                </a:solidFill>
                <a:latin typeface="Onest"/>
              </a:rPr>
              <a:t>Широкие, пологие склоны, извержения жидкой лавой (Гавайи).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6483350" y="1911866"/>
            <a:ext cx="52705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>
                <a:solidFill>
                  <a:srgbClr val="2E8B8B"/>
                </a:solidFill>
                <a:latin typeface="Onest"/>
              </a:rPr>
              <a:t>02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6483350" y="2197616"/>
            <a:ext cx="527050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20"/>
              </a:lnSpc>
            </a:pPr>
            <a:r>
              <a:rPr lang="ru-RU" sz="1600" b="1">
                <a:solidFill>
                  <a:srgbClr val="1E4031"/>
                </a:solidFill>
                <a:latin typeface="Onest"/>
              </a:rPr>
              <a:t>Стратовулканы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6483350" y="2522141"/>
            <a:ext cx="4660900" cy="4849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59"/>
              </a:lnSpc>
            </a:pPr>
            <a:r>
              <a:rPr lang="ru-RU" sz="1200">
                <a:solidFill>
                  <a:srgbClr val="677E71"/>
                </a:solidFill>
                <a:latin typeface="Onest"/>
              </a:rPr>
              <a:t>Конические, слоистые, мощные взрывные извержения (Везувий).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1073150" y="4157285"/>
            <a:ext cx="52705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>
                <a:solidFill>
                  <a:srgbClr val="2E8B8B"/>
                </a:solidFill>
                <a:latin typeface="Onest"/>
              </a:rPr>
              <a:t>03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1073150" y="4443035"/>
            <a:ext cx="527050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20"/>
              </a:lnSpc>
            </a:pPr>
            <a:r>
              <a:rPr lang="ru-RU" sz="1600" b="1">
                <a:solidFill>
                  <a:srgbClr val="1E4031"/>
                </a:solidFill>
                <a:latin typeface="Onest"/>
              </a:rPr>
              <a:t>Шлаковые конусы</a:t>
            </a:r>
          </a:p>
        </p:txBody>
      </p:sp>
      <p:sp>
        <p:nvSpPr>
          <p:cNvPr id="18" name="text18"/>
          <p:cNvSpPr>
            <a:spLocks noChangeArrowheads="1"/>
          </p:cNvSpPr>
          <p:nvPr/>
        </p:nvSpPr>
        <p:spPr>
          <a:xfrm>
            <a:off x="1073150" y="4767520"/>
            <a:ext cx="5270500" cy="2489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60"/>
              </a:lnSpc>
            </a:pPr>
            <a:r>
              <a:rPr lang="ru-RU" sz="1200">
                <a:solidFill>
                  <a:srgbClr val="677E71"/>
                </a:solidFill>
                <a:latin typeface="Onest"/>
              </a:rPr>
              <a:t>Небольшие, из шлака и пепла, однократные извержения.</a:t>
            </a:r>
          </a:p>
        </p:txBody>
      </p:sp>
      <p:sp>
        <p:nvSpPr>
          <p:cNvPr id="19" name="text19"/>
          <p:cNvSpPr>
            <a:spLocks noChangeArrowheads="1"/>
          </p:cNvSpPr>
          <p:nvPr/>
        </p:nvSpPr>
        <p:spPr>
          <a:xfrm>
            <a:off x="6483350" y="4157285"/>
            <a:ext cx="52705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>
                <a:solidFill>
                  <a:srgbClr val="2E8B8B"/>
                </a:solidFill>
                <a:latin typeface="Onest"/>
              </a:rPr>
              <a:t>04</a:t>
            </a:r>
          </a:p>
        </p:txBody>
      </p:sp>
      <p:sp>
        <p:nvSpPr>
          <p:cNvPr id="20" name="text20"/>
          <p:cNvSpPr>
            <a:spLocks noChangeArrowheads="1"/>
          </p:cNvSpPr>
          <p:nvPr/>
        </p:nvSpPr>
        <p:spPr>
          <a:xfrm>
            <a:off x="6483350" y="4443035"/>
            <a:ext cx="527050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20"/>
              </a:lnSpc>
            </a:pPr>
            <a:r>
              <a:rPr lang="ru-RU" sz="1600" b="1">
                <a:solidFill>
                  <a:srgbClr val="1E4031"/>
                </a:solidFill>
                <a:latin typeface="Onest"/>
              </a:rPr>
              <a:t>Купольные вулканы</a:t>
            </a:r>
          </a:p>
        </p:txBody>
      </p:sp>
      <p:sp>
        <p:nvSpPr>
          <p:cNvPr id="21" name="text21"/>
          <p:cNvSpPr>
            <a:spLocks noChangeArrowheads="1"/>
          </p:cNvSpPr>
          <p:nvPr/>
        </p:nvSpPr>
        <p:spPr>
          <a:xfrm>
            <a:off x="6483350" y="4767560"/>
            <a:ext cx="4660900" cy="4849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59"/>
              </a:lnSpc>
            </a:pPr>
            <a:r>
              <a:rPr lang="ru-RU" sz="1200">
                <a:solidFill>
                  <a:srgbClr val="677E71"/>
                </a:solidFill>
                <a:latin typeface="Onest"/>
              </a:rPr>
              <a:t>Купола из вязкой лавы, медленное выдавливание, часто обвалы.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3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290241"/>
            <a:ext cx="10668000" cy="4997450"/>
          </a:xfrm>
          <a:prstGeom prst="rect">
            <a:avLst/>
          </a:prstGeom>
        </p:spPr>
      </p:pic>
      <p:sp>
        <p:nvSpPr>
          <p:cNvPr id="4" name="text4"/>
          <p:cNvSpPr>
            <a:spLocks noChangeArrowheads="1"/>
          </p:cNvSpPr>
          <p:nvPr/>
        </p:nvSpPr>
        <p:spPr>
          <a:xfrm>
            <a:off x="762000" y="609600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60"/>
              </a:lnSpc>
            </a:pPr>
            <a:r>
              <a:rPr lang="ru-RU" sz="3200" b="1" spc="-63">
                <a:solidFill>
                  <a:srgbClr val="1E4031"/>
                </a:solidFill>
                <a:latin typeface="Manrope"/>
              </a:rPr>
              <a:t>Знаменитые вулканы мира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635000"/>
            <a:ext cx="911423" cy="213320"/>
          </a:xfrm>
          <a:prstGeom prst="roundRect">
            <a:avLst>
              <a:gd name="adj" fmla="val 50000"/>
            </a:avLst>
          </a:prstGeom>
          <a:solidFill>
            <a:srgbClr val="D5E4DC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7874000" y="3507680"/>
            <a:ext cx="127000" cy="127000"/>
          </a:xfrm>
          <a:prstGeom prst="roundRect">
            <a:avLst>
              <a:gd name="adj" fmla="val 45000"/>
            </a:avLst>
          </a:prstGeom>
          <a:solidFill>
            <a:srgbClr val="CC3333"/>
          </a:solidFill>
          <a:ln>
            <a:noFill/>
          </a:ln>
        </p:spPr>
      </p:sp>
      <p:sp>
        <p:nvSpPr>
          <p:cNvPr id="5" name="card5"/>
          <p:cNvSpPr/>
          <p:nvPr/>
        </p:nvSpPr>
        <p:spPr>
          <a:xfrm>
            <a:off x="7874000" y="3952180"/>
            <a:ext cx="127000" cy="127000"/>
          </a:xfrm>
          <a:prstGeom prst="roundRect">
            <a:avLst>
              <a:gd name="adj" fmla="val 45000"/>
            </a:avLst>
          </a:prstGeom>
          <a:solidFill>
            <a:srgbClr val="CC6633"/>
          </a:solidFill>
          <a:ln>
            <a:noFill/>
          </a:ln>
        </p:spPr>
      </p:sp>
      <p:pic>
        <p:nvPicPr>
          <p:cNvPr id="6" name="pic6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92461"/>
            <a:ext cx="6705600" cy="4406900"/>
          </a:xfrm>
          <a:prstGeom prst="rect">
            <a:avLst/>
          </a:prstGeom>
        </p:spPr>
      </p:pic>
      <p:sp>
        <p:nvSpPr>
          <p:cNvPr id="7" name="text7"/>
          <p:cNvSpPr>
            <a:spLocks noChangeArrowheads="1"/>
          </p:cNvSpPr>
          <p:nvPr/>
        </p:nvSpPr>
        <p:spPr>
          <a:xfrm>
            <a:off x="876300" y="679450"/>
            <a:ext cx="860028" cy="1244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880"/>
              </a:lnSpc>
            </a:pPr>
            <a:r>
              <a:rPr lang="ru-RU" sz="800" b="1" cap="all" spc="40">
                <a:solidFill>
                  <a:srgbClr val="2C7D7A"/>
                </a:solidFill>
                <a:latin typeface="Onest"/>
              </a:rPr>
              <a:t>География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62000" y="937220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60"/>
              </a:lnSpc>
            </a:pPr>
            <a:r>
              <a:rPr lang="ru-RU" sz="3200" b="1" spc="-63">
                <a:solidFill>
                  <a:srgbClr val="1E4031"/>
                </a:solidFill>
                <a:latin typeface="Manrope"/>
              </a:rPr>
              <a:t>Вулканы России: Камчатка и Курилы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8115300" y="3449260"/>
            <a:ext cx="394970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20"/>
              </a:lnSpc>
            </a:pPr>
            <a:r>
              <a:rPr lang="ru-RU" sz="1600" b="1">
                <a:solidFill>
                  <a:srgbClr val="1E4031"/>
                </a:solidFill>
                <a:latin typeface="Manrope"/>
              </a:rPr>
              <a:t>Камчатский край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8115300" y="3893760"/>
            <a:ext cx="394970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20"/>
              </a:lnSpc>
            </a:pPr>
            <a:r>
              <a:rPr lang="ru-RU" sz="1600" b="1">
                <a:solidFill>
                  <a:srgbClr val="1E4031"/>
                </a:solidFill>
                <a:latin typeface="Manrope"/>
              </a:rPr>
              <a:t>Сахалинская область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762000" y="6151245"/>
            <a:ext cx="3111698" cy="1498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080"/>
              </a:lnSpc>
            </a:pPr>
            <a:r>
              <a:rPr lang="ru-RU" sz="900">
                <a:solidFill>
                  <a:srgbClr val="677E71"/>
                </a:solidFill>
                <a:latin typeface="Onest"/>
              </a:rPr>
              <a:t>Границы: OpenStreetMap · geoBoundaries · ODbL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491827"/>
            <a:ext cx="794544" cy="213320"/>
          </a:xfrm>
          <a:prstGeom prst="roundRect">
            <a:avLst>
              <a:gd name="adj" fmla="val 50000"/>
            </a:avLst>
          </a:prstGeom>
          <a:solidFill>
            <a:srgbClr val="D5E4DC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762000" y="1578273"/>
            <a:ext cx="10668000" cy="4445000"/>
          </a:xfrm>
          <a:prstGeom prst="roundRect">
            <a:avLst>
              <a:gd name="adj" fmla="val 1285"/>
            </a:avLst>
          </a:prstGeom>
          <a:noFill/>
          <a:ln w="12700" cap="flat">
            <a:solidFill>
              <a:srgbClr val="D3E3DC"/>
            </a:solidFill>
          </a:ln>
        </p:spPr>
      </p:sp>
      <p:sp>
        <p:nvSpPr>
          <p:cNvPr id="5" name="card5"/>
          <p:cNvSpPr/>
          <p:nvPr/>
        </p:nvSpPr>
        <p:spPr>
          <a:xfrm>
            <a:off x="7323931" y="1590973"/>
            <a:ext cx="4093369" cy="552450"/>
          </a:xfrm>
          <a:prstGeom prst="rect">
            <a:avLst/>
          </a:prstGeom>
          <a:solidFill>
            <a:srgbClr val="D3E3DC"/>
          </a:solidFill>
          <a:ln>
            <a:noFill/>
          </a:ln>
        </p:spPr>
      </p:sp>
      <p:sp>
        <p:nvSpPr>
          <p:cNvPr id="6" name="card6"/>
          <p:cNvSpPr/>
          <p:nvPr/>
        </p:nvSpPr>
        <p:spPr>
          <a:xfrm>
            <a:off x="7323931" y="2143423"/>
            <a:ext cx="4093369" cy="552450"/>
          </a:xfrm>
          <a:prstGeom prst="rect">
            <a:avLst/>
          </a:prstGeom>
          <a:solidFill>
            <a:srgbClr val="D3E3DC"/>
          </a:solidFill>
          <a:ln>
            <a:noFill/>
          </a:ln>
        </p:spPr>
      </p:sp>
      <p:sp>
        <p:nvSpPr>
          <p:cNvPr id="7" name="card7"/>
          <p:cNvSpPr/>
          <p:nvPr/>
        </p:nvSpPr>
        <p:spPr>
          <a:xfrm>
            <a:off x="7323931" y="2695873"/>
            <a:ext cx="4093369" cy="552450"/>
          </a:xfrm>
          <a:prstGeom prst="rect">
            <a:avLst/>
          </a:prstGeom>
          <a:solidFill>
            <a:srgbClr val="D3E3DC"/>
          </a:solidFill>
          <a:ln>
            <a:noFill/>
          </a:ln>
        </p:spPr>
      </p:sp>
      <p:sp>
        <p:nvSpPr>
          <p:cNvPr id="8" name="card8"/>
          <p:cNvSpPr/>
          <p:nvPr/>
        </p:nvSpPr>
        <p:spPr>
          <a:xfrm>
            <a:off x="7323931" y="3248323"/>
            <a:ext cx="4093369" cy="552450"/>
          </a:xfrm>
          <a:prstGeom prst="rect">
            <a:avLst/>
          </a:prstGeom>
          <a:solidFill>
            <a:srgbClr val="D3E3DC"/>
          </a:solidFill>
          <a:ln>
            <a:noFill/>
          </a:ln>
        </p:spPr>
      </p:sp>
      <p:sp>
        <p:nvSpPr>
          <p:cNvPr id="9" name="card9"/>
          <p:cNvSpPr/>
          <p:nvPr/>
        </p:nvSpPr>
        <p:spPr>
          <a:xfrm>
            <a:off x="7323931" y="3800773"/>
            <a:ext cx="4093369" cy="552450"/>
          </a:xfrm>
          <a:prstGeom prst="rect">
            <a:avLst/>
          </a:prstGeom>
          <a:solidFill>
            <a:srgbClr val="D3E3DC"/>
          </a:solidFill>
          <a:ln>
            <a:noFill/>
          </a:ln>
        </p:spPr>
      </p:sp>
      <p:sp>
        <p:nvSpPr>
          <p:cNvPr id="10" name="card10"/>
          <p:cNvSpPr/>
          <p:nvPr/>
        </p:nvSpPr>
        <p:spPr>
          <a:xfrm>
            <a:off x="7323931" y="4353223"/>
            <a:ext cx="4093369" cy="552450"/>
          </a:xfrm>
          <a:prstGeom prst="rect">
            <a:avLst/>
          </a:prstGeom>
          <a:solidFill>
            <a:srgbClr val="D3E3DC"/>
          </a:solidFill>
          <a:ln>
            <a:noFill/>
          </a:ln>
        </p:spPr>
      </p:sp>
      <p:sp>
        <p:nvSpPr>
          <p:cNvPr id="11" name="card11"/>
          <p:cNvSpPr/>
          <p:nvPr/>
        </p:nvSpPr>
        <p:spPr>
          <a:xfrm>
            <a:off x="7323931" y="4905673"/>
            <a:ext cx="4093369" cy="552450"/>
          </a:xfrm>
          <a:prstGeom prst="rect">
            <a:avLst/>
          </a:prstGeom>
          <a:solidFill>
            <a:srgbClr val="D3E3DC"/>
          </a:solidFill>
          <a:ln>
            <a:noFill/>
          </a:ln>
        </p:spPr>
      </p:sp>
      <p:sp>
        <p:nvSpPr>
          <p:cNvPr id="12" name="card12"/>
          <p:cNvSpPr/>
          <p:nvPr/>
        </p:nvSpPr>
        <p:spPr>
          <a:xfrm>
            <a:off x="7323931" y="5458123"/>
            <a:ext cx="4093369" cy="552450"/>
          </a:xfrm>
          <a:prstGeom prst="rect">
            <a:avLst/>
          </a:prstGeom>
          <a:solidFill>
            <a:srgbClr val="D3E3DC"/>
          </a:solidFill>
          <a:ln>
            <a:noFill/>
          </a:ln>
        </p:spPr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876300" y="536277"/>
            <a:ext cx="733584" cy="1244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880"/>
              </a:lnSpc>
            </a:pPr>
            <a:r>
              <a:rPr lang="ru-RU" sz="800" b="1" cap="all" spc="40">
                <a:solidFill>
                  <a:srgbClr val="2C7D7A"/>
                </a:solidFill>
                <a:latin typeface="Onest"/>
              </a:rPr>
              <a:t>Вулканы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762000" y="832148"/>
            <a:ext cx="11303000" cy="47942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675"/>
              </a:lnSpc>
            </a:pPr>
            <a:r>
              <a:rPr lang="ru-RU" sz="3500" b="1" spc="-69">
                <a:solidFill>
                  <a:srgbClr val="1E4031"/>
                </a:solidFill>
                <a:latin typeface="Manrope"/>
              </a:rPr>
              <a:t>Чем опасны и чем полезны вулканы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965200" y="1752898"/>
            <a:ext cx="6803231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500" b="1">
                <a:solidFill>
                  <a:srgbClr val="1E4031"/>
                </a:solidFill>
                <a:latin typeface="Manrope"/>
              </a:rPr>
              <a:t>Аспект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7196931" y="1752898"/>
            <a:ext cx="4347369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800"/>
              </a:lnSpc>
            </a:pPr>
            <a:r>
              <a:rPr lang="ru-RU" sz="1500" b="1">
                <a:solidFill>
                  <a:srgbClr val="2E8B8B"/>
                </a:solidFill>
                <a:latin typeface="Manrope"/>
              </a:rPr>
              <a:t>Вулканы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965200" y="2305348"/>
            <a:ext cx="6803231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500">
                <a:solidFill>
                  <a:srgbClr val="1E4031"/>
                </a:solidFill>
                <a:latin typeface="Onest"/>
              </a:rPr>
              <a:t>Лавовые потоки</a:t>
            </a:r>
          </a:p>
        </p:txBody>
      </p:sp>
      <p:sp>
        <p:nvSpPr>
          <p:cNvPr id="18" name="text18"/>
          <p:cNvSpPr>
            <a:spLocks noChangeArrowheads="1"/>
          </p:cNvSpPr>
          <p:nvPr/>
        </p:nvSpPr>
        <p:spPr>
          <a:xfrm>
            <a:off x="7196931" y="2305348"/>
            <a:ext cx="4347369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800"/>
              </a:lnSpc>
            </a:pPr>
            <a:r>
              <a:rPr lang="ru-RU" sz="1500">
                <a:solidFill>
                  <a:srgbClr val="1E4031"/>
                </a:solidFill>
                <a:latin typeface="Onest"/>
              </a:rPr>
              <a:t>Разрушают всё на пути</a:t>
            </a:r>
          </a:p>
        </p:txBody>
      </p:sp>
      <p:sp>
        <p:nvSpPr>
          <p:cNvPr id="19" name="text19"/>
          <p:cNvSpPr>
            <a:spLocks noChangeArrowheads="1"/>
          </p:cNvSpPr>
          <p:nvPr/>
        </p:nvSpPr>
        <p:spPr>
          <a:xfrm>
            <a:off x="965200" y="2857798"/>
            <a:ext cx="6803231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500">
                <a:solidFill>
                  <a:srgbClr val="1E4031"/>
                </a:solidFill>
                <a:latin typeface="Onest"/>
              </a:rPr>
              <a:t>Пирокластические потоки</a:t>
            </a:r>
          </a:p>
        </p:txBody>
      </p:sp>
      <p:sp>
        <p:nvSpPr>
          <p:cNvPr id="20" name="text20"/>
          <p:cNvSpPr>
            <a:spLocks noChangeArrowheads="1"/>
          </p:cNvSpPr>
          <p:nvPr/>
        </p:nvSpPr>
        <p:spPr>
          <a:xfrm>
            <a:off x="7196931" y="2857798"/>
            <a:ext cx="4347369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800"/>
              </a:lnSpc>
            </a:pPr>
            <a:r>
              <a:rPr lang="ru-RU" sz="1500">
                <a:solidFill>
                  <a:srgbClr val="1E4031"/>
                </a:solidFill>
                <a:latin typeface="Onest"/>
              </a:rPr>
              <a:t>Смертоносная смесь газа и пепла</a:t>
            </a:r>
          </a:p>
        </p:txBody>
      </p:sp>
      <p:sp>
        <p:nvSpPr>
          <p:cNvPr id="21" name="text21"/>
          <p:cNvSpPr>
            <a:spLocks noChangeArrowheads="1"/>
          </p:cNvSpPr>
          <p:nvPr/>
        </p:nvSpPr>
        <p:spPr>
          <a:xfrm>
            <a:off x="965200" y="3410248"/>
            <a:ext cx="6803231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500">
                <a:solidFill>
                  <a:srgbClr val="1E4031"/>
                </a:solidFill>
                <a:latin typeface="Onest"/>
              </a:rPr>
              <a:t>Пепел</a:t>
            </a:r>
          </a:p>
        </p:txBody>
      </p:sp>
      <p:sp>
        <p:nvSpPr>
          <p:cNvPr id="22" name="text22"/>
          <p:cNvSpPr>
            <a:spLocks noChangeArrowheads="1"/>
          </p:cNvSpPr>
          <p:nvPr/>
        </p:nvSpPr>
        <p:spPr>
          <a:xfrm>
            <a:off x="7196931" y="3410248"/>
            <a:ext cx="4347369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800"/>
              </a:lnSpc>
            </a:pPr>
            <a:r>
              <a:rPr lang="ru-RU" sz="1500">
                <a:solidFill>
                  <a:srgbClr val="1E4031"/>
                </a:solidFill>
                <a:latin typeface="Onest"/>
              </a:rPr>
              <a:t>Затрудняет дыхание, разрушает здания</a:t>
            </a:r>
          </a:p>
        </p:txBody>
      </p:sp>
      <p:sp>
        <p:nvSpPr>
          <p:cNvPr id="23" name="text23"/>
          <p:cNvSpPr>
            <a:spLocks noChangeArrowheads="1"/>
          </p:cNvSpPr>
          <p:nvPr/>
        </p:nvSpPr>
        <p:spPr>
          <a:xfrm>
            <a:off x="965200" y="3962698"/>
            <a:ext cx="6803231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500">
                <a:solidFill>
                  <a:srgbClr val="1E4031"/>
                </a:solidFill>
                <a:latin typeface="Onest"/>
              </a:rPr>
              <a:t>Цунами</a:t>
            </a:r>
          </a:p>
        </p:txBody>
      </p:sp>
      <p:sp>
        <p:nvSpPr>
          <p:cNvPr id="24" name="text24"/>
          <p:cNvSpPr>
            <a:spLocks noChangeArrowheads="1"/>
          </p:cNvSpPr>
          <p:nvPr/>
        </p:nvSpPr>
        <p:spPr>
          <a:xfrm>
            <a:off x="7196931" y="3962698"/>
            <a:ext cx="4347369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800"/>
              </a:lnSpc>
            </a:pPr>
            <a:r>
              <a:rPr lang="ru-RU" sz="1500">
                <a:solidFill>
                  <a:srgbClr val="1E4031"/>
                </a:solidFill>
                <a:latin typeface="Onest"/>
              </a:rPr>
              <a:t>Возникают при подводных извержениях</a:t>
            </a:r>
          </a:p>
        </p:txBody>
      </p:sp>
      <p:sp>
        <p:nvSpPr>
          <p:cNvPr id="25" name="text25"/>
          <p:cNvSpPr>
            <a:spLocks noChangeArrowheads="1"/>
          </p:cNvSpPr>
          <p:nvPr/>
        </p:nvSpPr>
        <p:spPr>
          <a:xfrm>
            <a:off x="965200" y="4515148"/>
            <a:ext cx="6803231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500">
                <a:solidFill>
                  <a:srgbClr val="1E4031"/>
                </a:solidFill>
                <a:latin typeface="Onest"/>
              </a:rPr>
              <a:t>Плодородная почва</a:t>
            </a:r>
          </a:p>
        </p:txBody>
      </p:sp>
      <p:sp>
        <p:nvSpPr>
          <p:cNvPr id="26" name="text26"/>
          <p:cNvSpPr>
            <a:spLocks noChangeArrowheads="1"/>
          </p:cNvSpPr>
          <p:nvPr/>
        </p:nvSpPr>
        <p:spPr>
          <a:xfrm>
            <a:off x="7196931" y="4515148"/>
            <a:ext cx="4347369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800"/>
              </a:lnSpc>
            </a:pPr>
            <a:r>
              <a:rPr lang="ru-RU" sz="1500">
                <a:solidFill>
                  <a:srgbClr val="1E4031"/>
                </a:solidFill>
                <a:latin typeface="Onest"/>
              </a:rPr>
              <a:t>Богата минералами для земледелия</a:t>
            </a:r>
          </a:p>
        </p:txBody>
      </p:sp>
      <p:sp>
        <p:nvSpPr>
          <p:cNvPr id="27" name="text27"/>
          <p:cNvSpPr>
            <a:spLocks noChangeArrowheads="1"/>
          </p:cNvSpPr>
          <p:nvPr/>
        </p:nvSpPr>
        <p:spPr>
          <a:xfrm>
            <a:off x="965200" y="5067598"/>
            <a:ext cx="6803231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500">
                <a:solidFill>
                  <a:srgbClr val="1E4031"/>
                </a:solidFill>
                <a:latin typeface="Onest"/>
              </a:rPr>
              <a:t>Геотермальная энергия</a:t>
            </a:r>
          </a:p>
        </p:txBody>
      </p:sp>
      <p:sp>
        <p:nvSpPr>
          <p:cNvPr id="28" name="text28"/>
          <p:cNvSpPr>
            <a:spLocks noChangeArrowheads="1"/>
          </p:cNvSpPr>
          <p:nvPr/>
        </p:nvSpPr>
        <p:spPr>
          <a:xfrm>
            <a:off x="7196931" y="5067598"/>
            <a:ext cx="4347369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800"/>
              </a:lnSpc>
            </a:pPr>
            <a:r>
              <a:rPr lang="ru-RU" sz="1500">
                <a:solidFill>
                  <a:srgbClr val="1E4031"/>
                </a:solidFill>
                <a:latin typeface="Onest"/>
              </a:rPr>
              <a:t>Источник тепла и электричества</a:t>
            </a:r>
          </a:p>
        </p:txBody>
      </p:sp>
      <p:sp>
        <p:nvSpPr>
          <p:cNvPr id="29" name="text29"/>
          <p:cNvSpPr>
            <a:spLocks noChangeArrowheads="1"/>
          </p:cNvSpPr>
          <p:nvPr/>
        </p:nvSpPr>
        <p:spPr>
          <a:xfrm>
            <a:off x="965200" y="5620048"/>
            <a:ext cx="6803231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500">
                <a:solidFill>
                  <a:srgbClr val="1E4031"/>
                </a:solidFill>
                <a:latin typeface="Onest"/>
              </a:rPr>
              <a:t>Туризм</a:t>
            </a:r>
          </a:p>
        </p:txBody>
      </p:sp>
      <p:sp>
        <p:nvSpPr>
          <p:cNvPr id="30" name="text30"/>
          <p:cNvSpPr>
            <a:spLocks noChangeArrowheads="1"/>
          </p:cNvSpPr>
          <p:nvPr/>
        </p:nvSpPr>
        <p:spPr>
          <a:xfrm>
            <a:off x="7196931" y="5620048"/>
            <a:ext cx="4347369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800"/>
              </a:lnSpc>
            </a:pPr>
            <a:r>
              <a:rPr lang="ru-RU" sz="1500">
                <a:solidFill>
                  <a:srgbClr val="1E4031"/>
                </a:solidFill>
                <a:latin typeface="Onest"/>
              </a:rPr>
              <a:t>Привлекает путешественников</a:t>
            </a:r>
          </a:p>
        </p:txBody>
      </p:sp>
      <p:sp>
        <p:nvSpPr>
          <p:cNvPr id="31" name="text31"/>
          <p:cNvSpPr>
            <a:spLocks noChangeArrowheads="1"/>
          </p:cNvSpPr>
          <p:nvPr/>
        </p:nvSpPr>
        <p:spPr>
          <a:xfrm>
            <a:off x="762000" y="6171863"/>
            <a:ext cx="825500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560"/>
              </a:lnSpc>
            </a:pPr>
            <a:r>
              <a:rPr lang="ru-RU" sz="1300">
                <a:solidFill>
                  <a:srgbClr val="677E71"/>
                </a:solidFill>
                <a:latin typeface="Onest"/>
              </a:rPr>
              <a:t>Вулканы несут как разрушения, так и блага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0" y="0"/>
            <a:ext cx="5207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15900" dist="76200" dir="5400000" rotWithShape="0">
              <a:srgbClr val="1A4033">
                <a:alpha val="7843"/>
              </a:srgbClr>
            </a:outerShdw>
          </a:effectLst>
        </p:spPr>
      </p:sp>
      <p:sp>
        <p:nvSpPr>
          <p:cNvPr id="4" name="card4"/>
          <p:cNvSpPr/>
          <p:nvPr/>
        </p:nvSpPr>
        <p:spPr>
          <a:xfrm>
            <a:off x="5823588" y="3759739"/>
            <a:ext cx="125723" cy="125723"/>
          </a:xfrm>
          <a:prstGeom prst="roundRect">
            <a:avLst>
              <a:gd name="adj" fmla="val 22728"/>
            </a:avLst>
          </a:prstGeom>
          <a:solidFill>
            <a:srgbClr val="2E8B8B"/>
          </a:solidFill>
          <a:ln>
            <a:noFill/>
          </a:ln>
        </p:spPr>
      </p:sp>
      <p:pic>
        <p:nvPicPr>
          <p:cNvPr id="5" name="pic5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207000" cy="6858000"/>
          </a:xfrm>
          <a:prstGeom prst="rect">
            <a:avLst/>
          </a:prstGeom>
        </p:spPr>
      </p:pic>
      <p:sp>
        <p:nvSpPr>
          <p:cNvPr id="6" name="text6"/>
          <p:cNvSpPr>
            <a:spLocks noChangeArrowheads="1"/>
          </p:cNvSpPr>
          <p:nvPr/>
        </p:nvSpPr>
        <p:spPr>
          <a:xfrm>
            <a:off x="5842000" y="630555"/>
            <a:ext cx="622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 cap="all" spc="198">
                <a:solidFill>
                  <a:srgbClr val="2E8B8B"/>
                </a:solidFill>
                <a:latin typeface="Onest"/>
              </a:rPr>
              <a:t>Методы наблюдения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5842000" y="933450"/>
            <a:ext cx="5613400" cy="8509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00"/>
              </a:lnSpc>
            </a:pPr>
            <a:r>
              <a:rPr lang="ru-RU" sz="3000" b="1" spc="-59">
                <a:solidFill>
                  <a:srgbClr val="1E4031"/>
                </a:solidFill>
                <a:latin typeface="Manrope"/>
              </a:rPr>
              <a:t>Как учёные наблюдают за вулканами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5842000" y="2010420"/>
            <a:ext cx="5613400" cy="143500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240"/>
              </a:lnSpc>
            </a:pPr>
            <a:r>
              <a:rPr lang="ru-RU" sz="1400">
                <a:solidFill>
                  <a:srgbClr val="677E71"/>
                </a:solidFill>
                <a:latin typeface="Onest"/>
              </a:rPr>
              <a:t>Сейсмографы фиксируют подземные толчки, GPS — деформацию склонов, спутники — тепловые аномалии, газоанализаторы — состав выбросов, тепловизоры — температуру кратера. Все данные стекаются в центры мониторинга для прогноза извержений.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6121400" y="3684488"/>
            <a:ext cx="5334000" cy="5270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025"/>
              </a:lnSpc>
            </a:pPr>
            <a:r>
              <a:rPr lang="ru-RU" sz="1350">
                <a:solidFill>
                  <a:srgbClr val="1E4031"/>
                </a:solidFill>
                <a:latin typeface="Onest"/>
              </a:rPr>
              <a:t>Современные технологии позволяют предсказывать извержения за дни и часы до начала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1797149"/>
            <a:ext cx="643533" cy="213320"/>
          </a:xfrm>
          <a:prstGeom prst="roundRect">
            <a:avLst>
              <a:gd name="adj" fmla="val 50000"/>
            </a:avLst>
          </a:prstGeom>
          <a:solidFill>
            <a:srgbClr val="D5E4DC"/>
          </a:solidFill>
          <a:ln>
            <a:noFill/>
          </a:ln>
        </p:spPr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876300" y="1841599"/>
            <a:ext cx="582573" cy="1244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880"/>
              </a:lnSpc>
            </a:pPr>
            <a:r>
              <a:rPr lang="ru-RU" sz="800" b="1" cap="all" spc="40">
                <a:solidFill>
                  <a:srgbClr val="2C7D7A"/>
                </a:solidFill>
                <a:latin typeface="Onest"/>
              </a:rPr>
              <a:t>Факты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2264470"/>
            <a:ext cx="11303000" cy="4927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780"/>
              </a:lnSpc>
            </a:pPr>
            <a:r>
              <a:rPr lang="ru-RU" sz="3600" b="1" spc="-71">
                <a:solidFill>
                  <a:srgbClr val="1E4031"/>
                </a:solidFill>
                <a:latin typeface="Manrope"/>
              </a:rPr>
              <a:t>Интересные факты о вулканах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1092200" y="2966740"/>
            <a:ext cx="3454400" cy="8255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6080"/>
              </a:lnSpc>
            </a:pPr>
            <a:r>
              <a:rPr lang="ru-RU" sz="6400" b="1" spc="-191">
                <a:solidFill>
                  <a:srgbClr val="2E8B8B"/>
                </a:solidFill>
                <a:latin typeface="Manrope"/>
              </a:rPr>
              <a:t>~1500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1092200" y="3867765"/>
            <a:ext cx="338328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20"/>
              </a:lnSpc>
            </a:pPr>
            <a:r>
              <a:rPr lang="ru-RU" sz="1600" b="1">
                <a:solidFill>
                  <a:srgbClr val="1E4031"/>
                </a:solidFill>
                <a:latin typeface="Onest"/>
              </a:rPr>
              <a:t>Активных вулканов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1092200" y="4154150"/>
            <a:ext cx="338328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560"/>
              </a:lnSpc>
            </a:pPr>
            <a:r>
              <a:rPr lang="ru-RU" sz="1200">
                <a:solidFill>
                  <a:srgbClr val="677E71"/>
                </a:solidFill>
                <a:latin typeface="Onest"/>
              </a:rPr>
              <a:t>на Земле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4699000" y="2966740"/>
            <a:ext cx="3454400" cy="8255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6080"/>
              </a:lnSpc>
            </a:pPr>
            <a:r>
              <a:rPr lang="ru-RU" sz="6400" b="1" spc="-191">
                <a:solidFill>
                  <a:srgbClr val="2E8B8B"/>
                </a:solidFill>
                <a:latin typeface="Manrope"/>
              </a:rPr>
              <a:t>6893 м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4699000" y="3872210"/>
            <a:ext cx="2844800" cy="4826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50"/>
              </a:lnSpc>
            </a:pPr>
            <a:r>
              <a:rPr lang="ru-RU" sz="1600" b="1">
                <a:solidFill>
                  <a:srgbClr val="1E4031"/>
                </a:solidFill>
                <a:latin typeface="Onest"/>
              </a:rPr>
              <a:t>Самый высокий действующий вулкан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4699000" y="4389100"/>
            <a:ext cx="338328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560"/>
              </a:lnSpc>
            </a:pPr>
            <a:r>
              <a:rPr lang="ru-RU" sz="1200">
                <a:solidFill>
                  <a:srgbClr val="677E71"/>
                </a:solidFill>
                <a:latin typeface="Onest"/>
              </a:rPr>
              <a:t>Охос-дель-Саладо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8305800" y="2966740"/>
            <a:ext cx="3454400" cy="8255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6080"/>
              </a:lnSpc>
            </a:pPr>
            <a:r>
              <a:rPr lang="ru-RU" sz="6400" b="1" spc="-191">
                <a:solidFill>
                  <a:srgbClr val="2E8B8B"/>
                </a:solidFill>
                <a:latin typeface="Manrope"/>
              </a:rPr>
              <a:t>1815 г.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8305800" y="3867765"/>
            <a:ext cx="338328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20"/>
              </a:lnSpc>
            </a:pPr>
            <a:r>
              <a:rPr lang="ru-RU" sz="1600" b="1">
                <a:solidFill>
                  <a:srgbClr val="1E4031"/>
                </a:solidFill>
                <a:latin typeface="Onest"/>
              </a:rPr>
              <a:t>Самое мощное извержение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8305800" y="4154150"/>
            <a:ext cx="338328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560"/>
              </a:lnSpc>
            </a:pPr>
            <a:r>
              <a:rPr lang="ru-RU" sz="1200">
                <a:solidFill>
                  <a:srgbClr val="677E71"/>
                </a:solidFill>
                <a:latin typeface="Onest"/>
              </a:rPr>
              <a:t>Тамбора, Индонезия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762000" y="4866541"/>
            <a:ext cx="825500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560"/>
              </a:lnSpc>
            </a:pPr>
            <a:r>
              <a:rPr lang="ru-RU" sz="1300">
                <a:solidFill>
                  <a:srgbClr val="677E71"/>
                </a:solidFill>
                <a:latin typeface="Onest"/>
              </a:rPr>
              <a:t>Вулканы есть даже под водой и на других планетах.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ida">
  <a:themeElements>
    <a:clrScheme name="slaida">
      <a:dk1>
        <a:srgbClr val="1C1C1C"/>
      </a:dk1>
      <a:lt1>
        <a:srgbClr val="FFFFFF"/>
      </a:lt1>
      <a:dk2>
        <a:srgbClr val="44546A"/>
      </a:dk2>
      <a:lt2>
        <a:srgbClr val="E7E6E6"/>
      </a:lt2>
      <a:accent1>
        <a:srgbClr val="2F6B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aid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slaid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>
          <a:solidFill>
            <a:schemeClr val="phClr"/>
          </a:solidFill>
        </a:ln>
        <a:ln w="12700">
          <a:solidFill>
            <a:schemeClr val="phClr"/>
          </a:solidFill>
        </a:ln>
        <a:ln w="19050">
          <a:solidFill>
            <a:schemeClr val="phClr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name="slaida">
  <a:themeElements>
    <a:clrScheme name="slaida">
      <a:dk1>
        <a:srgbClr val="1C1C1C"/>
      </a:dk1>
      <a:lt1>
        <a:srgbClr val="FFFFFF"/>
      </a:lt1>
      <a:dk2>
        <a:srgbClr val="44546A"/>
      </a:dk2>
      <a:lt2>
        <a:srgbClr val="E7E6E6"/>
      </a:lt2>
      <a:accent1>
        <a:srgbClr val="2F6B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aid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slaid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>
          <a:solidFill>
            <a:schemeClr val="phClr"/>
          </a:solidFill>
        </a:ln>
        <a:ln w="12700">
          <a:solidFill>
            <a:schemeClr val="phClr"/>
          </a:solidFill>
        </a:ln>
        <a:ln w="19050">
          <a:solidFill>
            <a:schemeClr val="phClr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Application>Слайда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Вулканы</dc:title>
  <dc:creator>Слайда</dc:creator>
</cp:coreProperties>
</file>