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JetBrains Mono"/>
      <p:regular r:id="rId200"/>
    </p:embeddedFont>
    <p:embeddedFont>
      <p:font typeface="Manrope"/>
      <p:regular r:id="rId204"/>
      <p:bold r:id="rId205"/>
    </p:embeddedFont>
    <p:embeddedFont>
      <p:font typeface="Onest"/>
      <p:regular r:id="rId208"/>
      <p:bold r:id="rId209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Relationship Id="rId208" Type="http://schemas.openxmlformats.org/officeDocument/2006/relationships/font" Target="fonts/font9.fntdata"/><Relationship Id="rId209" Type="http://schemas.openxmlformats.org/officeDocument/2006/relationships/font" Target="fonts/font10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Здравствуйте! Сегодня мы поговорим об одном из важнейших разделов физики — динамике, а именно о законах Ньютона. Эти три закона лежат в основе классической механики и объясняют, как движутся тела и как они взаимодействуют друг с другом. Давайте начнём!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Итак, мы прошли путь от первого закона Ньютона до третьего. Эти три закона — настоящий фундамент, на котором держится вся классическая механика. Они объясняют, почему тела движутся или остаются в покое, как сила связана с ускорением и почему в природе всё уравновешено. Без них мы бы не смогли рассчитать траекторию ракеты или спроектировать автомобиль. Спасибо за внимание, готов ответить на ваши вопросы.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Перед нами портрет Исаака Ньютона — человека, чьи открытия изменили мир. Он родился в 1643 году в Англии и прожил 84 года. За свою жизнь он сформулировал три закона движения и закон всемирного тяготения. Именно эти законы мы сегодня подробно разберём. Давайте начнём с того, что изучает динамика.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Динамика — это раздел механики, который отвечает на вопрос, почему тела движутся именно так, а не иначе. Она изучает движение под действием сил. В отличие от кинематики, которая просто описывает движение, динамика объясняет его причины. Основные понятия — сила, масса и ускорение. Именно на них опираются три закона Ньютона, которые мы разберём дальше.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Первый закон Ньютона, или закон инерции, формулируется так: тело сохраняет состояние покоя или равномерного прямолинейного движения, пока на него не подействуют другие тела. Этот закон объясняет, почему при резком торможении автомобиля пассажиры наклоняются вперёд – их тело стремится сохранить скорость. А если вы едете в поезде и поставите стакан на столик, он останется на месте, пока поезд движется равномерно. Закон инерции – основа для понимания движения. Далее мы рассмотрим второй закон Ньютона.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Второй закон Ньютона — главный закон динамики. Он связывает силу, массу и ускорение. Формула F = ma показывает, что ускорение прямо пропорционально силе и обратно пропорционально массе. Например, тяжёлую тележку разогнать сложнее, чем лёгкую, а сильный удар по мячу придаёт ему большее ускорение. Этот закон лежит в основе расчёта движения любых тел — от автомобилей до космических кораблей. Теперь перейдём к третьему закону.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Третий закон Ньютона — это закон взаимодействия. Он гласит: силы, с которыми два тела действуют друг на друга, равны по величине и противоположны по направлению. Рассмотрим примеры. Когда вы прыгаете с лодки, вы толкаете её назад, а она толкает вас вперёд. При стрельбе из ружья пуля летит вперёд, а оружие отдаёт назад. При ходьбе вы отталкиваетесь от земли, и земля толкает вас вперёд. Эти пары сил всегда равны, но направлены в разные стороны.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Посмотрите, как законы Ньютона работают вокруг нас. Когда автомобиль резко тормозит, пассажиры наклоняются вперёд — это первый закон, инерция. Второй закон объясняет, почему чем сильнее мы толкаем тележку, тем быстрее она разгоняется. А третий закон мы видим в действии каждой ракеты: газы вырываются вниз, а ракета летит вверх. Эти принципы инженеры используют при проектировании машин, поездов и даже спортивного инвентаря.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Теперь разберём простую задачу, чтобы увидеть второй закон Ньютона в действии. Дано тело массой 2 килограмма, к которому приложена сила 10 ньютонов. Необходимо найти ускорение. Используем формулу F равно ma, отсюда ускорение равно сила делить на массу. Подставляем числа: 10 ньютонов делим на 2 килограмма, получаем 5 метров в секунду за секунду. Всё просто — закон работает.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А теперь давайте обратимся к нескольким любопытным фактам. Все три закона Ньютон изложил в своём главном труде — «Математические начала натуральной философии», вышедшем в 1687 году. Интересно, что первый закон часто называют законом Галилея, ведь именно Галилей впервые описал явление инерции. Единица силы — ньютон — названа в честь самого учёного. И мало кто знает, что Ньютон увлекался не только физикой, но и алхимией с теологией. Эти факты показывают, насколько многогранной была личность великого учёного.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a05bb73eef0a53ee.jpe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a05bb73eef0a53ee.jpe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3b6878eb266755a2.jpeg"/><Relationship Id="rId4" Type="http://schemas.openxmlformats.org/officeDocument/2006/relationships/image" Target="../media/m7041db56d1f110c6.jpe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550db455b047c3c2.jpe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c44519d6d9627d7f.jpe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fddbdf900acd1cc1.jpe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b00dea78ca1730bd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7af57bafc5a23178.png"/><Relationship Id="rId4" Type="http://schemas.openxmlformats.org/officeDocument/2006/relationships/image" Target="../media/m70fcb106a6dd095e.jpeg"/><Relationship Id="rId6" Type="http://schemas.openxmlformats.org/officeDocument/2006/relationships/image" Target="../media/m52148e00473099dd.jpeg"/><Relationship Id="rId8" Type="http://schemas.openxmlformats.org/officeDocument/2006/relationships/image" Target="../media/mc43b4ea6f307c668.jpe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88837fc3517156b0.jpeg"/><Relationship Id="rId4" Type="http://schemas.openxmlformats.org/officeDocument/2006/relationships/image" Target="../media/me8ba129fb2b86928.png"/><Relationship Id="rId5" Type="http://schemas.openxmlformats.org/officeDocument/2006/relationships/image" Target="../media/m9b1e5edb8ef31afb.svg"/><Relationship Id="rId6" Type="http://schemas.openxmlformats.org/officeDocument/2006/relationships/image" Target="../media/mb23484b577272c5c.png"/><Relationship Id="rId7" Type="http://schemas.openxmlformats.org/officeDocument/2006/relationships/image" Target="../media/m9b1e5edb8ef31afb.sv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a05bb73eef0a53ee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571500"/>
            <a:ext cx="279400" cy="279400"/>
          </a:xfrm>
          <a:prstGeom prst="roundRect">
            <a:avLst>
              <a:gd name="adj" fmla="val 40909"/>
            </a:avLst>
          </a:prstGeom>
          <a:solidFill>
            <a:srgbClr val="1E90FF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907975"/>
            <a:ext cx="1003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1E90FF"/>
                </a:solidFill>
                <a:latin typeface="JetBrains Mono"/>
              </a:rPr>
              <a:t>Физика · Динамика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223570"/>
            <a:ext cx="10033000" cy="7327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107">
                <a:solidFill>
                  <a:srgbClr val="FFFFFF"/>
                </a:solidFill>
                <a:latin typeface="Manrope"/>
              </a:rPr>
              <a:t>Законы Ньютона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5978525"/>
            <a:ext cx="7620000" cy="317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1600">
                <a:solidFill>
                  <a:srgbClr val="979DAB"/>
                </a:solidFill>
                <a:latin typeface="Onest"/>
              </a:rPr>
              <a:t>Три закона, описывающие движение и взаимодействие тел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370455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1E90FF"/>
                </a:solidFill>
                <a:latin typeface="JetBrains Mono"/>
              </a:rPr>
              <a:t>Финал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667000"/>
            <a:ext cx="11303000" cy="90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000"/>
              </a:lnSpc>
            </a:pPr>
            <a:r>
              <a:rPr lang="ru-RU" sz="7000" b="1" spc="-209">
                <a:solidFill>
                  <a:srgbClr val="FFFFFF"/>
                </a:solidFill>
                <a:latin typeface="Manrope"/>
              </a:rPr>
              <a:t>Итог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625850"/>
            <a:ext cx="6375400" cy="869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50"/>
              </a:lnSpc>
            </a:pPr>
            <a:r>
              <a:rPr lang="ru-RU" sz="1500">
                <a:solidFill>
                  <a:srgbClr val="979DAB"/>
                </a:solidFill>
                <a:latin typeface="Onest"/>
              </a:rPr>
              <a:t>Основа классической механики. Описывает движение тел при нерелятивистских скоростях. Позволяет предсказывать движение планет, полёт снарядов, работу механизмов.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952500"/>
            <a:ext cx="4064000" cy="4953000"/>
          </a:xfrm>
          <a:prstGeom prst="roundRect">
            <a:avLst>
              <a:gd name="adj" fmla="val 1406"/>
            </a:avLst>
          </a:prstGeom>
          <a:solidFill>
            <a:srgbClr val="16203B"/>
          </a:solidFill>
          <a:ln w="6350" cap="flat">
            <a:solidFill>
              <a:srgbClr val="38BDF8">
                <a:alpha val="30196"/>
              </a:srgbClr>
            </a:solidFill>
          </a:ln>
        </p:spPr>
      </p:sp>
      <p:sp>
        <p:nvSpPr>
          <p:cNvPr id="4" name="card4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pic>
        <p:nvPicPr>
          <p:cNvPr id="5" name="pic5"/>
          <p:cNvPicPr/>
          <p:nvPr/>
        </p:nvPicPr>
        <p:blipFill>
          <a:blip r:embed="rId4"/>
          <a:srcRect l="0" t="6594" r="0" b="6594"/>
          <a:stretch>
            <a:fillRect/>
          </a:stretch>
        </p:blipFill>
        <p:spPr>
          <a:xfrm>
            <a:off x="768350" y="958850"/>
            <a:ext cx="4051300" cy="49403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5461000" y="1874639"/>
            <a:ext cx="6604000" cy="546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200"/>
              </a:lnSpc>
            </a:pPr>
            <a:r>
              <a:rPr lang="ru-RU" sz="4000" b="1" spc="-99">
                <a:solidFill>
                  <a:srgbClr val="FFFFFF"/>
                </a:solidFill>
                <a:latin typeface="Manrope"/>
              </a:rPr>
              <a:t>Исаак Ньютон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5461000" y="2531864"/>
            <a:ext cx="66040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 b="1">
                <a:solidFill>
                  <a:srgbClr val="979DAB"/>
                </a:solidFill>
                <a:latin typeface="Onest"/>
              </a:rPr>
              <a:t>Английский физик, математик, астроном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5461000" y="3036094"/>
            <a:ext cx="5740400" cy="8354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59"/>
              </a:lnSpc>
            </a:pPr>
            <a:r>
              <a:rPr lang="ru-RU" sz="1350">
                <a:solidFill>
                  <a:srgbClr val="FFFFFF"/>
                </a:solidFill>
                <a:latin typeface="Onest"/>
              </a:rPr>
              <a:t>Исаак Ньютон (1643–1727) — один из величайших учёных в истории. Сформулировал три закона движения и закон всемирного тяготения, заложив основы классической механики.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5461000" y="4417576"/>
            <a:ext cx="1754505" cy="3632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60"/>
              </a:lnSpc>
            </a:pPr>
            <a:r>
              <a:rPr lang="ru-RU" sz="2300" b="1">
                <a:solidFill>
                  <a:srgbClr val="1E90FF"/>
                </a:solidFill>
                <a:latin typeface="Manrope"/>
              </a:rPr>
              <a:t>1643–1727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5461000" y="4794766"/>
            <a:ext cx="1754505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979DAB"/>
                </a:solidFill>
                <a:latin typeface="Onest"/>
              </a:rPr>
              <a:t>Годы жизни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278688" y="4417576"/>
            <a:ext cx="1422916" cy="3632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60"/>
              </a:lnSpc>
            </a:pPr>
            <a:r>
              <a:rPr lang="ru-RU" sz="2300" b="1">
                <a:solidFill>
                  <a:srgbClr val="1E90FF"/>
                </a:solidFill>
                <a:latin typeface="Manrope"/>
              </a:rPr>
              <a:t>3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278688" y="4794766"/>
            <a:ext cx="1422916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979DAB"/>
                </a:solidFill>
                <a:latin typeface="Onest"/>
              </a:rPr>
              <a:t>Закона движения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38328" y="3153312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1E90FF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3745053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1E90FF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4674534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1E90FF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143000" y="1917204"/>
            <a:ext cx="1797939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144">
                <a:solidFill>
                  <a:srgbClr val="1E90FF"/>
                </a:solidFill>
                <a:latin typeface="Onest"/>
              </a:rPr>
              <a:t>Основы динамики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2136874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90"/>
              </a:lnSpc>
            </a:pPr>
            <a:r>
              <a:rPr lang="ru-RU" sz="3800" b="1" spc="-75">
                <a:solidFill>
                  <a:srgbClr val="FFFFFF"/>
                </a:solidFill>
                <a:latin typeface="Manrope"/>
              </a:rPr>
              <a:t>Что изучает динамика?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9500" y="3071574"/>
            <a:ext cx="8903097" cy="3505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60"/>
              </a:lnSpc>
            </a:pPr>
            <a:r>
              <a:rPr lang="ru-RU" sz="1900" b="1">
                <a:solidFill>
                  <a:srgbClr val="FFFFFF"/>
                </a:solidFill>
                <a:latin typeface="Onest"/>
              </a:rPr>
              <a:t>Раздел механики</a:t>
            </a:r>
            <a:r>
              <a:rPr lang="ru-RU" sz="1900">
                <a:solidFill>
                  <a:srgbClr val="FFFFFF"/>
                </a:solidFill>
                <a:latin typeface="Onest"/>
              </a:rPr>
              <a:t> Динамика изучает движение тел под действием сил.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3663355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FFFFFF"/>
                </a:solidFill>
                <a:latin typeface="Onest"/>
              </a:rPr>
              <a:t>Главный вопрос</a:t>
            </a:r>
            <a:r>
              <a:rPr lang="ru-RU" sz="1900">
                <a:solidFill>
                  <a:srgbClr val="FFFFFF"/>
                </a:solidFill>
                <a:latin typeface="Onest"/>
              </a:rPr>
              <a:t> Почему тело движется так, а не иначе? Ответ — в законах Ньютона.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4592796"/>
            <a:ext cx="8188226" cy="3505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60"/>
              </a:lnSpc>
            </a:pPr>
            <a:r>
              <a:rPr lang="ru-RU" sz="1900" b="1">
                <a:solidFill>
                  <a:srgbClr val="FFFFFF"/>
                </a:solidFill>
                <a:latin typeface="Onest"/>
              </a:rPr>
              <a:t>Ключевые понятия</a:t>
            </a:r>
            <a:r>
              <a:rPr lang="ru-RU" sz="1900">
                <a:solidFill>
                  <a:srgbClr val="FFFFFF"/>
                </a:solidFill>
                <a:latin typeface="Onest"/>
              </a:rPr>
              <a:t> Сила, масса, ускорение — основа динамики.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270000" y="4135636"/>
            <a:ext cx="9398000" cy="850900"/>
          </a:xfrm>
          <a:prstGeom prst="roundRect">
            <a:avLst>
              <a:gd name="adj" fmla="val 6716"/>
            </a:avLst>
          </a:prstGeom>
          <a:solidFill>
            <a:srgbClr val="102247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1270000" y="1870869"/>
            <a:ext cx="9423400" cy="134977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509"/>
              </a:lnSpc>
            </a:pPr>
            <a:r>
              <a:rPr lang="ru-RU" sz="2600" b="1" i="1" spc="-25">
                <a:solidFill>
                  <a:srgbClr val="FFFFFF"/>
                </a:solidFill>
                <a:latin typeface="Onest"/>
              </a:rPr>
              <a:t>Тело сохраняет состояние покоя или равномерного прямолинейного движения, пока воздействие других тел не вынудит его изменить это состояние.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854200" y="3484126"/>
            <a:ext cx="4267597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979DAB"/>
                </a:solidFill>
                <a:latin typeface="Onest"/>
              </a:rPr>
              <a:t>Первый закон Ньютона (Закон инерции), 1687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574800" y="4492506"/>
            <a:ext cx="848741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80"/>
              </a:lnSpc>
            </a:pPr>
            <a:r>
              <a:rPr lang="ru-RU" sz="900" cap="all" spc="126">
                <a:solidFill>
                  <a:srgbClr val="1E90FF"/>
                </a:solidFill>
                <a:latin typeface="JetBrains Mono"/>
              </a:rPr>
              <a:t>Обсудим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2346325" y="4364236"/>
            <a:ext cx="8042275" cy="4064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50"/>
              </a:lnSpc>
            </a:pPr>
            <a:r>
              <a:rPr lang="ru-RU" sz="1350" b="1">
                <a:solidFill>
                  <a:srgbClr val="FFFFFF"/>
                </a:solidFill>
                <a:latin typeface="Onest"/>
              </a:rPr>
              <a:t>Примеры: движение автомобиля при резком торможении, предмет на столе в движущемся поезде.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652191"/>
            <a:ext cx="10668000" cy="2297013"/>
          </a:xfrm>
          <a:prstGeom prst="roundRect">
            <a:avLst>
              <a:gd name="adj" fmla="val 2488"/>
            </a:avLst>
          </a:prstGeom>
          <a:solidFill>
            <a:srgbClr val="16203B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FFFFFF"/>
                </a:solidFill>
                <a:latin typeface="Manrope"/>
              </a:rPr>
              <a:t>Второй закон Ньютона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1172766"/>
            <a:ext cx="113030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00"/>
              </a:lnSpc>
            </a:pPr>
            <a:r>
              <a:rPr lang="ru-RU" sz="1500">
                <a:solidFill>
                  <a:srgbClr val="979DAB"/>
                </a:solidFill>
                <a:latin typeface="Onest"/>
              </a:rPr>
              <a:t>Ускорение тела прямо пропорционально равнодействующей приложенных сил и обратно пропорционально массе.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5039618" y="2489795"/>
            <a:ext cx="2112665" cy="504444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700"/>
              </a:lnSpc>
            </a:pPr>
            <a:r>
              <a:rPr lang="ru-RU" sz="3872" i="1">
                <a:solidFill>
                  <a:srgbClr val="FFFFFF"/>
                </a:solidFill>
                <a:latin typeface="Arial"/>
              </a:rPr>
              <a:t>F</a:t>
            </a:r>
            <a:r>
              <a:rPr lang="ru-RU" sz="3872">
                <a:solidFill>
                  <a:srgbClr val="FFFFFF"/>
                </a:solidFill>
                <a:latin typeface="Arial"/>
              </a:rPr>
              <a:t>=</a:t>
            </a:r>
            <a:r>
              <a:rPr lang="ru-RU" sz="3872" i="1">
                <a:solidFill>
                  <a:srgbClr val="FFFFFF"/>
                </a:solidFill>
                <a:latin typeface="Arial"/>
              </a:rPr>
              <a:t>m</a:t>
            </a:r>
            <a:r>
              <a:rPr lang="ru-RU" sz="3872">
                <a:solidFill>
                  <a:srgbClr val="FFFFFF"/>
                </a:solidFill>
                <a:latin typeface="Arial"/>
              </a:rPr>
              <a:t>⋅</a:t>
            </a:r>
            <a:r>
              <a:rPr lang="ru-RU" sz="3872" i="1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4304804"/>
            <a:ext cx="977900" cy="114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0"/>
              </a:lnSpc>
            </a:pPr>
            <a:r>
              <a:rPr lang="ru-RU" sz="2057">
                <a:solidFill>
                  <a:srgbClr val="FFFFFF"/>
                </a:solidFill>
                <a:latin typeface="Arial"/>
              </a:rPr>
              <a:t>FF</a:t>
            </a:r>
            <a:r>
              <a:rPr lang="ru-RU" sz="2057" i="1">
                <a:solidFill>
                  <a:srgbClr val="FFFFFF"/>
                </a:solidFill>
                <a:latin typeface="Arial"/>
              </a:rPr>
              <a:t>F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892300" y="4316135"/>
            <a:ext cx="9000827" cy="2438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20"/>
              </a:lnSpc>
            </a:pPr>
            <a:r>
              <a:rPr lang="ru-RU" sz="1400">
                <a:solidFill>
                  <a:srgbClr val="FFFFFF"/>
                </a:solidFill>
                <a:latin typeface="Onest"/>
              </a:rPr>
              <a:t>Равнодействующая (сила)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35927" y="4333835"/>
            <a:ext cx="1192887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979DAB"/>
                </a:solidFill>
                <a:latin typeface="JetBrains Mono"/>
              </a:rPr>
              <a:t>Н (ньютон)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62000" y="4821436"/>
            <a:ext cx="977900" cy="114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0"/>
              </a:lnSpc>
            </a:pPr>
            <a:r>
              <a:rPr lang="ru-RU" sz="2057">
                <a:solidFill>
                  <a:srgbClr val="FFFFFF"/>
                </a:solidFill>
                <a:latin typeface="Arial"/>
              </a:rPr>
              <a:t>mm</a:t>
            </a:r>
            <a:r>
              <a:rPr lang="ru-RU" sz="2057" i="1">
                <a:solidFill>
                  <a:srgbClr val="FFFFFF"/>
                </a:solidFill>
                <a:latin typeface="Arial"/>
              </a:rPr>
              <a:t>m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892300" y="4832767"/>
            <a:ext cx="9796066" cy="2438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20"/>
              </a:lnSpc>
            </a:pPr>
            <a:r>
              <a:rPr lang="ru-RU" sz="1400">
                <a:solidFill>
                  <a:srgbClr val="FFFFFF"/>
                </a:solidFill>
                <a:latin typeface="Onest"/>
              </a:rPr>
              <a:t>Масса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1231166" y="4850467"/>
            <a:ext cx="325834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979DAB"/>
                </a:solidFill>
                <a:latin typeface="JetBrains Mono"/>
              </a:rPr>
              <a:t>кг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62000" y="5338068"/>
            <a:ext cx="977900" cy="114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0"/>
              </a:lnSpc>
            </a:pPr>
            <a:r>
              <a:rPr lang="ru-RU" sz="2057">
                <a:solidFill>
                  <a:srgbClr val="FFFFFF"/>
                </a:solidFill>
                <a:latin typeface="Arial"/>
              </a:rPr>
              <a:t>aa</a:t>
            </a:r>
            <a:r>
              <a:rPr lang="ru-RU" sz="2057" i="1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892300" y="5349399"/>
            <a:ext cx="9597231" cy="2438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20"/>
              </a:lnSpc>
            </a:pPr>
            <a:r>
              <a:rPr lang="ru-RU" sz="1400">
                <a:solidFill>
                  <a:srgbClr val="FFFFFF"/>
                </a:solidFill>
                <a:latin typeface="Onest"/>
              </a:rPr>
              <a:t>Ускорение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1032331" y="5367099"/>
            <a:ext cx="524669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979DAB"/>
                </a:solidFill>
                <a:latin typeface="JetBrains Mono"/>
              </a:rPr>
              <a:t>м/с²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762000" y="5905500"/>
            <a:ext cx="7645400" cy="393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00"/>
              </a:lnSpc>
            </a:pPr>
            <a:r>
              <a:rPr lang="ru-RU" sz="1300">
                <a:solidFill>
                  <a:srgbClr val="979DAB"/>
                </a:solidFill>
                <a:latin typeface="Onest"/>
              </a:rPr>
              <a:t>Закон применим для материальных точек и поступательного движения в инерциальных системах отсчёта.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5740400"/>
            <a:ext cx="10668000" cy="482600"/>
          </a:xfrm>
          <a:prstGeom prst="roundRect">
            <a:avLst>
              <a:gd name="adj" fmla="val 31578"/>
            </a:avLst>
          </a:prstGeom>
          <a:solidFill>
            <a:srgbClr val="102247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60960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FFFFFF"/>
                </a:solidFill>
                <a:latin typeface="Manrope"/>
              </a:rPr>
              <a:t>Третий закон Ньютона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1690291"/>
            <a:ext cx="5232400" cy="317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2000" b="1">
                <a:solidFill>
                  <a:srgbClr val="1E90FF"/>
                </a:solidFill>
                <a:latin typeface="Onest"/>
              </a:rPr>
              <a:t>Действие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2200" y="2164953"/>
            <a:ext cx="4622800" cy="488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75"/>
              </a:lnSpc>
            </a:pPr>
            <a:r>
              <a:rPr lang="ru-RU" sz="1250">
                <a:solidFill>
                  <a:srgbClr val="FFFFFF"/>
                </a:solidFill>
                <a:latin typeface="Onest"/>
              </a:rPr>
              <a:t>Человек толкает лодку назад — Лодка толкает человека вперёд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92200" y="2755503"/>
            <a:ext cx="4622800" cy="488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75"/>
              </a:lnSpc>
            </a:pPr>
            <a:r>
              <a:rPr lang="ru-RU" sz="1250">
                <a:solidFill>
                  <a:srgbClr val="FFFFFF"/>
                </a:solidFill>
                <a:latin typeface="Onest"/>
              </a:rPr>
              <a:t>Оружие толкает пулю вперёд — Пуля толкает оружие назад (отдача)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6508750" y="1696641"/>
            <a:ext cx="5219700" cy="317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00"/>
              </a:lnSpc>
            </a:pPr>
            <a:r>
              <a:rPr lang="ru-RU" sz="2000" b="1">
                <a:solidFill>
                  <a:srgbClr val="FFFFFF"/>
                </a:solidFill>
                <a:latin typeface="Onest"/>
              </a:rPr>
              <a:t>Противодействие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6508750" y="2171303"/>
            <a:ext cx="5219700" cy="25082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75"/>
              </a:lnSpc>
            </a:pPr>
            <a:r>
              <a:rPr lang="ru-RU" sz="1250">
                <a:solidFill>
                  <a:srgbClr val="FFFFFF"/>
                </a:solidFill>
                <a:latin typeface="Onest"/>
              </a:rPr>
              <a:t>Нога давит на землю назад — Земля давит на ногу вперёд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6508750" y="2523728"/>
            <a:ext cx="4610100" cy="488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75"/>
              </a:lnSpc>
            </a:pPr>
            <a:r>
              <a:rPr lang="ru-RU" sz="1250">
                <a:solidFill>
                  <a:srgbClr val="FFFFFF"/>
                </a:solidFill>
                <a:latin typeface="Onest"/>
              </a:rPr>
              <a:t>Ракета выбрасывает газы вниз — Газы толкают ракету вверх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16000" y="5913120"/>
            <a:ext cx="679176" cy="1498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80"/>
              </a:lnSpc>
            </a:pPr>
            <a:r>
              <a:rPr lang="ru-RU" sz="900" cap="all" spc="126">
                <a:solidFill>
                  <a:srgbClr val="1E90FF"/>
                </a:solidFill>
                <a:latin typeface="JetBrains Mono"/>
              </a:rPr>
              <a:t>Общее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592560" y="5890260"/>
            <a:ext cx="5309791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 b="1">
                <a:solidFill>
                  <a:srgbClr val="FFFFFF"/>
                </a:solidFill>
                <a:latin typeface="Onest"/>
              </a:rPr>
              <a:t>Силы равны по модулю и противоположны по направлению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pic>
        <p:nvPicPr>
          <p:cNvPr id="4" name="pic4"/>
          <p:cNvPicPr/>
          <p:nvPr/>
        </p:nvPicPr>
        <p:blipFill>
          <a:blip r:embed="rId4"/>
          <a:stretch>
            <a:fillRect/>
          </a:stretch>
        </p:blipFill>
        <p:spPr>
          <a:xfrm>
            <a:off x="768350" y="2135981"/>
            <a:ext cx="6210796" cy="3953669"/>
          </a:xfrm>
          <a:prstGeom prst="rect">
            <a:avLst/>
          </a:prstGeom>
        </p:spPr>
      </p:pic>
      <p:pic>
        <p:nvPicPr>
          <p:cNvPr id="5" name="pic5"/>
          <p:cNvPicPr/>
          <p:nvPr/>
        </p:nvPicPr>
        <p:blipFill>
          <a:blip r:embed="rId6"/>
          <a:stretch>
            <a:fillRect/>
          </a:stretch>
        </p:blipFill>
        <p:spPr>
          <a:xfrm>
            <a:off x="7144246" y="2135981"/>
            <a:ext cx="4279305" cy="1894284"/>
          </a:xfrm>
          <a:prstGeom prst="rect">
            <a:avLst/>
          </a:prstGeom>
        </p:spPr>
      </p:pic>
      <p:pic>
        <p:nvPicPr>
          <p:cNvPr id="6" name="pic6"/>
          <p:cNvPicPr/>
          <p:nvPr/>
        </p:nvPicPr>
        <p:blipFill>
          <a:blip r:embed="rId8"/>
          <a:stretch>
            <a:fillRect/>
          </a:stretch>
        </p:blipFill>
        <p:spPr>
          <a:xfrm>
            <a:off x="7144246" y="4195366"/>
            <a:ext cx="4279305" cy="1894284"/>
          </a:xfrm>
          <a:prstGeom prst="rect">
            <a:avLst/>
          </a:prstGeom>
        </p:spPr>
      </p:pic>
      <p:sp>
        <p:nvSpPr>
          <p:cNvPr id="7" name="text7"/>
          <p:cNvSpPr>
            <a:spLocks noChangeArrowheads="1"/>
          </p:cNvSpPr>
          <p:nvPr/>
        </p:nvSpPr>
        <p:spPr>
          <a:xfrm>
            <a:off x="762000" y="630555"/>
            <a:ext cx="76962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1E90FF"/>
                </a:solidFill>
                <a:latin typeface="JetBrains Mono"/>
              </a:rPr>
              <a:t>Законы Ньютона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895350"/>
            <a:ext cx="7086600" cy="865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59"/>
              </a:lnSpc>
            </a:pPr>
            <a:r>
              <a:rPr lang="ru-RU" sz="3200" b="1" spc="-63">
                <a:solidFill>
                  <a:srgbClr val="FFFFFF"/>
                </a:solidFill>
                <a:latin typeface="Manrope"/>
              </a:rPr>
              <a:t>Законы Ньютона в жизни и технике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8102600" y="1058069"/>
            <a:ext cx="3327400" cy="72707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75"/>
              </a:lnSpc>
            </a:pPr>
            <a:r>
              <a:rPr lang="ru-RU" sz="1250">
                <a:solidFill>
                  <a:srgbClr val="979DAB"/>
                </a:solidFill>
                <a:latin typeface="Onest"/>
              </a:rPr>
              <a:t>Первый закон — инерция при торможении, второй — ускорение под действием силы, третий — реактивное движение ракет.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927100" y="5805805"/>
            <a:ext cx="6528296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b="1">
                <a:solidFill>
                  <a:srgbClr val="0B1430"/>
                </a:solidFill>
                <a:latin typeface="Onest"/>
              </a:rPr>
              <a:t>Первый закон: тормозной путь автомобиля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302996" y="3746421"/>
            <a:ext cx="4596805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b="1">
                <a:solidFill>
                  <a:srgbClr val="0B1430"/>
                </a:solidFill>
                <a:latin typeface="Onest"/>
              </a:rPr>
              <a:t>Второй закон: зависимость ускорения от силы и массы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302996" y="5805805"/>
            <a:ext cx="4596805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b="1">
                <a:solidFill>
                  <a:srgbClr val="0B1430"/>
                </a:solidFill>
                <a:latin typeface="Onest"/>
              </a:rPr>
              <a:t>Третий закон: реактивное движение ракет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2795290"/>
            <a:ext cx="3183434" cy="2313781"/>
          </a:xfrm>
          <a:prstGeom prst="roundRect">
            <a:avLst>
              <a:gd name="adj" fmla="val 2469"/>
            </a:avLst>
          </a:prstGeom>
          <a:solidFill>
            <a:srgbClr val="16203B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4504234" y="2795290"/>
            <a:ext cx="3183533" cy="2313781"/>
          </a:xfrm>
          <a:prstGeom prst="roundRect">
            <a:avLst>
              <a:gd name="adj" fmla="val 2469"/>
            </a:avLst>
          </a:prstGeom>
          <a:solidFill>
            <a:srgbClr val="16203B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8246566" y="2795290"/>
            <a:ext cx="3183434" cy="2313781"/>
          </a:xfrm>
          <a:prstGeom prst="roundRect">
            <a:avLst>
              <a:gd name="adj" fmla="val 2469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pic>
        <p:nvPicPr>
          <p:cNvPr id="7" name="pic7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7834" y="3844230"/>
            <a:ext cx="254000" cy="215900"/>
          </a:xfrm>
          <a:prstGeom prst="rect">
            <a:avLst/>
          </a:prstGeom>
        </p:spPr>
      </p:pic>
      <p:pic>
        <p:nvPicPr>
          <p:cNvPr id="8" name="pic8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0166" y="3844230"/>
            <a:ext cx="254000" cy="215900"/>
          </a:xfrm>
          <a:prstGeom prst="rect">
            <a:avLst/>
          </a:prstGeom>
        </p:spPr>
      </p:pic>
      <p:sp>
        <p:nvSpPr>
          <p:cNvPr id="9" name="text9"/>
          <p:cNvSpPr>
            <a:spLocks noChangeArrowheads="1"/>
          </p:cNvSpPr>
          <p:nvPr/>
        </p:nvSpPr>
        <p:spPr>
          <a:xfrm>
            <a:off x="1143000" y="1742579"/>
            <a:ext cx="814245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144">
                <a:solidFill>
                  <a:srgbClr val="1E90FF"/>
                </a:solidFill>
                <a:latin typeface="Onest"/>
              </a:rPr>
              <a:t>Задача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1835249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FFFFFF"/>
                </a:solidFill>
                <a:latin typeface="Manrope"/>
              </a:rPr>
              <a:t>Разбор задачи: второй закон Ньютона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66800" y="3081040"/>
            <a:ext cx="320883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1E90FF"/>
                </a:solidFill>
                <a:latin typeface="Manrope"/>
              </a:rPr>
              <a:t>1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66800" y="3959880"/>
            <a:ext cx="30886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550" b="1">
                <a:solidFill>
                  <a:srgbClr val="FFFFFF"/>
                </a:solidFill>
                <a:latin typeface="Onest"/>
              </a:rPr>
              <a:t>Запись условия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66800" y="4302780"/>
            <a:ext cx="30886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200">
                <a:solidFill>
                  <a:srgbClr val="979DAB"/>
                </a:solidFill>
                <a:latin typeface="Onest"/>
              </a:rPr>
              <a:t>Дано: m = 2 кг, F = 10 Н. Найти: a.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809034" y="3081040"/>
            <a:ext cx="3208933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1E90FF"/>
                </a:solidFill>
                <a:latin typeface="Manrope"/>
              </a:rPr>
              <a:t>2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4809034" y="3959880"/>
            <a:ext cx="3088719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550" b="1">
                <a:solidFill>
                  <a:srgbClr val="FFFFFF"/>
                </a:solidFill>
                <a:latin typeface="Onest"/>
              </a:rPr>
              <a:t>Применение формулы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4809034" y="4302820"/>
            <a:ext cx="2599333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59"/>
              </a:lnSpc>
            </a:pPr>
            <a:r>
              <a:rPr lang="ru-RU" sz="1200">
                <a:solidFill>
                  <a:srgbClr val="979DAB"/>
                </a:solidFill>
                <a:latin typeface="Onest"/>
              </a:rPr>
              <a:t>Второй закон Ньютона: F = ma → a = F/m.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551366" y="3081040"/>
            <a:ext cx="320883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800"/>
              </a:lnSpc>
            </a:pPr>
            <a:r>
              <a:rPr lang="ru-RU" sz="4800" b="1" spc="-143">
                <a:solidFill>
                  <a:srgbClr val="1E90FF"/>
                </a:solidFill>
                <a:latin typeface="Manrope"/>
              </a:rPr>
              <a:t>3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8551366" y="3959880"/>
            <a:ext cx="30886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550" b="1">
                <a:solidFill>
                  <a:srgbClr val="0B1430"/>
                </a:solidFill>
                <a:latin typeface="Onest"/>
              </a:rPr>
              <a:t>Вычисление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8551366" y="4302780"/>
            <a:ext cx="308860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860"/>
              </a:lnSpc>
            </a:pPr>
            <a:r>
              <a:rPr lang="ru-RU" sz="1200">
                <a:solidFill>
                  <a:srgbClr val="0B142F"/>
                </a:solidFill>
                <a:latin typeface="Onest"/>
              </a:rPr>
              <a:t>a = 10 Н / 2 кг = 5 м/с².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38328" y="2400341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1E90FF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3329822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1E90FF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4259304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1E90FF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4851044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1E90FF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38BBF9">
                <a:alpha val="16078"/>
              </a:srgbClr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1383903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90"/>
              </a:lnSpc>
            </a:pPr>
            <a:r>
              <a:rPr lang="ru-RU" sz="3800" b="1" spc="-75">
                <a:solidFill>
                  <a:srgbClr val="FFFFFF"/>
                </a:solidFill>
                <a:latin typeface="Manrope"/>
              </a:rPr>
              <a:t>Интересные факты о законах Ньютона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9500" y="2318643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FFFFFF"/>
                </a:solidFill>
                <a:latin typeface="Onest"/>
              </a:rPr>
              <a:t>Главный труд</a:t>
            </a:r>
            <a:r>
              <a:rPr lang="ru-RU" sz="1900">
                <a:solidFill>
                  <a:srgbClr val="FFFFFF"/>
                </a:solidFill>
                <a:latin typeface="Onest"/>
              </a:rPr>
              <a:t> Ньютон сформулировал законы в книге «Математические начала натуральной философии» в 1687 году.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3248124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FFFFFF"/>
                </a:solidFill>
                <a:latin typeface="Onest"/>
              </a:rPr>
              <a:t>Первый закон — закон Галилея</a:t>
            </a:r>
            <a:r>
              <a:rPr lang="ru-RU" sz="1900">
                <a:solidFill>
                  <a:srgbClr val="FFFFFF"/>
                </a:solidFill>
                <a:latin typeface="Onest"/>
              </a:rPr>
              <a:t> Первый закон Ньютона также называют законом Галилея, так как Галилей впервые описал инерцию.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4177566"/>
            <a:ext cx="9375577" cy="3505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60"/>
              </a:lnSpc>
            </a:pPr>
            <a:r>
              <a:rPr lang="ru-RU" sz="1900" b="1">
                <a:solidFill>
                  <a:srgbClr val="FFFFFF"/>
                </a:solidFill>
                <a:latin typeface="Onest"/>
              </a:rPr>
              <a:t>Единица силы — ньютон</a:t>
            </a:r>
            <a:r>
              <a:rPr lang="ru-RU" sz="1900">
                <a:solidFill>
                  <a:srgbClr val="FFFFFF"/>
                </a:solidFill>
                <a:latin typeface="Onest"/>
              </a:rPr>
              <a:t> Сила измеряется в ньютонах (Н) в честь учёного.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9500" y="4769346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FFFFFF"/>
                </a:solidFill>
                <a:latin typeface="Onest"/>
              </a:rPr>
              <a:t>Увлечения Ньютона</a:t>
            </a:r>
            <a:r>
              <a:rPr lang="ru-RU" sz="1900">
                <a:solidFill>
                  <a:srgbClr val="FFFFFF"/>
                </a:solidFill>
                <a:latin typeface="Onest"/>
              </a:rPr>
              <a:t> Помимо физики, Ньютон занимался алхимией и теологией.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Ньютона</dc:title>
  <dc:creator>Слайда</dc:creator>
</cp:coreProperties>
</file>