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svg" ContentType="image/svg+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</p:sldIdLst>
  <p:sldSz cx="12192000" cy="6858000"/>
  <p:notesSz cx="6858000" cy="9144000"/>
  <p:embeddedFontLst>
    <p:embeddedFont>
      <p:font typeface="Onest"/>
      <p:regular r:id="rId200"/>
      <p:bold r:id="rId201"/>
    </p:embeddedFont>
    <p:embeddedFont>
      <p:font typeface="Nunito"/>
      <p:regular r:id="rId204"/>
      <p:bold r:id="rId205"/>
    </p:embeddedFont>
  </p:embeddedFontLst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200" Type="http://schemas.openxmlformats.org/officeDocument/2006/relationships/font" Target="fonts/font1.fntdata"/><Relationship Id="rId201" Type="http://schemas.openxmlformats.org/officeDocument/2006/relationships/font" Target="fonts/font2.fntdata"/><Relationship Id="rId204" Type="http://schemas.openxmlformats.org/officeDocument/2006/relationships/font" Target="fonts/font5.fntdata"/><Relationship Id="rId205" Type="http://schemas.openxmlformats.org/officeDocument/2006/relationships/font" Target="fonts/font6.fntdata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Добрый день! Сегодня мы начинаем наше путешествие в мир клетки — основы всего живого. На этой презентации мы узнаем, как устроена клетка, какие учёные внесли вклад в её открытие, и чем отличаются растительные и животные клетки. Поехали!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Итак, подведём итог. Мы убедились, что клетка — это удивительная и фундаментальная единица жизни. Её сложное строение, от ядра до органоидов, обеспечивает все процессы жизнедеятельности. Понимание клеточной биологии открывает двери в медицину и биотехнологии. Спасибо за внимание, готов ответить на ваши вопросы!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начнём с главного: клетка — это основа всего живого. Все организмы, от бактерий до человека, состоят из клеток. Например, в нашем теле насчитывается около 37 триллионов клеток, и каждая выполняет свою уникальную работу. Это поразительный пример организации живой материи. Сегодня мы разберём, как устроена клетка и почему она считается единицей жизни. А начнём с истории её открытия.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На этом слайде мы проследим ключевые вехи в истории открытия клетки. Всё началось в 1665 году, когда Роберт Гук впервые рассмотрел ячейки в пробке и назвал их «клетками». Затем Левенгук открыл мир живых микроорганизмов. В XIX веке Шванн и Шлейден обобщили знания в клеточную теорию, а Вирхов добавил принцип «клетка от клетки». Эти открытия заложили основу современной цитологии. А теперь давайте разберём, из каких частей состоит клетка.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Итак, мы подошли к основным частям клетки. Их три. Первая — плазматическая мембрана. Она не просто оболочка: она регулирует, что входит в клетку, а что выходит. Вторая — цитоплазма, внутренняя среда, где находятся все органоиды и идут химические реакции. И третья — ядро, которое хранит ДНК и управляет клеткой. Важный нюанс: ядро есть только у эукариот, у прокариот его нет. Запомните эту троицу — на ней держится вся клеточная биология.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Ядро — это командный центр клетки. Внутри него находятся хроматин с ДНК, ядрышко, где синтезируются рибосомные РНК, и всё это окружено ядерной оболочкой с порами. Эти структуры обеспечивают хранение и передачу наследственной информации. Без ядра клетка не может функционировать, ведь именно здесь запускаются процессы синтеза белков. Дальше мы посмотрим на другие органоиды.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Теперь разберём, какие органоиды находятся внутри клетки и за что они отвечают. Митохондрии — настоящие энергетические станции, они производят АТФ. Эндоплазматическая сеть — это транспортная система клетки, где синтезируются многие вещества. Рибосомы собирают белки из аминокислот. Аппарат Гольджи сортирует и упаковывает эти белки. Лизосомы отвечают за утилизацию отходов, а вакуоли хранят воду. Все эти части работают слаженно, обеспечивая жизнедеятельность клетки.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сравним растительную и животную клетку. Главное отличие — наличие клеточной стенки из целлюлозы у растений. Также в растительной клетке есть хлоропласты для фотосинтеза и крупная вакуоль. В животной клетке этих структур нет, зато есть центриоли и мелкие вакуоли. Эти различия определяют разные функции клеток. На следующем слайде мы поговорим о методах изучения клеток.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Теперь поговорим о том, как учёные изучают клетки. Основной инструмент — микроскоп. Световой микроскоп позволяет увидеть клетку при увеличении до 1500 раз и различить такие органоиды, как ядро. Электронный микроскоп даёт увеличение до миллиона раз и показывает ультраструктуру клетки, например, мембраны и рибосомы. А конфокальный микроскоп создаёт трёхмерные изображения, что помогает изучать клетки в объёме. Эти методы открыли нам внутренний мир клетки. А теперь давайте перейдём к интересным фактам о клетках.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А теперь несколько удивительных фактов о клетках. Знаете ли вы, что самая маленькая клетка — микоплазма, её размер всего 0,1 микрометра. А самая большая — яйцеклетка страуса, достигающая 15 сантиметров! Некоторые клетки, например нейроны, вообще не делятся после рождения. Зато клетки кишечника обновляются каждые 3-5 дней. Удивительно, как разнообразен мир клеток!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m39b41ab93e700619.png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mbd6c19a1696b5004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mbd6c19a1696b5004.pn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mfdeada17c783d87d.pn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mbd6c19a1696b5004.pn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mda509dd693ca90a4.png"/><Relationship Id="rId4" Type="http://schemas.openxmlformats.org/officeDocument/2006/relationships/image" Target="../media/mab2a268fedbcb584.jpe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mbd6c19a1696b5004.png"/><Relationship Id="rId4" Type="http://schemas.openxmlformats.org/officeDocument/2006/relationships/image" Target="../media/m42eedb6e9934520f.png"/><Relationship Id="rId5" Type="http://schemas.openxmlformats.org/officeDocument/2006/relationships/image" Target="../media/ma7f7945f29963122.svg"/><Relationship Id="rId6" Type="http://schemas.openxmlformats.org/officeDocument/2006/relationships/image" Target="../media/m0d8cf478dd1ea937.png"/><Relationship Id="rId8" Type="http://schemas.openxmlformats.org/officeDocument/2006/relationships/image" Target="../media/m03708e7cca2478be.png"/><Relationship Id="rId9" Type="http://schemas.openxmlformats.org/officeDocument/2006/relationships/image" Target="../media/m411bcbf00de7c384.svg"/><Relationship Id="rId10" Type="http://schemas.openxmlformats.org/officeDocument/2006/relationships/image" Target="../media/m1cde8950608fa301.png"/><Relationship Id="rId11" Type="http://schemas.openxmlformats.org/officeDocument/2006/relationships/image" Target="../media/mc0d67094c3fb9e77.svg"/><Relationship Id="rId12" Type="http://schemas.openxmlformats.org/officeDocument/2006/relationships/image" Target="../media/m8debc7698778c92e.png"/><Relationship Id="rId13" Type="http://schemas.openxmlformats.org/officeDocument/2006/relationships/image" Target="../media/m32bb72af4d8966dc.svg"/><Relationship Id="rId14" Type="http://schemas.openxmlformats.org/officeDocument/2006/relationships/image" Target="../media/m152366343aca81bb.png"/><Relationship Id="rId15" Type="http://schemas.openxmlformats.org/officeDocument/2006/relationships/image" Target="../media/mf3afbc33f8866cd9.sv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ma32fdd7342d130bc.pn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mdf03e720102303e8.png"/><Relationship Id="rId4" Type="http://schemas.openxmlformats.org/officeDocument/2006/relationships/image" Target="../media/m615a15524a50ed22.jpeg"/><Relationship Id="rId6" Type="http://schemas.openxmlformats.org/officeDocument/2006/relationships/image" Target="../media/m51831eb484983808.jpeg"/><Relationship Id="rId8" Type="http://schemas.openxmlformats.org/officeDocument/2006/relationships/image" Target="../media/m397a5d9178606075.jpeg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mbd6c19a1696b50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571500"/>
            <a:ext cx="279400" cy="279400"/>
          </a:xfrm>
          <a:prstGeom prst="roundRect">
            <a:avLst>
              <a:gd name="adj" fmla="val 40909"/>
            </a:avLst>
          </a:prstGeom>
          <a:solidFill>
            <a:srgbClr val="3FA34D"/>
          </a:solidFill>
          <a:ln>
            <a:noFill/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2416889"/>
            <a:ext cx="1003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3FA34D"/>
                </a:solidFill>
                <a:latin typeface="Onest"/>
              </a:rPr>
              <a:t>Биология · 10 класс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732484"/>
            <a:ext cx="10033000" cy="7327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670"/>
              </a:lnSpc>
            </a:pPr>
            <a:r>
              <a:rPr lang="ru-RU" sz="5400" b="1" spc="-107">
                <a:solidFill>
                  <a:srgbClr val="1E3A24"/>
                </a:solidFill>
                <a:latin typeface="Nunito"/>
              </a:rPr>
              <a:t>Строение клетки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3487440"/>
            <a:ext cx="70104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00"/>
              </a:lnSpc>
            </a:pPr>
            <a:r>
              <a:rPr lang="ru-RU" sz="1600">
                <a:solidFill>
                  <a:srgbClr val="677D69"/>
                </a:solidFill>
                <a:latin typeface="Onest"/>
              </a:rPr>
              <a:t>Основные компоненты и функции клетки, история открытия, методы изучения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5904230"/>
            <a:ext cx="2890417" cy="1422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20"/>
              </a:lnSpc>
            </a:pPr>
            <a:r>
              <a:rPr lang="ru-RU" sz="850" cap="all" spc="119">
                <a:solidFill>
                  <a:srgbClr val="677D69"/>
                </a:solidFill>
                <a:latin typeface="Onest"/>
              </a:rPr>
              <a:t>Аудитория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6092190"/>
            <a:ext cx="2769513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 b="1">
                <a:solidFill>
                  <a:srgbClr val="1E3A24"/>
                </a:solidFill>
                <a:latin typeface="Onest"/>
              </a:rPr>
              <a:t>Для учащихся 9–11 классов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3"/>
          <p:cNvSpPr>
            <a:spLocks noChangeArrowheads="1"/>
          </p:cNvSpPr>
          <p:nvPr/>
        </p:nvSpPr>
        <p:spPr>
          <a:xfrm>
            <a:off x="762000" y="2513330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3FA34D"/>
                </a:solidFill>
                <a:latin typeface="Onest"/>
              </a:rPr>
              <a:t>Финал</a:t>
            </a:r>
          </a:p>
        </p:txBody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2809875"/>
            <a:ext cx="11303000" cy="901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000"/>
              </a:lnSpc>
            </a:pPr>
            <a:r>
              <a:rPr lang="ru-RU" sz="7000" b="1" spc="-209">
                <a:solidFill>
                  <a:srgbClr val="1E3A24"/>
                </a:solidFill>
                <a:latin typeface="Nunito"/>
              </a:rPr>
              <a:t>Спасибо!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3768725"/>
            <a:ext cx="6375400" cy="584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250"/>
              </a:lnSpc>
            </a:pPr>
            <a:r>
              <a:rPr lang="ru-RU" sz="1500">
                <a:solidFill>
                  <a:srgbClr val="677D69"/>
                </a:solidFill>
                <a:latin typeface="Onest"/>
              </a:rPr>
              <a:t>Клетка — основа жизни. Понимание её строения важно для биологии, медицины, биотехнологий.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417241"/>
            <a:ext cx="5257800" cy="2317750"/>
          </a:xfrm>
          <a:prstGeom prst="roundRect">
            <a:avLst>
              <a:gd name="adj" fmla="val 4931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4" name="card4"/>
          <p:cNvSpPr/>
          <p:nvPr/>
        </p:nvSpPr>
        <p:spPr>
          <a:xfrm>
            <a:off x="6172200" y="1417241"/>
            <a:ext cx="5257800" cy="2317750"/>
          </a:xfrm>
          <a:prstGeom prst="roundRect">
            <a:avLst>
              <a:gd name="adj" fmla="val 4931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5" name="card5"/>
          <p:cNvSpPr/>
          <p:nvPr/>
        </p:nvSpPr>
        <p:spPr>
          <a:xfrm>
            <a:off x="762000" y="3887391"/>
            <a:ext cx="5257800" cy="2081609"/>
          </a:xfrm>
          <a:prstGeom prst="roundRect">
            <a:avLst>
              <a:gd name="adj" fmla="val 549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60960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63">
                <a:solidFill>
                  <a:srgbClr val="1E3A24"/>
                </a:solidFill>
                <a:latin typeface="Nunito"/>
              </a:rPr>
              <a:t>Клетка — единица живого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73150" y="1698546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3FA34D"/>
                </a:solidFill>
                <a:latin typeface="Onest"/>
              </a:rPr>
              <a:t>01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73150" y="1984296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1E3A24"/>
                </a:solidFill>
                <a:latin typeface="Onest"/>
              </a:rPr>
              <a:t>Структурная единица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73150" y="2308820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677D69"/>
                </a:solidFill>
                <a:latin typeface="Onest"/>
              </a:rPr>
              <a:t>Клетка — структурная и функциональная единица всех живых организмов.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6483350" y="1698546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3FA34D"/>
                </a:solidFill>
                <a:latin typeface="Onest"/>
              </a:rPr>
              <a:t>02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6483350" y="1984296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1E3A24"/>
                </a:solidFill>
                <a:latin typeface="Onest"/>
              </a:rPr>
              <a:t>Примеры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6483350" y="2308781"/>
            <a:ext cx="5270500" cy="2489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60"/>
              </a:lnSpc>
            </a:pPr>
            <a:r>
              <a:rPr lang="ru-RU" sz="1200">
                <a:solidFill>
                  <a:srgbClr val="677D69"/>
                </a:solidFill>
                <a:latin typeface="Onest"/>
              </a:rPr>
              <a:t>Одноклеточные (амеба) и многоклеточные (человек).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73150" y="4168696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3FA34D"/>
                </a:solidFill>
                <a:latin typeface="Onest"/>
              </a:rPr>
              <a:t>03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1073150" y="4454446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1E3A24"/>
                </a:solidFill>
                <a:latin typeface="Onest"/>
              </a:rPr>
              <a:t>Масштаб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1073150" y="4778931"/>
            <a:ext cx="5270500" cy="2489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60"/>
              </a:lnSpc>
            </a:pPr>
            <a:r>
              <a:rPr lang="ru-RU" sz="1200">
                <a:solidFill>
                  <a:srgbClr val="677D69"/>
                </a:solidFill>
                <a:latin typeface="Onest"/>
              </a:rPr>
              <a:t>В теле человека около 37 триллионов клеток.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864122"/>
            <a:ext cx="1056680" cy="220266"/>
          </a:xfrm>
          <a:prstGeom prst="roundRect">
            <a:avLst>
              <a:gd name="adj" fmla="val 50000"/>
            </a:avLst>
          </a:prstGeom>
          <a:solidFill>
            <a:srgbClr val="D7EBD6"/>
          </a:solidFill>
          <a:ln>
            <a:noFill/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889000" y="1908572"/>
            <a:ext cx="989124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935"/>
              </a:lnSpc>
            </a:pPr>
            <a:r>
              <a:rPr lang="ru-RU" sz="850" b="1" cap="all" spc="26">
                <a:solidFill>
                  <a:srgbClr val="398D45"/>
                </a:solidFill>
                <a:latin typeface="Onest"/>
              </a:rPr>
              <a:t>Хронология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058988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63">
                <a:solidFill>
                  <a:srgbClr val="1E3A24"/>
                </a:solidFill>
                <a:latin typeface="Nunito"/>
              </a:rPr>
              <a:t>История открытия клетки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3079988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3FA34D"/>
                </a:solidFill>
                <a:latin typeface="Onest"/>
              </a:rPr>
              <a:t>1665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3765153"/>
            <a:ext cx="29260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1E3A24"/>
                </a:solidFill>
                <a:latin typeface="Onest"/>
              </a:rPr>
              <a:t>Роберт Гук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4079478"/>
            <a:ext cx="2463800" cy="927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200">
                <a:solidFill>
                  <a:srgbClr val="677D69"/>
                </a:solidFill>
                <a:latin typeface="Onest"/>
              </a:rPr>
              <a:t>Впервые увидел клетки при изучении среза пробки под микроскопом. Дал им название «клетки».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3505200" y="3079988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3FA34D"/>
                </a:solidFill>
                <a:latin typeface="Onest"/>
              </a:rPr>
              <a:t>1674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3505200" y="3765153"/>
            <a:ext cx="29260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1E3A24"/>
                </a:solidFill>
                <a:latin typeface="Onest"/>
              </a:rPr>
              <a:t>Антони ван Левенгук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3505200" y="4079478"/>
            <a:ext cx="2463800" cy="927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200">
                <a:solidFill>
                  <a:srgbClr val="677D69"/>
                </a:solidFill>
                <a:latin typeface="Onest"/>
              </a:rPr>
              <a:t>Наблюдал живые клетки (простейшие, бактерии) с помощью собственных микроскопов.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6248400" y="3079988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3FA34D"/>
                </a:solidFill>
                <a:latin typeface="Onest"/>
              </a:rPr>
              <a:t>1839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248400" y="3765153"/>
            <a:ext cx="29260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1E3A24"/>
                </a:solidFill>
                <a:latin typeface="Onest"/>
              </a:rPr>
              <a:t>Шванн и Шлейден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6248400" y="4079478"/>
            <a:ext cx="2463800" cy="698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200">
                <a:solidFill>
                  <a:srgbClr val="677D69"/>
                </a:solidFill>
                <a:latin typeface="Onest"/>
              </a:rPr>
              <a:t>Сформулировали клеточную теорию: все организмы состоят из клеток.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8991600" y="3079988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677D69"/>
                </a:solidFill>
                <a:latin typeface="Onest"/>
              </a:rPr>
              <a:t>1858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8991600" y="3765153"/>
            <a:ext cx="29260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677D69"/>
                </a:solidFill>
                <a:latin typeface="Onest"/>
              </a:rPr>
              <a:t>Рудольф Вирхов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991600" y="4079478"/>
            <a:ext cx="2463800" cy="927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200">
                <a:solidFill>
                  <a:srgbClr val="677D69"/>
                </a:solidFill>
                <a:latin typeface="Onest"/>
              </a:rPr>
              <a:t>Дополнил теорию: «всякая клетка из клетки» — клетки образуются только от предшествующих клеток.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417241"/>
            <a:ext cx="5257800" cy="2199680"/>
          </a:xfrm>
          <a:prstGeom prst="roundRect">
            <a:avLst>
              <a:gd name="adj" fmla="val 5196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4" name="card4"/>
          <p:cNvSpPr/>
          <p:nvPr/>
        </p:nvSpPr>
        <p:spPr>
          <a:xfrm>
            <a:off x="6172200" y="1417241"/>
            <a:ext cx="5257800" cy="2199680"/>
          </a:xfrm>
          <a:prstGeom prst="roundRect">
            <a:avLst>
              <a:gd name="adj" fmla="val 5196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5" name="card5"/>
          <p:cNvSpPr/>
          <p:nvPr/>
        </p:nvSpPr>
        <p:spPr>
          <a:xfrm>
            <a:off x="762000" y="3769320"/>
            <a:ext cx="5257800" cy="2199680"/>
          </a:xfrm>
          <a:prstGeom prst="roundRect">
            <a:avLst>
              <a:gd name="adj" fmla="val 5196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60960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63">
                <a:solidFill>
                  <a:srgbClr val="1E3A24"/>
                </a:solidFill>
                <a:latin typeface="Nunito"/>
              </a:rPr>
              <a:t>Основные части клетки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73150" y="1698546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3FA34D"/>
                </a:solidFill>
                <a:latin typeface="Onest"/>
              </a:rPr>
              <a:t>01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73150" y="1984296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1E3A24"/>
                </a:solidFill>
                <a:latin typeface="Onest"/>
              </a:rPr>
              <a:t>Плазматическая мембрана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73150" y="2308820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677D69"/>
                </a:solidFill>
                <a:latin typeface="Onest"/>
              </a:rPr>
              <a:t>Отграничивает клетку от внешней среды, регулирует транспорт веществ, обеспечивает связь с соседними клетками.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6483350" y="1698546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3FA34D"/>
                </a:solidFill>
                <a:latin typeface="Onest"/>
              </a:rPr>
              <a:t>02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6483350" y="1984296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1E3A24"/>
                </a:solidFill>
                <a:latin typeface="Onest"/>
              </a:rPr>
              <a:t>Цитоплазма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6483350" y="2308820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677D69"/>
                </a:solidFill>
                <a:latin typeface="Onest"/>
              </a:rPr>
              <a:t>Внутренняя среда клетки, в которой расположены органоиды и протекают метаболические реакции.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73150" y="4050625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3FA34D"/>
                </a:solidFill>
                <a:latin typeface="Onest"/>
              </a:rPr>
              <a:t>03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1073150" y="4336375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20"/>
              </a:lnSpc>
            </a:pPr>
            <a:r>
              <a:rPr lang="ru-RU" sz="1600" b="1">
                <a:solidFill>
                  <a:srgbClr val="1E3A24"/>
                </a:solidFill>
                <a:latin typeface="Onest"/>
              </a:rPr>
              <a:t>Ядро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1073150" y="4660900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677D69"/>
                </a:solidFill>
                <a:latin typeface="Onest"/>
              </a:rPr>
              <a:t>Содержит ДНК, управляет жизнедеятельностью клетки. У прокариот ядро отсутствует.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rcRect l="0" t="4248" r="0" b="4248"/>
          <a:stretch>
            <a:fillRect/>
          </a:stretch>
        </p:blipFill>
        <p:spPr>
          <a:xfrm>
            <a:off x="762000" y="635000"/>
            <a:ext cx="6096000" cy="62230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493000" y="2080915"/>
            <a:ext cx="4572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00"/>
              </a:lnSpc>
            </a:pPr>
            <a:r>
              <a:rPr lang="ru-RU" sz="1000" cap="all" spc="180">
                <a:solidFill>
                  <a:srgbClr val="3FA34D"/>
                </a:solidFill>
                <a:latin typeface="Onest"/>
              </a:rPr>
              <a:t>Биология · 8 класс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493000" y="2350790"/>
            <a:ext cx="4572000" cy="4165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180"/>
              </a:lnSpc>
            </a:pPr>
            <a:r>
              <a:rPr lang="ru-RU" sz="3000" b="1" spc="-59">
                <a:solidFill>
                  <a:srgbClr val="1E3A24"/>
                </a:solidFill>
                <a:latin typeface="Nunito"/>
              </a:rPr>
              <a:t>Ядро и его роль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937500" y="3074015"/>
            <a:ext cx="2444234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1E3A24"/>
                </a:solidFill>
                <a:latin typeface="Onest"/>
              </a:rPr>
              <a:t>Ядерная оболочка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937500" y="3300710"/>
            <a:ext cx="2444234" cy="2222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677D69"/>
                </a:solidFill>
                <a:latin typeface="Onest"/>
              </a:rPr>
              <a:t>Отделяет ядро от цитоплазмы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937500" y="3709015"/>
            <a:ext cx="3268504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1E3A24"/>
                </a:solidFill>
                <a:latin typeface="Onest"/>
              </a:rPr>
              <a:t>Хроматин (ДНК)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937500" y="3935710"/>
            <a:ext cx="3268504" cy="2222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677D69"/>
                </a:solidFill>
                <a:latin typeface="Onest"/>
              </a:rPr>
              <a:t>Содержит наследственную информацию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7937500" y="4344015"/>
            <a:ext cx="2571393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1E3A24"/>
                </a:solidFill>
                <a:latin typeface="Onest"/>
              </a:rPr>
              <a:t>Ядрышко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7937500" y="4570710"/>
            <a:ext cx="2571393" cy="2222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677D69"/>
                </a:solidFill>
                <a:latin typeface="Onest"/>
              </a:rPr>
              <a:t>Синтез рибосомных РНК (рРНК)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7937500" y="4979015"/>
            <a:ext cx="2516505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1E3A24"/>
                </a:solidFill>
                <a:latin typeface="Onest"/>
              </a:rPr>
              <a:t>Ядерные поры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7937500" y="5205710"/>
            <a:ext cx="2516505" cy="2222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677D69"/>
                </a:solidFill>
                <a:latin typeface="Onest"/>
              </a:rPr>
              <a:t>Регулируют транспорт веществ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7493000" y="5669260"/>
            <a:ext cx="3962400" cy="330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250"/>
              </a:lnSpc>
            </a:pPr>
            <a:r>
              <a:rPr lang="ru-RU" sz="1100">
                <a:solidFill>
                  <a:srgbClr val="677D69"/>
                </a:solidFill>
                <a:latin typeface="Onest"/>
              </a:rPr>
              <a:t>Ядро управляет жизнедеятельностью клетки, регулирует транскрипцию.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635000"/>
            <a:ext cx="1000820" cy="220266"/>
          </a:xfrm>
          <a:prstGeom prst="roundRect">
            <a:avLst>
              <a:gd name="adj" fmla="val 50000"/>
            </a:avLst>
          </a:prstGeom>
          <a:solidFill>
            <a:srgbClr val="D7EBD6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62000" y="1612106"/>
            <a:ext cx="3454400" cy="2102247"/>
          </a:xfrm>
          <a:prstGeom prst="roundRect">
            <a:avLst>
              <a:gd name="adj" fmla="val 543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5" name="card5"/>
          <p:cNvSpPr/>
          <p:nvPr/>
        </p:nvSpPr>
        <p:spPr>
          <a:xfrm>
            <a:off x="1016000" y="185340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EF7EC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4368800" y="1612106"/>
            <a:ext cx="3454400" cy="2102247"/>
          </a:xfrm>
          <a:prstGeom prst="roundRect">
            <a:avLst>
              <a:gd name="adj" fmla="val 543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7" name="card7"/>
          <p:cNvSpPr/>
          <p:nvPr/>
        </p:nvSpPr>
        <p:spPr>
          <a:xfrm>
            <a:off x="4622800" y="185340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EF7EC"/>
          </a:solidFill>
          <a:ln>
            <a:noFill/>
          </a:ln>
        </p:spPr>
      </p:sp>
      <p:sp>
        <p:nvSpPr>
          <p:cNvPr id="8" name="card8"/>
          <p:cNvSpPr/>
          <p:nvPr/>
        </p:nvSpPr>
        <p:spPr>
          <a:xfrm>
            <a:off x="7975600" y="1612106"/>
            <a:ext cx="3454400" cy="2102247"/>
          </a:xfrm>
          <a:prstGeom prst="roundRect">
            <a:avLst>
              <a:gd name="adj" fmla="val 543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9" name="card9"/>
          <p:cNvSpPr/>
          <p:nvPr/>
        </p:nvSpPr>
        <p:spPr>
          <a:xfrm>
            <a:off x="8229600" y="185340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EF7EC"/>
          </a:solidFill>
          <a:ln>
            <a:noFill/>
          </a:ln>
        </p:spPr>
      </p:sp>
      <p:sp>
        <p:nvSpPr>
          <p:cNvPr id="10" name="card10"/>
          <p:cNvSpPr/>
          <p:nvPr/>
        </p:nvSpPr>
        <p:spPr>
          <a:xfrm>
            <a:off x="762000" y="3866753"/>
            <a:ext cx="3454400" cy="2102247"/>
          </a:xfrm>
          <a:prstGeom prst="roundRect">
            <a:avLst>
              <a:gd name="adj" fmla="val 543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11" name="card11"/>
          <p:cNvSpPr/>
          <p:nvPr/>
        </p:nvSpPr>
        <p:spPr>
          <a:xfrm>
            <a:off x="1016000" y="4108053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EF7EC"/>
          </a:solidFill>
          <a:ln>
            <a:noFill/>
          </a:ln>
        </p:spPr>
      </p:sp>
      <p:sp>
        <p:nvSpPr>
          <p:cNvPr id="12" name="card12"/>
          <p:cNvSpPr/>
          <p:nvPr/>
        </p:nvSpPr>
        <p:spPr>
          <a:xfrm>
            <a:off x="4368800" y="3866753"/>
            <a:ext cx="3454400" cy="2102247"/>
          </a:xfrm>
          <a:prstGeom prst="roundRect">
            <a:avLst>
              <a:gd name="adj" fmla="val 543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13" name="card13"/>
          <p:cNvSpPr/>
          <p:nvPr/>
        </p:nvSpPr>
        <p:spPr>
          <a:xfrm>
            <a:off x="4622800" y="4108053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EF7EC"/>
          </a:solidFill>
          <a:ln>
            <a:noFill/>
          </a:ln>
        </p:spPr>
      </p:sp>
      <p:sp>
        <p:nvSpPr>
          <p:cNvPr id="14" name="card14"/>
          <p:cNvSpPr/>
          <p:nvPr/>
        </p:nvSpPr>
        <p:spPr>
          <a:xfrm>
            <a:off x="7975600" y="3866753"/>
            <a:ext cx="3454400" cy="2102247"/>
          </a:xfrm>
          <a:prstGeom prst="roundRect">
            <a:avLst>
              <a:gd name="adj" fmla="val 543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15" name="card15"/>
          <p:cNvSpPr/>
          <p:nvPr/>
        </p:nvSpPr>
        <p:spPr>
          <a:xfrm>
            <a:off x="8229600" y="4108053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EEF7EC"/>
          </a:solidFill>
          <a:ln>
            <a:noFill/>
          </a:ln>
        </p:spPr>
      </p:sp>
      <p:pic>
        <p:nvPicPr>
          <p:cNvPr id="16" name="pic16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600" y="1955006"/>
            <a:ext cx="177800" cy="177800"/>
          </a:xfrm>
          <a:prstGeom prst="rect">
            <a:avLst/>
          </a:prstGeom>
        </p:spPr>
      </p:pic>
      <p:pic>
        <p:nvPicPr>
          <p:cNvPr id="17" name="pic17"/>
          <p:cNvPicPr/>
          <p:nvPr/>
        </p:nvPicPr>
        <p:blipFill>
          <a:blip r:embed="rId6"/>
          <a:stretch>
            <a:fillRect/>
          </a:stretch>
        </p:blipFill>
        <p:spPr>
          <a:xfrm>
            <a:off x="4724400" y="1955006"/>
            <a:ext cx="177800" cy="177800"/>
          </a:xfrm>
          <a:prstGeom prst="rect">
            <a:avLst/>
          </a:prstGeom>
        </p:spPr>
      </p:pic>
      <p:pic>
        <p:nvPicPr>
          <p:cNvPr id="18" name="pic18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1200" y="1955006"/>
            <a:ext cx="177800" cy="177800"/>
          </a:xfrm>
          <a:prstGeom prst="rect">
            <a:avLst/>
          </a:prstGeom>
        </p:spPr>
      </p:pic>
      <p:pic>
        <p:nvPicPr>
          <p:cNvPr id="19" name="pic19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7600" y="4209653"/>
            <a:ext cx="177800" cy="177800"/>
          </a:xfrm>
          <a:prstGeom prst="rect">
            <a:avLst/>
          </a:prstGeom>
        </p:spPr>
      </p:pic>
      <p:pic>
        <p:nvPicPr>
          <p:cNvPr id="20" name="pic20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24400" y="4209653"/>
            <a:ext cx="177800" cy="177800"/>
          </a:xfrm>
          <a:prstGeom prst="rect">
            <a:avLst/>
          </a:prstGeom>
        </p:spPr>
      </p:pic>
      <p:pic>
        <p:nvPicPr>
          <p:cNvPr id="21" name="pic21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1200" y="4209653"/>
            <a:ext cx="177800" cy="177800"/>
          </a:xfrm>
          <a:prstGeom prst="rect">
            <a:avLst/>
          </a:prstGeom>
        </p:spPr>
      </p:pic>
      <p:sp>
        <p:nvSpPr>
          <p:cNvPr id="22" name="text22"/>
          <p:cNvSpPr>
            <a:spLocks noChangeArrowheads="1"/>
          </p:cNvSpPr>
          <p:nvPr/>
        </p:nvSpPr>
        <p:spPr>
          <a:xfrm>
            <a:off x="889000" y="679450"/>
            <a:ext cx="922091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935"/>
              </a:lnSpc>
            </a:pPr>
            <a:r>
              <a:rPr lang="ru-RU" sz="850" b="1" cap="all" spc="26">
                <a:solidFill>
                  <a:srgbClr val="398D45"/>
                </a:solidFill>
                <a:latin typeface="Onest"/>
              </a:rPr>
              <a:t>Органоиды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762000" y="829866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63">
                <a:solidFill>
                  <a:srgbClr val="1E3A24"/>
                </a:solidFill>
                <a:latin typeface="Nunito"/>
              </a:rPr>
              <a:t>Органоиды и их функции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1016000" y="2395061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1E3A24"/>
                </a:solidFill>
                <a:latin typeface="Onest"/>
              </a:rPr>
              <a:t>Митохондрии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1016000" y="2659856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677D69"/>
                </a:solidFill>
                <a:latin typeface="Onest"/>
              </a:rPr>
              <a:t>Обеспечивают клетку энергией за счёт окисления питательных веществ.</a:t>
            </a:r>
          </a:p>
        </p:txBody>
      </p:sp>
      <p:sp>
        <p:nvSpPr>
          <p:cNvPr id="26" name="text26"/>
          <p:cNvSpPr>
            <a:spLocks noChangeArrowheads="1"/>
          </p:cNvSpPr>
          <p:nvPr/>
        </p:nvSpPr>
        <p:spPr>
          <a:xfrm>
            <a:off x="4622800" y="2395061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1E3A24"/>
                </a:solidFill>
                <a:latin typeface="Onest"/>
              </a:rPr>
              <a:t>Эндоплазматическая сеть</a:t>
            </a:r>
          </a:p>
        </p:txBody>
      </p:sp>
      <p:sp>
        <p:nvSpPr>
          <p:cNvPr id="27" name="text27"/>
          <p:cNvSpPr>
            <a:spLocks noChangeArrowheads="1"/>
          </p:cNvSpPr>
          <p:nvPr/>
        </p:nvSpPr>
        <p:spPr>
          <a:xfrm>
            <a:off x="4622800" y="2659856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677D69"/>
                </a:solidFill>
                <a:latin typeface="Onest"/>
              </a:rPr>
              <a:t>Участвует в синтезе липидов, белков и их транспорте внутри клетки.</a:t>
            </a:r>
          </a:p>
        </p:txBody>
      </p:sp>
      <p:sp>
        <p:nvSpPr>
          <p:cNvPr id="28" name="text28"/>
          <p:cNvSpPr>
            <a:spLocks noChangeArrowheads="1"/>
          </p:cNvSpPr>
          <p:nvPr/>
        </p:nvSpPr>
        <p:spPr>
          <a:xfrm>
            <a:off x="8229600" y="2395061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1E3A24"/>
                </a:solidFill>
                <a:latin typeface="Onest"/>
              </a:rPr>
              <a:t>Рибосомы</a:t>
            </a:r>
          </a:p>
        </p:txBody>
      </p:sp>
      <p:sp>
        <p:nvSpPr>
          <p:cNvPr id="29" name="text29"/>
          <p:cNvSpPr>
            <a:spLocks noChangeArrowheads="1"/>
          </p:cNvSpPr>
          <p:nvPr/>
        </p:nvSpPr>
        <p:spPr>
          <a:xfrm>
            <a:off x="8229600" y="2659856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677D69"/>
                </a:solidFill>
                <a:latin typeface="Onest"/>
              </a:rPr>
              <a:t>Синтезируют белки из аминокислот по инструкции мРНК.</a:t>
            </a:r>
          </a:p>
        </p:txBody>
      </p:sp>
      <p:sp>
        <p:nvSpPr>
          <p:cNvPr id="30" name="text30"/>
          <p:cNvSpPr>
            <a:spLocks noChangeArrowheads="1"/>
          </p:cNvSpPr>
          <p:nvPr/>
        </p:nvSpPr>
        <p:spPr>
          <a:xfrm>
            <a:off x="1016000" y="4649708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1E3A24"/>
                </a:solidFill>
                <a:latin typeface="Onest"/>
              </a:rPr>
              <a:t>Аппарат Гольджи</a:t>
            </a:r>
          </a:p>
        </p:txBody>
      </p:sp>
      <p:sp>
        <p:nvSpPr>
          <p:cNvPr id="31" name="text31"/>
          <p:cNvSpPr>
            <a:spLocks noChangeArrowheads="1"/>
          </p:cNvSpPr>
          <p:nvPr/>
        </p:nvSpPr>
        <p:spPr>
          <a:xfrm>
            <a:off x="1016000" y="4914503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677D69"/>
                </a:solidFill>
                <a:latin typeface="Onest"/>
              </a:rPr>
              <a:t>Модифицирует, сортирует и упаковывает белки в пузырьки.</a:t>
            </a:r>
          </a:p>
        </p:txBody>
      </p:sp>
      <p:sp>
        <p:nvSpPr>
          <p:cNvPr id="32" name="text32"/>
          <p:cNvSpPr>
            <a:spLocks noChangeArrowheads="1"/>
          </p:cNvSpPr>
          <p:nvPr/>
        </p:nvSpPr>
        <p:spPr>
          <a:xfrm>
            <a:off x="4622800" y="4649708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1E3A24"/>
                </a:solidFill>
                <a:latin typeface="Onest"/>
              </a:rPr>
              <a:t>Лизосомы</a:t>
            </a:r>
          </a:p>
        </p:txBody>
      </p:sp>
      <p:sp>
        <p:nvSpPr>
          <p:cNvPr id="33" name="text33"/>
          <p:cNvSpPr>
            <a:spLocks noChangeArrowheads="1"/>
          </p:cNvSpPr>
          <p:nvPr/>
        </p:nvSpPr>
        <p:spPr>
          <a:xfrm>
            <a:off x="4622800" y="4914503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677D69"/>
                </a:solidFill>
                <a:latin typeface="Onest"/>
              </a:rPr>
              <a:t>Переваривают старые органоиды и чужеродные вещества внутри клетки.</a:t>
            </a:r>
          </a:p>
        </p:txBody>
      </p:sp>
      <p:sp>
        <p:nvSpPr>
          <p:cNvPr id="34" name="text34"/>
          <p:cNvSpPr>
            <a:spLocks noChangeArrowheads="1"/>
          </p:cNvSpPr>
          <p:nvPr/>
        </p:nvSpPr>
        <p:spPr>
          <a:xfrm>
            <a:off x="8229600" y="4649708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20"/>
              </a:lnSpc>
            </a:pPr>
            <a:r>
              <a:rPr lang="ru-RU" sz="1350" b="1">
                <a:solidFill>
                  <a:srgbClr val="1E3A24"/>
                </a:solidFill>
                <a:latin typeface="Onest"/>
              </a:rPr>
              <a:t>Вакуоли</a:t>
            </a:r>
          </a:p>
        </p:txBody>
      </p:sp>
      <p:sp>
        <p:nvSpPr>
          <p:cNvPr id="35" name="text35"/>
          <p:cNvSpPr>
            <a:spLocks noChangeArrowheads="1"/>
          </p:cNvSpPr>
          <p:nvPr/>
        </p:nvSpPr>
        <p:spPr>
          <a:xfrm>
            <a:off x="8229600" y="4914503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50"/>
              </a:lnSpc>
            </a:pPr>
            <a:r>
              <a:rPr lang="ru-RU" sz="1100">
                <a:solidFill>
                  <a:srgbClr val="677D69"/>
                </a:solidFill>
                <a:latin typeface="Onest"/>
              </a:rPr>
              <a:t>Запасают воду и поддерживают тургорное давление в растительных клетках.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571500"/>
            <a:ext cx="966986" cy="220266"/>
          </a:xfrm>
          <a:prstGeom prst="roundRect">
            <a:avLst>
              <a:gd name="adj" fmla="val 50000"/>
            </a:avLst>
          </a:prstGeom>
          <a:solidFill>
            <a:srgbClr val="D7EBD6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62000" y="1496616"/>
            <a:ext cx="5257800" cy="4535884"/>
          </a:xfrm>
          <a:prstGeom prst="roundRect">
            <a:avLst>
              <a:gd name="adj" fmla="val 2519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5" name="card5"/>
          <p:cNvSpPr/>
          <p:nvPr/>
        </p:nvSpPr>
        <p:spPr>
          <a:xfrm>
            <a:off x="6172200" y="1496616"/>
            <a:ext cx="5257800" cy="4535884"/>
          </a:xfrm>
          <a:prstGeom prst="roundRect">
            <a:avLst>
              <a:gd name="adj" fmla="val 2519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804747" y="615950"/>
            <a:ext cx="881491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935"/>
              </a:lnSpc>
            </a:pPr>
            <a:r>
              <a:rPr lang="ru-RU" sz="850" b="1" cap="all" spc="26">
                <a:solidFill>
                  <a:srgbClr val="398D45"/>
                </a:solidFill>
                <a:latin typeface="Onest"/>
              </a:rPr>
              <a:t>Сравнение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444500" y="772716"/>
            <a:ext cx="11303000" cy="4127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3150"/>
              </a:lnSpc>
            </a:pPr>
            <a:r>
              <a:rPr lang="ru-RU" sz="3000" b="1" spc="-59">
                <a:solidFill>
                  <a:srgbClr val="1E3A24"/>
                </a:solidFill>
                <a:latin typeface="Nunito"/>
              </a:rPr>
              <a:t>Отличия растительной и животной клетки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73150" y="1777286"/>
            <a:ext cx="5270500" cy="2260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80"/>
              </a:lnSpc>
            </a:pPr>
            <a:r>
              <a:rPr lang="ru-RU" sz="1400" b="1">
                <a:solidFill>
                  <a:srgbClr val="1E3A24"/>
                </a:solidFill>
                <a:latin typeface="Onest"/>
              </a:rPr>
              <a:t>Растительная клетка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73150" y="2019221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677D69"/>
                </a:solidFill>
                <a:latin typeface="Onest"/>
              </a:rPr>
              <a:t>Особенности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3150" y="2350691"/>
            <a:ext cx="561419" cy="469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600"/>
              </a:lnSpc>
            </a:pPr>
            <a:r>
              <a:rPr lang="ru-RU" sz="3000" b="1" spc="-59">
                <a:solidFill>
                  <a:srgbClr val="1E3A24"/>
                </a:solidFill>
                <a:latin typeface="Onest"/>
              </a:rPr>
              <a:t>—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3150" y="3002836"/>
            <a:ext cx="238621" cy="1879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80"/>
              </a:lnSpc>
            </a:pPr>
            <a:r>
              <a:rPr lang="ru-RU" sz="1150" b="1">
                <a:solidFill>
                  <a:srgbClr val="3FA34D"/>
                </a:solidFill>
                <a:latin typeface="Onest"/>
              </a:rPr>
              <a:t>✓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73150" y="3275886"/>
            <a:ext cx="238621" cy="1879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80"/>
              </a:lnSpc>
            </a:pPr>
            <a:r>
              <a:rPr lang="ru-RU" sz="1150" b="1">
                <a:solidFill>
                  <a:srgbClr val="3FA34D"/>
                </a:solidFill>
                <a:latin typeface="Onest"/>
              </a:rPr>
              <a:t>✓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73150" y="3548936"/>
            <a:ext cx="238621" cy="1879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80"/>
              </a:lnSpc>
            </a:pPr>
            <a:r>
              <a:rPr lang="ru-RU" sz="1150" b="1">
                <a:solidFill>
                  <a:srgbClr val="3FA34D"/>
                </a:solidFill>
                <a:latin typeface="Onest"/>
              </a:rPr>
              <a:t>✓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1073150" y="3821986"/>
            <a:ext cx="238621" cy="1879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80"/>
              </a:lnSpc>
            </a:pPr>
            <a:r>
              <a:rPr lang="ru-RU" sz="1150" b="1">
                <a:solidFill>
                  <a:srgbClr val="3FA34D"/>
                </a:solidFill>
                <a:latin typeface="Onest"/>
              </a:rPr>
              <a:t>✓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6483350" y="1777286"/>
            <a:ext cx="5270500" cy="2260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680"/>
              </a:lnSpc>
            </a:pPr>
            <a:r>
              <a:rPr lang="ru-RU" sz="1400" b="1">
                <a:solidFill>
                  <a:srgbClr val="1E3A24"/>
                </a:solidFill>
                <a:latin typeface="Onest"/>
              </a:rPr>
              <a:t>Животная клетка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6483350" y="2019221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677D69"/>
                </a:solidFill>
                <a:latin typeface="Onest"/>
              </a:rPr>
              <a:t>Особенности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6483350" y="2350691"/>
            <a:ext cx="561419" cy="469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600"/>
              </a:lnSpc>
            </a:pPr>
            <a:r>
              <a:rPr lang="ru-RU" sz="3000" b="1" spc="-59">
                <a:solidFill>
                  <a:srgbClr val="1E3A24"/>
                </a:solidFill>
                <a:latin typeface="Onest"/>
              </a:rPr>
              <a:t>—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6483350" y="3002836"/>
            <a:ext cx="238621" cy="1879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80"/>
              </a:lnSpc>
            </a:pPr>
            <a:r>
              <a:rPr lang="ru-RU" sz="1150" b="1">
                <a:solidFill>
                  <a:srgbClr val="3FA34D"/>
                </a:solidFill>
                <a:latin typeface="Onest"/>
              </a:rPr>
              <a:t>✓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6483350" y="3275886"/>
            <a:ext cx="238621" cy="1879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80"/>
              </a:lnSpc>
            </a:pPr>
            <a:r>
              <a:rPr lang="ru-RU" sz="1150" b="1">
                <a:solidFill>
                  <a:srgbClr val="3FA34D"/>
                </a:solidFill>
                <a:latin typeface="Onest"/>
              </a:rPr>
              <a:t>✓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6483350" y="3548936"/>
            <a:ext cx="238621" cy="1879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80"/>
              </a:lnSpc>
            </a:pPr>
            <a:r>
              <a:rPr lang="ru-RU" sz="1150" b="1">
                <a:solidFill>
                  <a:srgbClr val="3FA34D"/>
                </a:solidFill>
                <a:latin typeface="Onest"/>
              </a:rPr>
              <a:t>✓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6483350" y="3821986"/>
            <a:ext cx="238621" cy="1879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80"/>
              </a:lnSpc>
            </a:pPr>
            <a:r>
              <a:rPr lang="ru-RU" sz="1150" b="1">
                <a:solidFill>
                  <a:srgbClr val="3FA34D"/>
                </a:solidFill>
                <a:latin typeface="Onest"/>
              </a:rPr>
              <a:t>✓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2129631"/>
            <a:ext cx="6223496" cy="3966369"/>
          </a:xfrm>
          <a:prstGeom prst="rect">
            <a:avLst/>
          </a:prstGeom>
        </p:spPr>
      </p:pic>
      <p:pic>
        <p:nvPicPr>
          <p:cNvPr id="4" name="pic4"/>
          <p:cNvPicPr/>
          <p:nvPr/>
        </p:nvPicPr>
        <p:blipFill>
          <a:blip r:embed="rId6"/>
          <a:stretch>
            <a:fillRect/>
          </a:stretch>
        </p:blipFill>
        <p:spPr>
          <a:xfrm>
            <a:off x="7137896" y="2129631"/>
            <a:ext cx="4292005" cy="1906984"/>
          </a:xfrm>
          <a:prstGeom prst="rect">
            <a:avLst/>
          </a:prstGeom>
        </p:spPr>
      </p:pic>
      <p:pic>
        <p:nvPicPr>
          <p:cNvPr id="5" name="pic5"/>
          <p:cNvPicPr/>
          <p:nvPr/>
        </p:nvPicPr>
        <p:blipFill>
          <a:blip r:embed="rId8"/>
          <a:stretch>
            <a:fillRect/>
          </a:stretch>
        </p:blipFill>
        <p:spPr>
          <a:xfrm>
            <a:off x="7137896" y="4189016"/>
            <a:ext cx="4292005" cy="1906984"/>
          </a:xfrm>
          <a:prstGeom prst="rect">
            <a:avLst/>
          </a:prstGeom>
        </p:spPr>
      </p:pic>
      <p:sp>
        <p:nvSpPr>
          <p:cNvPr id="6" name="text6"/>
          <p:cNvSpPr>
            <a:spLocks noChangeArrowheads="1"/>
          </p:cNvSpPr>
          <p:nvPr/>
        </p:nvSpPr>
        <p:spPr>
          <a:xfrm>
            <a:off x="762000" y="630555"/>
            <a:ext cx="76962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3FA34D"/>
                </a:solidFill>
                <a:latin typeface="Onest"/>
              </a:rPr>
              <a:t>Методы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895350"/>
            <a:ext cx="7086600" cy="865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59"/>
              </a:lnSpc>
            </a:pPr>
            <a:r>
              <a:rPr lang="ru-RU" sz="3200" b="1" spc="-63">
                <a:solidFill>
                  <a:srgbClr val="1E3A24"/>
                </a:solidFill>
                <a:latin typeface="Nunito"/>
              </a:rPr>
              <a:t>Как изучают клетки — микроскопия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8102600" y="819944"/>
            <a:ext cx="3327400" cy="965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75"/>
              </a:lnSpc>
            </a:pPr>
            <a:r>
              <a:rPr lang="ru-RU" sz="1250">
                <a:solidFill>
                  <a:srgbClr val="677D69"/>
                </a:solidFill>
                <a:latin typeface="Onest"/>
              </a:rPr>
              <a:t>Три основных типа микроскопов: световой, электронный и конфокальный — каждый позволяет увидеть клетку с разной детализацией.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927100" y="5805805"/>
            <a:ext cx="6528296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b="1">
                <a:solidFill>
                  <a:srgbClr val="EEF7EC"/>
                </a:solidFill>
                <a:latin typeface="Onest"/>
              </a:rPr>
              <a:t>Световой микроскоп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7302996" y="3746421"/>
            <a:ext cx="4596805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b="1">
                <a:solidFill>
                  <a:srgbClr val="EEF7EC"/>
                </a:solidFill>
                <a:latin typeface="Onest"/>
              </a:rPr>
              <a:t>Электронный микроскоп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7302996" y="5805805"/>
            <a:ext cx="4596805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b="1">
                <a:solidFill>
                  <a:srgbClr val="EEF7EC"/>
                </a:solidFill>
                <a:latin typeface="Onest"/>
              </a:rPr>
              <a:t>Конфокальный микроскоп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001713"/>
            <a:ext cx="1681361" cy="220266"/>
          </a:xfrm>
          <a:prstGeom prst="roundRect">
            <a:avLst>
              <a:gd name="adj" fmla="val 50000"/>
            </a:avLst>
          </a:prstGeom>
          <a:solidFill>
            <a:srgbClr val="D7EBD6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62000" y="2109688"/>
            <a:ext cx="5232400" cy="1771650"/>
          </a:xfrm>
          <a:prstGeom prst="roundRect">
            <a:avLst>
              <a:gd name="adj" fmla="val 6451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5" name="card5"/>
          <p:cNvSpPr/>
          <p:nvPr/>
        </p:nvSpPr>
        <p:spPr>
          <a:xfrm>
            <a:off x="6197600" y="2109688"/>
            <a:ext cx="5232400" cy="1771650"/>
          </a:xfrm>
          <a:prstGeom prst="roundRect">
            <a:avLst>
              <a:gd name="adj" fmla="val 6451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6" name="card6"/>
          <p:cNvSpPr/>
          <p:nvPr/>
        </p:nvSpPr>
        <p:spPr>
          <a:xfrm>
            <a:off x="762000" y="4084538"/>
            <a:ext cx="5232400" cy="1771650"/>
          </a:xfrm>
          <a:prstGeom prst="roundRect">
            <a:avLst>
              <a:gd name="adj" fmla="val 6451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7" name="card7"/>
          <p:cNvSpPr/>
          <p:nvPr/>
        </p:nvSpPr>
        <p:spPr>
          <a:xfrm>
            <a:off x="6197600" y="4084538"/>
            <a:ext cx="5232400" cy="1771650"/>
          </a:xfrm>
          <a:prstGeom prst="roundRect">
            <a:avLst>
              <a:gd name="adj" fmla="val 6451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1A4026">
                <a:alpha val="7843"/>
              </a:srgbClr>
            </a:outerShdw>
          </a:effectLst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889000" y="1046163"/>
            <a:ext cx="1738741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935"/>
              </a:lnSpc>
            </a:pPr>
            <a:r>
              <a:rPr lang="ru-RU" sz="850" b="1" cap="all" spc="26">
                <a:solidFill>
                  <a:srgbClr val="398D45"/>
                </a:solidFill>
                <a:latin typeface="Onest"/>
              </a:rPr>
              <a:t>Удивительные факты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1387078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90"/>
              </a:lnSpc>
            </a:pPr>
            <a:r>
              <a:rPr lang="ru-RU" sz="3800" b="1" spc="-75">
                <a:solidFill>
                  <a:srgbClr val="1E3A24"/>
                </a:solidFill>
                <a:latin typeface="Nunito"/>
              </a:rPr>
              <a:t>Интересные факты о клетках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41400" y="2370038"/>
            <a:ext cx="53086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800"/>
              </a:lnSpc>
            </a:pPr>
            <a:r>
              <a:rPr lang="ru-RU" sz="4800" b="1" spc="-143">
                <a:solidFill>
                  <a:srgbClr val="3FA34D"/>
                </a:solidFill>
                <a:latin typeface="Nunito"/>
              </a:rPr>
              <a:t>0,1 мкм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41400" y="3097113"/>
            <a:ext cx="53086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1E3A24"/>
                </a:solidFill>
                <a:latin typeface="Onest"/>
              </a:rPr>
              <a:t>Микоплазма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41400" y="3396198"/>
            <a:ext cx="53086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677D69"/>
                </a:solidFill>
                <a:latin typeface="Onest"/>
              </a:rPr>
              <a:t>Самая маленькая клетка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477000" y="2370038"/>
            <a:ext cx="53086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800"/>
              </a:lnSpc>
            </a:pPr>
            <a:r>
              <a:rPr lang="ru-RU" sz="4800" b="1" spc="-143">
                <a:solidFill>
                  <a:srgbClr val="3FA34D"/>
                </a:solidFill>
                <a:latin typeface="Nunito"/>
              </a:rPr>
              <a:t>15 см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6477000" y="3097113"/>
            <a:ext cx="53086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1E3A24"/>
                </a:solidFill>
                <a:latin typeface="Onest"/>
              </a:rPr>
              <a:t>Яйцеклетка страуса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6477000" y="3396198"/>
            <a:ext cx="53086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677D69"/>
                </a:solidFill>
                <a:latin typeface="Onest"/>
              </a:rPr>
              <a:t>Самая большая клетка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1041400" y="4344888"/>
            <a:ext cx="53086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800"/>
              </a:lnSpc>
            </a:pPr>
            <a:r>
              <a:rPr lang="ru-RU" sz="4800" b="1" spc="-143">
                <a:solidFill>
                  <a:srgbClr val="3FA34D"/>
                </a:solidFill>
                <a:latin typeface="Nunito"/>
              </a:rPr>
              <a:t>Нет деления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1041400" y="5071963"/>
            <a:ext cx="53086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1E3A24"/>
                </a:solidFill>
                <a:latin typeface="Onest"/>
              </a:rPr>
              <a:t>Нейроны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1041400" y="5371048"/>
            <a:ext cx="53086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677D69"/>
                </a:solidFill>
                <a:latin typeface="Onest"/>
              </a:rPr>
              <a:t>Не делятся в течение жизни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6477000" y="4344888"/>
            <a:ext cx="53086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800"/>
              </a:lnSpc>
            </a:pPr>
            <a:r>
              <a:rPr lang="ru-RU" sz="4800" b="1" spc="-143">
                <a:solidFill>
                  <a:srgbClr val="3FA34D"/>
                </a:solidFill>
                <a:latin typeface="Nunito"/>
              </a:rPr>
              <a:t>3-5 дней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6477000" y="5071963"/>
            <a:ext cx="53086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1E3A24"/>
                </a:solidFill>
                <a:latin typeface="Onest"/>
              </a:rPr>
              <a:t>Клетки кишечника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6477000" y="5371048"/>
            <a:ext cx="53086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677D69"/>
                </a:solidFill>
                <a:latin typeface="Onest"/>
              </a:rPr>
              <a:t>Период обновления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Слайда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клетки</dc:title>
  <dc:creator>Слайда</dc:creator>
</cp:coreProperties>
</file>