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A2E2E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96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84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62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14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Товарные накладные</c:v>
                </c:pt>
                <c:pt idx="1">
                  <c:v>Счета-фактуры</c:v>
                </c:pt>
                <c:pt idx="2">
                  <c:v>Кассовые документы</c:v>
                </c:pt>
                <c:pt idx="3">
                  <c:v>Авансовые отчёты</c:v>
                </c:pt>
                <c:pt idx="4">
                  <c:v>Акты сверки с поставщиками (составлено отдельно)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84</c:v>
                </c:pt>
                <c:pt idx="2">
                  <c:v>62</c:v>
                </c:pt>
                <c:pt idx="3">
                  <c:v>14</c:v>
                </c:pt>
                <c:pt idx="4">
                  <c:v>8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A2622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706C67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Уважаемые члены комиссии, вашему вниманию представляется отчёт о прохождении учебной ознакомительной практики. Практику я проходил в бухгалтерии оптово-розничной торговой организации в период с 30 июня по 26 июля 2026 года. В докладе я последовательно расскажу о месте и сроках практики, её цели и задачах, содержании работы по неделям, обработанных первичных документах и освоенных операциях в программе учёта, а также о трудностях и сделанных выводах.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Учебную практику я проходил в бухгалтерии оптово-розничной торговой компании ООО «Торгснаб». Это торговое предприятие: оно закупает товары, хранит их на складе и реализует оптом и в розницу, поэтому учёт здесь построен вокруг движения товаров и расчётов с контрагентами. Практика длилась четыре недели — с 30 июня по 26 июля 2026 года, всего 20 рабочих дней. Моим руководителем от организации был главный бухгалтер: он распределял задания, проверял обработанные документы и отвечал на вопросы. Именно в бухгалтерии я познакомился с участками учёта, о которых расскажу дальше.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Цель учебной практики — закрепить теоретические знания, полученные на втором курсе, и получить первичные профессиональные умения в области бухгалтерского учёта. Для этого были поставлены пять задач: изучить структуру бухгалтерии и распределение обязанностей, ознакомиться с учётной политикой и рабочим планом счетов, освоить обработку первичных документов, получить навыки работы в программе учёта и оформить результаты практики. Каждая задача решалась последовательно, и на следующих слайдах я покажу, как именно они выполнялись. Перейдём к характеристике места практики и устройства бухгалтерии.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Организация занимается закупкой, хранением и реализацией товаров — и в опте, и в рознице. Бухгалтерия небольшая, шесть человек: главный бухгалтер, заместитель, два бухгалтера по расчётам с поставщиками и покупателями, бухгалтер по учёту товарно-материальных ценностей и бухгалтер-кассир. Учёт разделён на участки: товары и склад, расчёты, касса и подотчётные лица, заработная плата. Меня закрепили за участками товаров и расчётов, и дальше я расскажу, как строился мой календарный план по неделям.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Практика шла ровно четыре недели — с 30 июня по 26 июля 2026 года, и каждая неделя имела свою задачу. Первую неделю я осваивался: прошёл инструктаж по охране труда, изучил структуру бухгалтерии и учётную политику организации. Со второй недели началась практическая работа с товарными накладными и счетами-фактурами. Третью неделю посвятил кассовым документам, авансовым отчётам и работе в программе учёта. Последняя неделя ушла на обобщение материалов и оформление отчёта. Такой план позволил последовательно перейти от знакомства к самостоятельной обработке документов.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остановлюсь на объёме работы с первичными документами — это была основная ежедневная нагрузка. За четыре недели я обработал 256 документов: 96 товарных накладных, 84 счёта-фактуры, 62 кассовых документа и 14 авансовых отчётов. Накладные и счета-фактуры я проверял на полноту реквизитов и соответствие условиям договоров, кассовые документы — на правильность оформления приходных и расходных ордеров. Дополнительно я составил 8 актов сверки с поставщиками. Именно на этих документах видно, как теория из курса бухгалтерского учёта превращается в конкретные ежедневные операции.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остановлюсь на работе в программе учёта — это была самая практическая часть практики. Я освоил полный цикл по основным участкам: вводил и проводил документы поступления и реализации товаров, формировал счета-фактуры и книгу продаж, оформлял кассовые операции и авансовые отчёты. Отдельно учился строить оборотно-сальдовую ведомость по счетам 41, 50, 60, 62, 71 и 90 — именно она показала, насколько важно правильно провести каждый документ. Первые проводки давались медленно, но к концу практики я выполнял типовые операции самостоятельно и сверял результат с первичными документами.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четыре недели практики встретились три ситуации, которые потребовали не шаблонного, а осознанного решения. Первая — расхождение цены между накладной и счётом-фактурой поставщика: такие документы нельзя принимать к учёту, поэтому мы вернули их на исправление и зафиксировали факт расхождения. Вторая — возврат товара от покупателя: здесь важно правильно оформить корректировочный счёт-фактуру и отразить изменения в учёте реализации. Третья трудность была организационной: на третьей неделе документов оказалось больше, чем времени, и я перестроил порядок обработки по срочности. Главный вывод — любую ошибку в первичке лучше остановить сразу, чем исправлять её потом в учёте.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диаграмме — доля работы, которую я выполнял самостоятельно, остальное делал под контролем наставника. Товарные накладные и счета-фактуры к концу практики обрабатывал полностью сам. Кассовые документы и авансовые отчёты — почти всегда сам, спорные случаи показывал главному бухгалтеру. Ввод операций в программе освоил на три четверти: сложные проводки проверял наставник. Оборотно-сальдовую ведомость строил и проверял вместе с ним — это самая трудная часть, и здесь опыта пока меньше всего. Все пять задач программы практики при этом выполнены.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Завершаю доклад итогами. Программа учебной практики выполнена в полном объёме: четыре недели с 30 июня по 26 июля 2026 года отработаны, отчёт оформлен и представлен комиссии в сентябре 2026 года. Все пять задач, которые ставились в начале, решены — от знакомства с учётными участками до работы в программе. На производственной практике в 2027 году планирую выйти на более серьёзный уровень: работа с бухгалтерской отчётностью, участие в инвентаризации товаров и освоение участка расчётов с персоналом. Готов ответить на вопросы комиссии.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5c5bf021aa326eeb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f90569edc1fccbdb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f4df1e512ea5814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080759acbdd1310d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f28ac35b4f461e1e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f90569edc1fccbdb.png"/><Relationship Id="rId4" Type="http://schemas.openxmlformats.org/officeDocument/2006/relationships/image" Target="../media/mae4c66aa59dd0e17.png"/><Relationship Id="rId5" Type="http://schemas.openxmlformats.org/officeDocument/2006/relationships/image" Target="../media/mdbf048dd565666b5.svg"/><Relationship Id="rId6" Type="http://schemas.openxmlformats.org/officeDocument/2006/relationships/image" Target="../media/mf3bd618280c1928c.png"/><Relationship Id="rId8" Type="http://schemas.openxmlformats.org/officeDocument/2006/relationships/image" Target="../media/m636b201ac58b26db.png"/><Relationship Id="rId9" Type="http://schemas.openxmlformats.org/officeDocument/2006/relationships/image" Target="../media/maa8aa4d3e97cb953.svg"/><Relationship Id="rId10" Type="http://schemas.openxmlformats.org/officeDocument/2006/relationships/image" Target="../media/me8c18ca76a04224d.png"/><Relationship Id="rId11" Type="http://schemas.openxmlformats.org/officeDocument/2006/relationships/image" Target="../media/mb0f56406e21e9f45.svg"/><Relationship Id="rId12" Type="http://schemas.openxmlformats.org/officeDocument/2006/relationships/image" Target="../media/m842ce1d9a7796819.png"/><Relationship Id="rId13" Type="http://schemas.openxmlformats.org/officeDocument/2006/relationships/image" Target="../media/mc1a36b0f6859d646.svg"/><Relationship Id="rId14" Type="http://schemas.openxmlformats.org/officeDocument/2006/relationships/image" Target="../media/me703a3a24764b880.png"/><Relationship Id="rId15" Type="http://schemas.openxmlformats.org/officeDocument/2006/relationships/image" Target="../media/m03bc1fba26932827.sv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94b2246eb139d943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366105fbd1e14796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2f4df1e512ea5814.png"/><Relationship Id="rId4" Type="http://schemas.openxmlformats.org/officeDocument/2006/relationships/image" Target="../media/m2749c864704a62f2.png"/><Relationship Id="rId5" Type="http://schemas.openxmlformats.org/officeDocument/2006/relationships/image" Target="../media/md27f23462e3e346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5000"/>
            <a:ext cx="29324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A2622"/>
                </a:solidFill>
                <a:latin typeface="Golos Text"/>
              </a:rPr>
              <a:t>Экономический колледж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850900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2E"/>
                </a:solidFill>
                <a:latin typeface="Golos Text"/>
              </a:rPr>
              <a:t>Отчёт по практике · Бухгалтерский учёт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130300"/>
            <a:ext cx="9423400" cy="361285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2A2622"/>
                </a:solidFill>
                <a:latin typeface="Lora"/>
              </a:rPr>
              <a:t>Отчёт о прохождении учебной (ознакомительной) практики в бухгалтерии торговой организации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813002"/>
            <a:ext cx="7010400" cy="1231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06C67"/>
                </a:solidFill>
                <a:latin typeface="Golos Text"/>
              </a:rPr>
              <a:t>Практика пройдена в бухгалтерии оптово-розничной торговой компании с 30 июня по 26 июля 2026 года. В отчёте — содержание работы, обработанные документы, освоенные операции в программе учёта и выводы.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267152"/>
            <a:ext cx="183683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463367"/>
            <a:ext cx="1715929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Никита Савельев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598341" y="6267152"/>
            <a:ext cx="4095155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598341" y="6463367"/>
            <a:ext cx="4095155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Студент 2 курса, специальность 38.02.01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64895" y="6267152"/>
            <a:ext cx="362723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Аудитория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64895" y="6463367"/>
            <a:ext cx="3590687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Защита отчёта · сентябрь 2026 года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246475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Место и сроки практики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База практики: бухгалтерия ООО «Торгснаб»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Организация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ООО «Торгснаб» — оптово-розничная торговая компания: закупка, хранение и реализация товаров.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Подразделение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Бухгалтерия организации: участки учёта товаров, расчётов с контрагентами, кассы и отчётности.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Сроки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Четыре недели — с 30 июня по 26 июля 2026 года, 20 рабочих дней по календарному графику.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A2E2E"/>
                </a:solidFill>
                <a:latin typeface="Golos Tex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Руководитель от организации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Главный бухгалтер организации: распределял задания, проверял обработанные документы, консультировал.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41091"/>
            <a:ext cx="5257800" cy="1396603"/>
          </a:xfrm>
          <a:prstGeom prst="roundRect">
            <a:avLst>
              <a:gd name="adj" fmla="val 1364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762000" y="3290094"/>
            <a:ext cx="5257800" cy="1396603"/>
          </a:xfrm>
          <a:prstGeom prst="roundRect">
            <a:avLst>
              <a:gd name="adj" fmla="val 1364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839097"/>
            <a:ext cx="5257800" cy="1383903"/>
          </a:xfrm>
          <a:prstGeom prst="roundRect">
            <a:avLst>
              <a:gd name="adj" fmla="val 1376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741091"/>
            <a:ext cx="5257800" cy="4481909"/>
          </a:xfrm>
          <a:prstGeom prst="roundRect">
            <a:avLst>
              <a:gd name="adj" fmla="val 425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2E"/>
                </a:solidFill>
                <a:latin typeface="Golos Text"/>
              </a:rPr>
              <a:t>Научный аппарат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88265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Цель и задачи практики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7750" y="1976041"/>
            <a:ext cx="5321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7A2E2E"/>
                </a:solidFill>
                <a:latin typeface="Golos Text"/>
              </a:rPr>
              <a:t>Объект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7750" y="2208808"/>
            <a:ext cx="47117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Организация бухгалтерского учёта в торговой организации на участках товаров, расчётов и кассы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3525044"/>
            <a:ext cx="5321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7A2E2E"/>
                </a:solidFill>
                <a:latin typeface="Golos Text"/>
              </a:rPr>
              <a:t>Предмет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7750" y="3757811"/>
            <a:ext cx="47117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Обработка первичных документов и работа в программе учёта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1400" y="5067697"/>
            <a:ext cx="5334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7A2E2E"/>
                </a:solidFill>
                <a:latin typeface="Golos Text"/>
              </a:rPr>
              <a:t>Цель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41400" y="5300464"/>
            <a:ext cx="47244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Сформировать первичные умения обработки учётной информации и работы в программе учёта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483350" y="2026841"/>
            <a:ext cx="52705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7A2E2E"/>
                </a:solidFill>
                <a:latin typeface="Golos Text"/>
              </a:rPr>
              <a:t>Задачи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483350" y="2363391"/>
            <a:ext cx="288429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7A2E2E"/>
                </a:solidFill>
                <a:latin typeface="Golos Text"/>
              </a:rPr>
              <a:t>01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97179" y="2359422"/>
            <a:ext cx="4347071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2A2622"/>
                </a:solidFill>
                <a:latin typeface="Golos Text"/>
              </a:rPr>
              <a:t>Изучить структуру бухгалтерии и распределение обязанностей между сотрудниками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2988866"/>
            <a:ext cx="302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7A2E2E"/>
                </a:solidFill>
                <a:latin typeface="Golos Text"/>
              </a:rPr>
              <a:t>02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811070" y="2984897"/>
            <a:ext cx="433318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2A2622"/>
                </a:solidFill>
                <a:latin typeface="Golos Text"/>
              </a:rPr>
              <a:t>Ознакомиться с учётной политикой организации и рабочим планом счетов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3614341"/>
            <a:ext cx="303014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7A2E2E"/>
                </a:solidFill>
                <a:latin typeface="Golos Text"/>
              </a:rPr>
              <a:t>03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811764" y="3610372"/>
            <a:ext cx="4022824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2A2622"/>
                </a:solidFill>
                <a:latin typeface="Golos Text"/>
              </a:rPr>
              <a:t>Освоить обработку первичных документов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483350" y="4009628"/>
            <a:ext cx="306685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7A2E2E"/>
                </a:solidFill>
                <a:latin typeface="Golos Text"/>
              </a:rPr>
              <a:t>04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815435" y="4005659"/>
            <a:ext cx="4117280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2A2622"/>
                </a:solidFill>
                <a:latin typeface="Golos Text"/>
              </a:rPr>
              <a:t>Получить навыки работы в программе учёта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483350" y="4404916"/>
            <a:ext cx="302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7A2E2E"/>
                </a:solidFill>
                <a:latin typeface="Golos Text"/>
              </a:rPr>
              <a:t>05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811070" y="4400947"/>
            <a:ext cx="2995732" cy="242888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2A2622"/>
                </a:solidFill>
                <a:latin typeface="Golos Text"/>
              </a:rPr>
              <a:t>Оформить результаты практики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70933" y="2099667"/>
            <a:ext cx="4250134" cy="800100"/>
          </a:xfrm>
          <a:prstGeom prst="roundRect">
            <a:avLst>
              <a:gd name="adj" fmla="val 2380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17600" y="1594247"/>
            <a:ext cx="167167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Место практики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4059833" y="2290167"/>
            <a:ext cx="407233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F6F3EC"/>
                </a:solidFill>
                <a:latin typeface="Golos Text"/>
              </a:rPr>
              <a:t>Бухгалтерия торговой организации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4059833" y="2569567"/>
            <a:ext cx="4072334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spc="90">
                <a:solidFill>
                  <a:srgbClr val="7A2E2E"/>
                </a:solidFill>
                <a:latin typeface="Golos Text"/>
              </a:rPr>
              <a:t>Руководитель практики — главный бухгалтер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555750" y="3591917"/>
            <a:ext cx="25273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0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Участок учёта товаров и склада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275080" y="4049117"/>
            <a:ext cx="308864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20"/>
              </a:lnSpc>
            </a:pPr>
            <a:r>
              <a:rPr lang="ru-RU" sz="850" spc="85">
                <a:solidFill>
                  <a:srgbClr val="706C67"/>
                </a:solidFill>
                <a:latin typeface="Golos Text"/>
              </a:rPr>
              <a:t>Бухгалтер по ТМЦ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555750" y="4305995"/>
            <a:ext cx="2527300" cy="757436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55"/>
              </a:lnSpc>
            </a:pPr>
            <a:r>
              <a:rPr lang="ru-RU" sz="1150">
                <a:solidFill>
                  <a:srgbClr val="706C67"/>
                </a:solidFill>
                <a:latin typeface="Golos Text"/>
              </a:rPr>
              <a:t>Учёт поступления, хранения и реализации товаров, инвентаризация, товарные отчёты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594860" y="3590647"/>
            <a:ext cx="30022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Участок расчётов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551680" y="3845917"/>
            <a:ext cx="308864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20"/>
              </a:lnSpc>
            </a:pPr>
            <a:r>
              <a:rPr lang="ru-RU" sz="850" spc="85">
                <a:solidFill>
                  <a:srgbClr val="706C67"/>
                </a:solidFill>
                <a:latin typeface="Golos Text"/>
              </a:rPr>
              <a:t>Два бухгалтера по расчётам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832350" y="4102795"/>
            <a:ext cx="2527300" cy="757436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55"/>
              </a:lnSpc>
            </a:pPr>
            <a:r>
              <a:rPr lang="ru-RU" sz="1150">
                <a:solidFill>
                  <a:srgbClr val="706C67"/>
                </a:solidFill>
                <a:latin typeface="Golos Text"/>
              </a:rPr>
              <a:t>Расчёты с поставщиками и покупателями, счета-фактуры, акты сверки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871460" y="3590647"/>
            <a:ext cx="30022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Касса и подотчётные лица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828280" y="3845917"/>
            <a:ext cx="308864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20"/>
              </a:lnSpc>
            </a:pPr>
            <a:r>
              <a:rPr lang="ru-RU" sz="850" spc="85">
                <a:solidFill>
                  <a:srgbClr val="706C67"/>
                </a:solidFill>
                <a:latin typeface="Golos Text"/>
              </a:rPr>
              <a:t>Бухгалтер-кассир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108950" y="4102795"/>
            <a:ext cx="2527300" cy="5091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955"/>
              </a:lnSpc>
            </a:pPr>
            <a:r>
              <a:rPr lang="ru-RU" sz="1150">
                <a:solidFill>
                  <a:srgbClr val="706C67"/>
                </a:solidFill>
                <a:latin typeface="Golos Text"/>
              </a:rPr>
              <a:t>Кассовые документы, авансовые отчёты, расчёт заработной платы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788220"/>
            <a:ext cx="128543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Хронология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6184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Календарный план практики по неделям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910780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2E"/>
                </a:solidFill>
                <a:latin typeface="Golos Text"/>
              </a:rPr>
              <a:t>30 июня — 6 июля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596580"/>
            <a:ext cx="29260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1-я неделя: знакомство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910905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Инструктаж по охране труда, знакомство с организацией, структурой бухгалтерии и учётной политикой.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3505200" y="2910780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2E"/>
                </a:solidFill>
                <a:latin typeface="Golos Text"/>
              </a:rPr>
              <a:t>7 — 13 июля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3505200" y="3596580"/>
            <a:ext cx="24638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2-я неделя: товарные документы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505200" y="4139505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Обработка товарных накладных и счетов-фактур по поступлению и реализации товаров.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248400" y="2910780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2E"/>
                </a:solidFill>
                <a:latin typeface="Golos Text"/>
              </a:rPr>
              <a:t>14 — 20 июля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248400" y="3596580"/>
            <a:ext cx="24638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3-я неделя: касса и отчёты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248400" y="4139505"/>
            <a:ext cx="24638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Кассовые документы, авансовые отчёты, освоение операций в программе учёта.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991600" y="2910780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21 — 26 июля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991600" y="3596580"/>
            <a:ext cx="29260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706C67"/>
                </a:solidFill>
                <a:latin typeface="Golos Text"/>
              </a:rPr>
              <a:t>4-я неделя: обобщение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991600" y="3910905"/>
            <a:ext cx="24638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Обобщение собранных материалов, оформление отчёта по практике.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Период практики: 30 июня — 26 июля 2026 года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4" name="chart4"/>
          <p:cNvGraphicFramePr/>
          <p:nvPr/>
        </p:nvGraphicFramePr>
        <p:xfrm>
          <a:off x="762000" y="2208510"/>
          <a:ext cx="10668000" cy="306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5" name="text5"/>
          <p:cNvSpPr>
            <a:spLocks noChangeArrowheads="1"/>
          </p:cNvSpPr>
          <p:nvPr/>
        </p:nvSpPr>
        <p:spPr>
          <a:xfrm>
            <a:off x="762000" y="833140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Первичные документы: виды и объём обработки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574010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Всего обработано 256 первичных документов за период практики с 30 июня по 26 июля 2026 года.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Данные учёта за период практики 30.06–26.07.2026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03561"/>
            <a:ext cx="3454400" cy="2258120"/>
          </a:xfrm>
          <a:prstGeom prst="roundRect">
            <a:avLst>
              <a:gd name="adj" fmla="val 84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1022350" y="175121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368800" y="1503561"/>
            <a:ext cx="3454400" cy="2258120"/>
          </a:xfrm>
          <a:prstGeom prst="roundRect">
            <a:avLst>
              <a:gd name="adj" fmla="val 84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4629150" y="175121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975600" y="1503561"/>
            <a:ext cx="3454400" cy="2258120"/>
          </a:xfrm>
          <a:prstGeom prst="roundRect">
            <a:avLst>
              <a:gd name="adj" fmla="val 84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8" name="card8"/>
          <p:cNvSpPr/>
          <p:nvPr/>
        </p:nvSpPr>
        <p:spPr>
          <a:xfrm>
            <a:off x="8235950" y="175121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62000" y="3914080"/>
            <a:ext cx="3454400" cy="2054920"/>
          </a:xfrm>
          <a:prstGeom prst="roundRect">
            <a:avLst>
              <a:gd name="adj" fmla="val 92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0" name="card10"/>
          <p:cNvSpPr/>
          <p:nvPr/>
        </p:nvSpPr>
        <p:spPr>
          <a:xfrm>
            <a:off x="1022350" y="41617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4368800" y="3914080"/>
            <a:ext cx="3454400" cy="2054920"/>
          </a:xfrm>
          <a:prstGeom prst="roundRect">
            <a:avLst>
              <a:gd name="adj" fmla="val 92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2" name="card12"/>
          <p:cNvSpPr/>
          <p:nvPr/>
        </p:nvSpPr>
        <p:spPr>
          <a:xfrm>
            <a:off x="4629150" y="41617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7975600" y="3914080"/>
            <a:ext cx="3454400" cy="2054920"/>
          </a:xfrm>
          <a:prstGeom prst="roundRect">
            <a:avLst>
              <a:gd name="adj" fmla="val 92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4" name="card14"/>
          <p:cNvSpPr/>
          <p:nvPr/>
        </p:nvSpPr>
        <p:spPr>
          <a:xfrm>
            <a:off x="8235950" y="41617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5" name="card15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16" name="pic16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3950" y="1852811"/>
            <a:ext cx="177800" cy="177800"/>
          </a:xfrm>
          <a:prstGeom prst="rect">
            <a:avLst/>
          </a:prstGeom>
        </p:spPr>
      </p:pic>
      <p:pic>
        <p:nvPicPr>
          <p:cNvPr id="17" name="pic17"/>
          <p:cNvPicPr/>
          <p:nvPr/>
        </p:nvPicPr>
        <p:blipFill>
          <a:blip r:embed="rId6"/>
          <a:stretch>
            <a:fillRect/>
          </a:stretch>
        </p:blipFill>
        <p:spPr>
          <a:xfrm>
            <a:off x="4730750" y="1852811"/>
            <a:ext cx="177800" cy="177800"/>
          </a:xfrm>
          <a:prstGeom prst="rect">
            <a:avLst/>
          </a:prstGeom>
        </p:spPr>
      </p:pic>
      <p:pic>
        <p:nvPicPr>
          <p:cNvPr id="18" name="pic18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7550" y="1852811"/>
            <a:ext cx="177800" cy="177800"/>
          </a:xfrm>
          <a:prstGeom prst="rect">
            <a:avLst/>
          </a:prstGeom>
        </p:spPr>
      </p:pic>
      <p:pic>
        <p:nvPicPr>
          <p:cNvPr id="19" name="pic19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3950" y="4263330"/>
            <a:ext cx="177800" cy="177800"/>
          </a:xfrm>
          <a:prstGeom prst="rect">
            <a:avLst/>
          </a:prstGeom>
        </p:spPr>
      </p:pic>
      <p:pic>
        <p:nvPicPr>
          <p:cNvPr id="20" name="pic20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30750" y="4263330"/>
            <a:ext cx="177800" cy="177800"/>
          </a:xfrm>
          <a:prstGeom prst="rect">
            <a:avLst/>
          </a:prstGeom>
        </p:spPr>
      </p:pic>
      <p:pic>
        <p:nvPicPr>
          <p:cNvPr id="21" name="pic21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37550" y="4263330"/>
            <a:ext cx="177800" cy="177800"/>
          </a:xfrm>
          <a:prstGeom prst="rect">
            <a:avLst/>
          </a:prstGeom>
        </p:spPr>
      </p:pic>
      <p:sp>
        <p:nvSpPr>
          <p:cNvPr id="22" name="text22"/>
          <p:cNvSpPr>
            <a:spLocks noChangeArrowheads="1"/>
          </p:cNvSpPr>
          <p:nvPr/>
        </p:nvSpPr>
        <p:spPr>
          <a:xfrm>
            <a:off x="1117600" y="622300"/>
            <a:ext cx="1763951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Программа учёта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Освоенные операции в бухгалтерской программе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022350" y="2297311"/>
            <a:ext cx="29591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Поступление и реализация товаров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022350" y="2767211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Ввод и проведение документов поступления и реализации товаров, сверка номенклатуры и сумм.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29150" y="2296041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Счета-фактуры и книга продаж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4629150" y="2564011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Формирование счетов-фактур и заполнение книги продаж по оформленным отгрузкам.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35950" y="2296041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Кассовые операции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35950" y="2564011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Оформление приходных и расходных кассовых ордеров, ведение кассовой книги.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1022350" y="4706560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Авансовые отчёты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1022350" y="4974530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Проверка и проведение авансовых отчётов подотчётных лиц с приложением оправдательных документов.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4629150" y="4706560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Оборотно-сальдовая ведомость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4629150" y="4974530"/>
            <a:ext cx="29591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Построение ОСВ по счетам 41, 50, 60, 62, 71, 90 и проверка сходимости итогов.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8235950" y="4706560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Контроль и самопроверка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8235950" y="4974530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Сверка проведённых документов с первичкой, исправление ошибок ввода под руководством наставника.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284188"/>
            <a:ext cx="210244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Трудности практики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478459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Трудности и способы их решения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42202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744639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Расхождение цены в документах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371255"/>
            <a:ext cx="3276600" cy="15974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 накладной и счёте-фактуре поставщика цена за единицу товара не совпадала. Документы возвращены поставщику на исправление, расхождение зафиксировано в журнале.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42202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744609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Возврат товара от покупателя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127474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Разобран порядок оформления возврата: составлен корректировочный счёт-фактура, внесены изменения в учёт реализации и складские данные.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422029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A2E2E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744639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Нехватка времени на третьей неделе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371255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Объём первичных документов вырос. Порядок обработки перераспределён по срочности: сначала кассовые документы и счета-фактуры, затем остальное.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363627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Каждая ситуация разобрана совместно с наставником бухгалтерии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316478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316478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62000" y="397758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62000" y="3977580"/>
            <a:ext cx="8534400" cy="1651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62000" y="479038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62000" y="4790380"/>
            <a:ext cx="8001000" cy="1651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62000" y="5603180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7D8D1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762000" y="5603180"/>
            <a:ext cx="6400800" cy="165100"/>
          </a:xfrm>
          <a:prstGeom prst="roundRect">
            <a:avLst>
              <a:gd name="adj" fmla="val 50000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117600" y="1077020"/>
            <a:ext cx="89300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2E"/>
                </a:solidFill>
                <a:latin typeface="Golos Text"/>
              </a:rPr>
              <a:t>Выводы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1449090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Освоенные операции: какую долю работы выполнял самостоятельно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2814260"/>
            <a:ext cx="454868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Товарные накладные и счета-фактуры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806906" y="2771080"/>
            <a:ext cx="750094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7A2E2E"/>
                </a:solidFill>
                <a:latin typeface="Lora"/>
              </a:rPr>
              <a:t>100%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2000" y="3627060"/>
            <a:ext cx="4896048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Кассовые документы и авансовые отчёты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920313" y="3583880"/>
            <a:ext cx="636687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7A2E2E"/>
                </a:solidFill>
                <a:latin typeface="Lora"/>
              </a:rPr>
              <a:t>80%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4439860"/>
            <a:ext cx="4939407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Ввод и проведение операций в программе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968335" y="4396680"/>
            <a:ext cx="588665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7A2E2E"/>
                </a:solidFill>
                <a:latin typeface="Lora"/>
              </a:rPr>
              <a:t>75%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62000" y="5252660"/>
            <a:ext cx="557738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Оборотно-сальдовая ведомость и самопроверка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919619" y="5209480"/>
            <a:ext cx="637381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7A2E2E"/>
                </a:solidFill>
                <a:latin typeface="Lora"/>
              </a:rPr>
              <a:t>60%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262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4920853"/>
            <a:ext cx="3514626" cy="533400"/>
          </a:xfrm>
          <a:prstGeom prst="roundRect">
            <a:avLst>
              <a:gd name="adj" fmla="val 28571"/>
            </a:avLst>
          </a:prstGeom>
          <a:solidFill>
            <a:srgbClr val="7A2E2E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29026" y="4920853"/>
            <a:ext cx="2322016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F5F2EB">
                <a:alpha val="30196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8890000" y="2222500"/>
            <a:ext cx="2413000" cy="2413000"/>
          </a:xfrm>
          <a:prstGeom prst="roundRect">
            <a:avLst>
              <a:gd name="adj" fmla="val 78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18600" y="2451100"/>
            <a:ext cx="1955800" cy="19558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762000" y="1403648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F6F3EB"/>
                </a:solidFill>
                <a:latin typeface="Golos Text"/>
              </a:rPr>
              <a:t>Следующий шаг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689398"/>
            <a:ext cx="7137400" cy="19328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040"/>
              </a:lnSpc>
            </a:pPr>
            <a:r>
              <a:rPr lang="ru-RU" sz="4800" b="1" spc="-119">
                <a:solidFill>
                  <a:srgbClr val="F6F3EC"/>
                </a:solidFill>
                <a:latin typeface="Lora"/>
              </a:rPr>
              <a:t>Программа учебной практики выполнена — идём дальше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3681016"/>
            <a:ext cx="5740400" cy="8413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75"/>
              </a:lnSpc>
            </a:pPr>
            <a:r>
              <a:rPr lang="ru-RU" sz="1450">
                <a:solidFill>
                  <a:srgbClr val="F6F4EC"/>
                </a:solidFill>
                <a:latin typeface="Golos Text"/>
              </a:rPr>
              <a:t>Отчёт оформлен и представлен комиссии в сентябре 2026 года. В 2027 году на производственной практике — отчётность, инвентаризация и расчёты с персоналом.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7257" y="5084683"/>
            <a:ext cx="3364111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Golos Text"/>
              </a:rPr>
              <a:t>Программа практики выполнена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23544" y="5084683"/>
            <a:ext cx="193298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6F3EC"/>
                </a:solidFill>
                <a:latin typeface="Golos Text"/>
              </a:rPr>
              <a:t>Планы на 2027 год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прохождении учебной практики в бухгалтерии</dc:title>
  <dc:creator>Слайда</dc:creator>
</cp:coreProperties>
</file>