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Golos Text"/>
      <p:regular r:id="rId200"/>
      <p:bold r:id="rId201"/>
    </p:embeddedFont>
    <p:embeddedFont>
      <p:font typeface="Lora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800000"/>
              </a:solidFill>
              <a:round/>
            </a:ln>
          </c:spPr>
          <c:marker>
            <c:symbol val="circle"/>
            <c:size val="7"/>
            <c:spPr>
              <a:solidFill>
                <a:srgbClr val="FFFFFF"/>
              </a:solidFill>
              <a:ln w="28575">
                <a:solidFill>
                  <a:srgbClr val="800000"/>
                </a:solidFill>
              </a:ln>
            </c:spPr>
          </c:marker>
          <c:cat>
            <c:strRef>
              <c:f>Sheet1!$A$2:$A$3</c:f>
              <c:strCache>
                <c:ptCount val="2"/>
                <c:pt idx="0">
                  <c:v>2024</c:v>
                </c:pt>
                <c:pt idx="1">
                  <c:v>2025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12.5</c:v>
                </c:pt>
                <c:pt idx="1">
                  <c:v>14.8</c:v>
                </c:pt>
              </c:numCache>
            </c:numRef>
          </c:val>
          <c:smooth val="0"/>
        </c:ser>
        <c:marker val="1"/>
        <c:axId val="101"/>
        <c:axId val="102"/>
      </c:line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solidFill>
                  <a:srgbClr val="2A2622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>
          <a:solidFill>
            <a:srgbClr val="706C67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Здравствуйте, уважаемые члены комиссии! Представляю отчёт о производственной практике в ООО «ТрансЛогистик», где изучал операционные процессы и подготовил предложения по улучшению.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Подводя итог, могу с уверенностью сказать, что цель производственной практики полностью достигнута. Все задачи, которые были поставлены в индивидуальном задании, выполнены, а главное — я получил реальный опыт работы в транспортно-логистической компании. Мне удалось не только применить теоретические знания, но и освоить новые профессиональные компетенции, которые пригодятся в дальнейшей работе. Анализ показателей компании подтвердил, что мои предложения по оптимизации процессов действительно актуальны и могут быть полезны. И конечно, хочу поблагодарить моих руководителей — от университета и от предприятия — за поддержку и ценные советы на протяжении всей практики.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перейти к результатам, обозначу цель и задачи практики. Цель — закрепить теоретические знания и сформировать профессиональные компетенции в управлении транспортно-логистическими процессами. Объектом исследования выступает компания «ТрансЛогистик», а предметом — организация её логистических процессов. Для достижения цели я поставил четыре задачи: изучить деятельность и структуру компании, освоить документооборот, проанализировать показатели за 2024–2025 годы и, наконец, выявить проблемы и предложить пути их решения. Именно эти задачи определили структуру моего отчёта и календарный план работы.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База моей практики — компания «ТрансЛогистик». Она занимается грузоперевозками, складским хранением и транспортным экспедированием. В структуре — отделы продаж, логистики, складской комплекс, транспортный отдел и бухгалтерия, всего около 42 сотрудников. На слайде — ключевые подразделения, с которыми я взаимодействовал.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 время практики меня закрепили за отделом логистики на должность помощника логиста. В мои задачи входило четыре основных блока: приём и обработка заявок на перевозку, оформление перевозочных документов, контроль отгрузок и взаимодействие с водителями и складом, а также ведение учёта в программе 1С. Это позволило мне увидеть, как устроена операционная работа транспортной компании изнутри, и освоить реальные инструменты, которыми пользуются логисты каждый день.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Практика была построена по четырём последовательным этапам. Первая неделя ушла на знакомство с компанией, инструктаж и изучение регламентов — без этого невозможно работать с документами. На второй неделе я уже самостоятельно обрабатывал заявки клиентов и оформлял перевозочные документы. Третья неделя была посвящена сбору и анализу показателей компании за 2024–2025 годы — именно эти данные легли в основу моего отчёта. И завершающая неделя ушла на оформление всех материалов. Такой порядок позволил плавно перейти от теории к практике и успеть выполнить все задачи в срок.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Посмотрим на динамику ключевых показателей компании за два года. Объём перевозок вырос с 12,5 до 14,8 тысяч тонн — это плюс 18 процентов. При этом средний срок доставки сократился с 3,2 до 2,7 дня, то есть на 15 процентов. Рост объёмов при одновременном ускорении доставки говорит о том, что компания не просто наращивает масштаб, но и повышает эффективность процессов. Эти два тренда — основа для дальнейшего анализа и поиска точек роста.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 ходе практики я выделил четыре системные проблемы в организации процессов. Первая — ручной документооборот: данные дублируются в Excel и бумажных журналах, из-за чего возникают ошибки и теряется время на сверку. Вторая — несогласованность между диспетчерской и складом: заявки передаются с опозданием, информация о готовности груза не всегда актуальна. Третья — маршруты строятся без учёта пробок и загрузки, что увеличивает пробег и расход топлива. И четвёртая — из-за задержек оформления заявок транспорт простаивает, срываются сроки доставки. Эти проблемы взаимосвязаны, и дальше я покажу, какие меры можно предложить для их решения.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 итогам анализа я выделил четыре ключевых направления, которые позволят компании сократить издержки и повысить скорость доставки. Первое — внедрение TMS-системы: сейчас маршруты строятся вручную, а автоматизация снизит пробег и время в пути. Второе — переход на электронный документооборот, это ускорит обработку заявок и уменьшит бумажную волокиту. Третье — регламент взаимодействия между отделами, чтобы не терять время на несогласованные действия. И четвёртое — обучение персонала работе в 1С и системе мониторинга, ведь без квалифицированных сотрудников любые инструменты не дадут эффекта. Эти меры взаимосвязаны и при комплексном внедрении дадут ощутимый результат уже в следующем году.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За время практики я освоил четыре ключевые компетенции, которые напрямую связаны с будущей работой в логистике. Лучше всего у меня получилось оформление транспортных документов — здесь я достиг девяноста процентов, потому что ежедневно заполнял накладные и путевые листы под контролем наставника. На втором месте — коммуникация и командная работа: восемьдесят пять процентов, ведь приходилось согласовывать заявки с диспетчерами и водителями. В 1С я работаю уверенно, но пока не на автоматизме — восемьдесят процентов, а вот анализ данных в Excel требует доработки, здесь только семьдесят. Поэтому дальше я планирую углубиться в сводные таблицы и визуализацию, чтобы увереннее готовить управленческие отчёты.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81ec10bb90a5a1f5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4798adbe60ba5e95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2f4df1e512ea5814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cd22c83eec67297e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2e1b7fa7eb0d6f11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4a883c4234d1143e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2f4df1e512ea5814.png"/><Relationship Id="rId100" Type="http://schemas.openxmlformats.org/officeDocument/2006/relationships/chart" Target="../charts/char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c1f8e0da5792218a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c1f8e0da5792218a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2186444011a051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155700" y="635000"/>
            <a:ext cx="423932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2A2622"/>
                </a:solidFill>
                <a:latin typeface="Golos Text"/>
              </a:rPr>
              <a:t>Транспортно-логистическая компания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688604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800000"/>
                </a:solidFill>
                <a:latin typeface="Golos Text"/>
              </a:rPr>
              <a:t>Производственная практика · Менеджмент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968004"/>
            <a:ext cx="9423400" cy="21727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53">
                <a:solidFill>
                  <a:srgbClr val="2A2622"/>
                </a:solidFill>
                <a:latin typeface="Lora"/>
              </a:rPr>
              <a:t>Отчёт по производственной практике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210645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706C67"/>
                </a:solidFill>
                <a:latin typeface="Golos Text"/>
              </a:rPr>
              <a:t>ООО «ТрансЛогистик»: анализ операционных показателей, выявление проблем и предложения по улучшению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5892800"/>
            <a:ext cx="2426311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Автор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6089015"/>
            <a:ext cx="2305407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Иванов Иван Иванович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089573" y="5892800"/>
            <a:ext cx="1337366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Роль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089573" y="6089015"/>
            <a:ext cx="1216462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Группа М-31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509691" y="5892800"/>
            <a:ext cx="6312297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Аудитория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509691" y="6089015"/>
            <a:ext cx="6312297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Москва, 2026 · доц. Петрова А.В. (вуз) · Сидоров П.Р. (предприятие)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604235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533717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463198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5392679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855067"/>
            <a:ext cx="1656794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00000"/>
                </a:solidFill>
                <a:latin typeface="Golos Text"/>
              </a:rPr>
              <a:t>Итоги практики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049338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Выводы по итогам производственной практики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252571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Цель практики достигнута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Все задачи, поставленные в индивидуальном задании, выполнены в полном объёме.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345519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Освоены профессиональные компетенции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Закреплены теоретические знания и получены практические навыки в сфере транспортной логистики.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4384675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Предложения актуальны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Разработанные рекомендации по оптимизации процессов подтверждены анализом показателей компании.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5314156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Благодарность руководителям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Выражаю признательность руководителям практики от вуза и предприятия за руководство и помощь.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41091"/>
            <a:ext cx="5257800" cy="1422797"/>
          </a:xfrm>
          <a:prstGeom prst="roundRect">
            <a:avLst>
              <a:gd name="adj" fmla="val 133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4" name="card4"/>
          <p:cNvSpPr/>
          <p:nvPr/>
        </p:nvSpPr>
        <p:spPr>
          <a:xfrm>
            <a:off x="762000" y="3316288"/>
            <a:ext cx="5257800" cy="1344216"/>
          </a:xfrm>
          <a:prstGeom prst="roundRect">
            <a:avLst>
              <a:gd name="adj" fmla="val 1417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4812903"/>
            <a:ext cx="5257800" cy="1410097"/>
          </a:xfrm>
          <a:prstGeom prst="roundRect">
            <a:avLst>
              <a:gd name="adj" fmla="val 1350"/>
            </a:avLst>
          </a:prstGeom>
          <a:solidFill>
            <a:srgbClr val="EAD5CC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172200" y="1741091"/>
            <a:ext cx="5257800" cy="4481909"/>
          </a:xfrm>
          <a:prstGeom prst="roundRect">
            <a:avLst>
              <a:gd name="adj" fmla="val 425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35000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800000"/>
                </a:solidFill>
                <a:latin typeface="Golos Text"/>
              </a:rPr>
              <a:t>Введение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88265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Цель и задачи практики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7750" y="1976041"/>
            <a:ext cx="53213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 cap="all" spc="152">
                <a:solidFill>
                  <a:srgbClr val="800000"/>
                </a:solidFill>
                <a:latin typeface="Golos Text"/>
              </a:rPr>
              <a:t>Объект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7750" y="2208808"/>
            <a:ext cx="4711700" cy="730647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84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ООО «ТрансЛогистик» — транспортно-логистическая компания, осуществляющая грузоперевозки и складское хранение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7750" y="3551238"/>
            <a:ext cx="53213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 cap="all" spc="152">
                <a:solidFill>
                  <a:srgbClr val="800000"/>
                </a:solidFill>
                <a:latin typeface="Golos Text"/>
              </a:rPr>
              <a:t>Предмет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47750" y="3784005"/>
            <a:ext cx="4711700" cy="49133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84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Предмет исследования — организация транспортно-логистических процессов компании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41400" y="5041503"/>
            <a:ext cx="53340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 cap="all" spc="152">
                <a:solidFill>
                  <a:srgbClr val="800000"/>
                </a:solidFill>
                <a:latin typeface="Golos Text"/>
              </a:rPr>
              <a:t>Цель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41400" y="5274270"/>
            <a:ext cx="4724400" cy="730647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84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Закрепление теоретических знаний и формирование профессиональных компетенций в управлении транспортно-логистическими процессами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6483350" y="2026841"/>
            <a:ext cx="52705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 cap="all" spc="152">
                <a:solidFill>
                  <a:srgbClr val="800000"/>
                </a:solidFill>
                <a:latin typeface="Golos Text"/>
              </a:rPr>
              <a:t>Задачи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483350" y="2363391"/>
            <a:ext cx="288429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800000"/>
                </a:solidFill>
                <a:latin typeface="Golos Text"/>
              </a:rPr>
              <a:t>01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797179" y="2359422"/>
            <a:ext cx="4347071" cy="473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250">
                <a:solidFill>
                  <a:srgbClr val="2A2622"/>
                </a:solidFill>
                <a:latin typeface="Golos Text"/>
              </a:rPr>
              <a:t>Изучить деятельность и организационную структуру ООО «ТрансЛогистик»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2988866"/>
            <a:ext cx="30232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800000"/>
                </a:solidFill>
                <a:latin typeface="Golos Text"/>
              </a:rPr>
              <a:t>02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811070" y="2984897"/>
            <a:ext cx="4333180" cy="473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250">
                <a:solidFill>
                  <a:srgbClr val="2A2622"/>
                </a:solidFill>
                <a:latin typeface="Golos Text"/>
              </a:rPr>
              <a:t>Освоить документооборот и операционные процедуры отдела логистики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83350" y="3614341"/>
            <a:ext cx="303014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800000"/>
                </a:solidFill>
                <a:latin typeface="Golos Text"/>
              </a:rPr>
              <a:t>03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6811764" y="3610372"/>
            <a:ext cx="4332486" cy="473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250">
                <a:solidFill>
                  <a:srgbClr val="2A2622"/>
                </a:solidFill>
                <a:latin typeface="Golos Text"/>
              </a:rPr>
              <a:t>Проанализировать показатели работы компании за 2024–2025 гг.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483350" y="4239816"/>
            <a:ext cx="306685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800000"/>
                </a:solidFill>
                <a:latin typeface="Golos Text"/>
              </a:rPr>
              <a:t>04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815435" y="4235847"/>
            <a:ext cx="4328815" cy="473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250">
                <a:solidFill>
                  <a:srgbClr val="2A2622"/>
                </a:solidFill>
                <a:latin typeface="Golos Text"/>
              </a:rPr>
              <a:t>Выявить проблемы в организации процессов и сформулировать предложения по улучшению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4049117" y="2099667"/>
            <a:ext cx="4093766" cy="800100"/>
          </a:xfrm>
          <a:prstGeom prst="roundRect">
            <a:avLst>
              <a:gd name="adj" fmla="val 2380"/>
            </a:avLst>
          </a:prstGeom>
          <a:solidFill>
            <a:srgbClr val="2A2622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117600" y="1594247"/>
            <a:ext cx="1537137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00000"/>
                </a:solidFill>
                <a:latin typeface="Golos Text"/>
              </a:rPr>
              <a:t>База практики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4138017" y="2290167"/>
            <a:ext cx="391596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F6F3EC"/>
                </a:solidFill>
                <a:latin typeface="Golos Text"/>
              </a:rPr>
              <a:t>ООО «ТрансЛогистик»: структура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4138017" y="2569567"/>
            <a:ext cx="3915966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80"/>
              </a:lnSpc>
            </a:pPr>
            <a:r>
              <a:rPr lang="ru-RU" sz="900" spc="90">
                <a:solidFill>
                  <a:srgbClr val="800000"/>
                </a:solidFill>
                <a:latin typeface="Golos Text"/>
              </a:rPr>
              <a:t>Генеральный директор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400175" y="3590647"/>
            <a:ext cx="20193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Отдел продаж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356995" y="3845917"/>
            <a:ext cx="210566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20"/>
              </a:lnSpc>
            </a:pPr>
            <a:r>
              <a:rPr lang="ru-RU" sz="850" spc="85">
                <a:solidFill>
                  <a:srgbClr val="706C67"/>
                </a:solidFill>
                <a:latin typeface="Golos Text"/>
              </a:rPr>
              <a:t>Начальник отдела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400175" y="4102775"/>
            <a:ext cx="2019300" cy="26098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955"/>
              </a:lnSpc>
            </a:pPr>
            <a:r>
              <a:rPr lang="ru-RU" sz="1150">
                <a:solidFill>
                  <a:srgbClr val="706C67"/>
                </a:solidFill>
                <a:latin typeface="Golos Text"/>
              </a:rPr>
              <a:t>Менеджеры, 5 чел.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857625" y="3590647"/>
            <a:ext cx="20193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Отдел логистики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814445" y="3845917"/>
            <a:ext cx="210566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20"/>
              </a:lnSpc>
            </a:pPr>
            <a:r>
              <a:rPr lang="ru-RU" sz="850" spc="85">
                <a:solidFill>
                  <a:srgbClr val="706C67"/>
                </a:solidFill>
                <a:latin typeface="Golos Text"/>
              </a:rPr>
              <a:t>Руководитель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013200" y="4102795"/>
            <a:ext cx="1708150" cy="5091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955"/>
              </a:lnSpc>
            </a:pPr>
            <a:r>
              <a:rPr lang="ru-RU" sz="1150">
                <a:solidFill>
                  <a:srgbClr val="706C67"/>
                </a:solidFill>
                <a:latin typeface="Golos Text"/>
              </a:rPr>
              <a:t>Логисты, диспетчеры, 7 чел.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70650" y="3591917"/>
            <a:ext cx="170815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0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Складской комплекс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271895" y="4049117"/>
            <a:ext cx="210566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20"/>
              </a:lnSpc>
            </a:pPr>
            <a:r>
              <a:rPr lang="ru-RU" sz="850" spc="85">
                <a:solidFill>
                  <a:srgbClr val="706C67"/>
                </a:solidFill>
                <a:latin typeface="Golos Text"/>
              </a:rPr>
              <a:t>Заведующий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6470650" y="4305995"/>
            <a:ext cx="1708150" cy="757436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955"/>
              </a:lnSpc>
            </a:pPr>
            <a:r>
              <a:rPr lang="ru-RU" sz="1150">
                <a:solidFill>
                  <a:srgbClr val="706C67"/>
                </a:solidFill>
                <a:latin typeface="Golos Text"/>
              </a:rPr>
              <a:t>Кладовщики, комплектовщики, 12 чел.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928100" y="3591917"/>
            <a:ext cx="170815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0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Транспортный отдел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729345" y="4049117"/>
            <a:ext cx="210566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20"/>
              </a:lnSpc>
            </a:pPr>
            <a:r>
              <a:rPr lang="ru-RU" sz="850" spc="85">
                <a:solidFill>
                  <a:srgbClr val="706C67"/>
                </a:solidFill>
                <a:latin typeface="Golos Text"/>
              </a:rPr>
              <a:t>Механик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772525" y="4305975"/>
            <a:ext cx="2019300" cy="26098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955"/>
              </a:lnSpc>
            </a:pPr>
            <a:r>
              <a:rPr lang="ru-RU" sz="1150">
                <a:solidFill>
                  <a:srgbClr val="706C67"/>
                </a:solidFill>
                <a:latin typeface="Golos Text"/>
              </a:rPr>
              <a:t>Водители, 15 чел.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302610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232092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161573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5091054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553442"/>
            <a:ext cx="1523325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00000"/>
                </a:solidFill>
                <a:latin typeface="Golos Text"/>
              </a:rPr>
              <a:t>Рабочее место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747713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Должность помощника логиста и круг обязанностей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2224088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Приём и обработка заявок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Регистрация входящих заявок на перевозку, проверка комплектности и корректности данных.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3153569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Оформление перевозочных документов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Подготовка транспортных накладных, путевых листов и сопутствующей документации.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408305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Контроль отгрузок и взаимодействие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Отслеживание статусов отгрузок, координация водителей и склада, решение оперативных вопросов.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501253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Ведение учёта в 1С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Внесение данных по перевозкам, актуализация справочников и формирование отчётности.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609437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Практика проходила в отделе логистики компании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1788220"/>
            <a:ext cx="2232104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00000"/>
                </a:solidFill>
                <a:latin typeface="Golos Text"/>
              </a:rPr>
              <a:t>Хронология практики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86184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Календарный план работы по неделям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910780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00000"/>
                </a:solidFill>
                <a:latin typeface="Golos Text"/>
              </a:rPr>
              <a:t>Неделя 1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596580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Ознакомление с компанией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139505"/>
            <a:ext cx="24638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Инструктаж по охране труда, изучение внутренних регламентов и структуры компании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2910780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00000"/>
                </a:solidFill>
                <a:latin typeface="Golos Text"/>
              </a:rPr>
              <a:t>Неделя 2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3596580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Работа с документами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505200" y="3910905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Обработка заявок клиентов, оформление перевозочных документов и путевых листов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2910780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00000"/>
                </a:solidFill>
                <a:latin typeface="Golos Text"/>
              </a:rPr>
              <a:t>Неделя 3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3596580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Сбор и анализ показателей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248400" y="4139505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Сбор данных об объёме перевозок и сроках доставки за 2024–2025 гг., их анализ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2910780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Неделя 4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3596580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706C67"/>
                </a:solidFill>
                <a:latin typeface="Golos Text"/>
              </a:rPr>
              <a:t>Подготовка отчёта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991600" y="3910905"/>
            <a:ext cx="24638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Систематизация материалов, оформление отчёта по практике и подготовка презентации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4" name="chart4"/>
          <p:cNvGraphicFramePr/>
          <p:nvPr/>
        </p:nvGraphicFramePr>
        <p:xfrm>
          <a:off x="762000" y="2095500"/>
          <a:ext cx="1066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5" name="text5"/>
          <p:cNvSpPr>
            <a:spLocks noChangeArrowheads="1"/>
          </p:cNvSpPr>
          <p:nvPr/>
        </p:nvSpPr>
        <p:spPr>
          <a:xfrm>
            <a:off x="762000" y="552450"/>
            <a:ext cx="10693400" cy="946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A2622"/>
                </a:solidFill>
                <a:latin typeface="Lora"/>
              </a:rPr>
              <a:t>Динамика ключевых показателей компании, 2024–2025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663700"/>
            <a:ext cx="113030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706C67"/>
                </a:solidFill>
                <a:latin typeface="Golos Text"/>
              </a:rPr>
              <a:t>Объём перевозок, тыс. т, по годам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605726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Объём перевозок вырос на 18%, средний срок доставки сократился на 15%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Данные компании за 2024–2025 гг.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8961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28961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25180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25180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622300"/>
            <a:ext cx="1093272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00000"/>
                </a:solidFill>
                <a:latin typeface="Golos Text"/>
              </a:rPr>
              <a:t>Проблемы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Выявленные проблемы в организации процессов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18147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00000"/>
                </a:solidFill>
                <a:latin typeface="Golos Text"/>
              </a:rPr>
              <a:t>01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1118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Ручной документооборот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44276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Дублирование данных в Excel и бумажных журналах, ошибки при переносе, потеря времени на сверку.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18147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00000"/>
                </a:solidFill>
                <a:latin typeface="Golos Text"/>
              </a:rPr>
              <a:t>02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1118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Несогласованность диспетчерской и склада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83350" y="244276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Заявки передаются с опозданием, информация о готовности груза не всегда актуальна, что ведёт к задержкам.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110930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00000"/>
                </a:solidFill>
                <a:latin typeface="Golos Text"/>
              </a:rPr>
              <a:t>03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408110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Неоптимальное планирование маршрутов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73150" y="473898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Маршруты строятся без учёта пробок и загрузки, увеличивая пробег и расход топлива.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110930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00000"/>
                </a:solidFill>
                <a:latin typeface="Golos Text"/>
              </a:rPr>
              <a:t>04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408110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Простои транспорта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83350" y="473898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Задержки оформления заявок на складе приводят к простоям машин и срыву сроков доставки.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8961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28961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25180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25180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622300"/>
            <a:ext cx="2491780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00000"/>
                </a:solidFill>
                <a:latin typeface="Golos Text"/>
              </a:rPr>
              <a:t>Оптимизация процессов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Предложения по улучшению работы компании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18147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00000"/>
                </a:solidFill>
                <a:latin typeface="Golos Text"/>
              </a:rPr>
              <a:t>01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1118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Внедрение TMS-системы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44276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Автоматизация планирования маршрутов и контроль доставки в реальном времени.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18147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00000"/>
                </a:solidFill>
                <a:latin typeface="Golos Text"/>
              </a:rPr>
              <a:t>02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1118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Электронный документооборот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83350" y="244276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Сокращение времени обработки документов и снижение затрат на бумагу и архив.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110930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00000"/>
                </a:solidFill>
                <a:latin typeface="Golos Text"/>
              </a:rPr>
              <a:t>03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408110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Регламент взаимодействия отделов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73150" y="473898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Чёткое распределение ответственности и ускорение согласования заявок.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110930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00000"/>
                </a:solidFill>
                <a:latin typeface="Golos Text"/>
              </a:rPr>
              <a:t>04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408110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Обучение персонала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83350" y="473898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Повышение квалификации в 1С и системе мониторинга транспорта.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924770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EAD5C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924770"/>
            <a:ext cx="9601200" cy="165100"/>
          </a:xfrm>
          <a:prstGeom prst="roundRect">
            <a:avLst>
              <a:gd name="adj" fmla="val 50000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62000" y="3737570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EAD5CC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62000" y="3737570"/>
            <a:ext cx="9067800" cy="165100"/>
          </a:xfrm>
          <a:prstGeom prst="roundRect">
            <a:avLst>
              <a:gd name="adj" fmla="val 50000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4550370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EAD5CC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62000" y="4550370"/>
            <a:ext cx="8534400" cy="165100"/>
          </a:xfrm>
          <a:prstGeom prst="roundRect">
            <a:avLst>
              <a:gd name="adj" fmla="val 50000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62000" y="5363170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EAD5CC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762000" y="5363170"/>
            <a:ext cx="7467600" cy="165100"/>
          </a:xfrm>
          <a:prstGeom prst="roundRect">
            <a:avLst>
              <a:gd name="adj" fmla="val 50000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117600" y="1317030"/>
            <a:ext cx="1419503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00000"/>
                </a:solidFill>
                <a:latin typeface="Golos Text"/>
              </a:rPr>
              <a:t>Компетенции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1689100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35">
                <a:solidFill>
                  <a:srgbClr val="2A2622"/>
                </a:solidFill>
                <a:latin typeface="Lora"/>
              </a:rPr>
              <a:t>Освоенные навыки и уровень владения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2574250"/>
            <a:ext cx="470237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Оформление транспортных документов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919321" y="2531070"/>
            <a:ext cx="637679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800000"/>
                </a:solidFill>
                <a:latin typeface="Lora"/>
              </a:rPr>
              <a:t>90%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2000" y="3387050"/>
            <a:ext cx="533419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Коммуникативные навыки и работа в команде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943530" y="3343870"/>
            <a:ext cx="613470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800000"/>
                </a:solidFill>
                <a:latin typeface="Lora"/>
              </a:rPr>
              <a:t>85%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4199850"/>
            <a:ext cx="437534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Работа в 1С:Транспортная логистика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0920313" y="4156670"/>
            <a:ext cx="636687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800000"/>
                </a:solidFill>
                <a:latin typeface="Lora"/>
              </a:rPr>
              <a:t>80%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762000" y="5012650"/>
            <a:ext cx="2764512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Анализ данных в Excel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945217" y="4969470"/>
            <a:ext cx="611783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800000"/>
                </a:solidFill>
                <a:latin typeface="Lora"/>
              </a:rPr>
              <a:t>70%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по производственной практике в транспортной компании</dc:title>
  <dc:creator>Слайда</dc:creator>
</cp:coreProperties>
</file>