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5BFF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120 тест-кейсов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30 чел.-часов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2 раза в месяц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Объём регрессионного набора</c:v>
                </c:pt>
                <c:pt idx="1">
                  <c:v>Среднее время ручного прогона</c:v>
                </c:pt>
                <c:pt idx="2">
                  <c:v>Частота релизов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120</c:v>
                </c:pt>
                <c:pt idx="1">
                  <c:v>16</c:v>
                </c:pt>
                <c:pt idx="2">
                  <c:v>2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уважаемая комиссия! Представляю вашему вниманию отчёт о преддипломной практике, которую я проходил в компании «Тензор-Софт» в должности инженера по тестированию. Тема отчёта — тестирование информационных систем. В ходе практики я изучил процессы разработки и тестирования, выполнил ряд задач и получил практические результаты, которые лягут в основу моей дипломной работы.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итоги, могу сказать, что практика полностью достигла своей цели. Я освоил реальные инструменты и процессы тестирования, которые невозможно получить в аудитории, — от ведения тест-кейсов до работы с git в команде. Все задачи календарного плана выполнены в срок, что подтверждает и руководитель от предприятия. Отдельно отмечу выявленную проблему ручной регрессии — она стала основой для моего предложения по улучшению. Именно этот материал ляжет в основу моей дипломной работы, поэтому практика дала мне и тему, и практическую базу для исследования.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Цель практики — закрепить навыки инженера по тестированию и собрать материалы для дипломной работы. Для этого я поставил пять задач: изучить продукт компании, освоить инструменты тестирования, провести функциональное и регрессионное тестирование, а также оформить документацию. Каждая задача напрямую связана с реальными задачами команды и с темой моей ВКР.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База моей практики — компания «Тензор-Софт», разработчик корпоративного ПО. Основной продукт — система электронного документооборота, которую используют средние и крупные компании. В команде разработки 24 человека, а отдел тестирования, где я работал, — это пять инженеров. Практика длилась четыре недели, с 3 февраля по 2 марта 2026 года. За 2025 год компания показала выручку 180 миллионов рублей — это устойчивый рост, поэтому отдел тестирования активно расширяется.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практике я занимал должность инженера по тестированию. В мои обязанности входило ручное функциональное тестирование модулей продукта, написание и поддержка тест-кейсов, оформление баг-репортов и участие в регрессионном тестировании перед релизами. Работа велась в команде разработки, где я взаимодействовал с разработчиками и аналитиками. Это позволило мне увидеть полный цикл разработки и понять, как тестирование встроено в процесс.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Практика длилась ровно четыре недели — с 3 февраля по 2 марта 2026 года. Первую неделю я знакомился с продуктом и внутренними процессами компании: изучал архитектуру системы и настраивал рабочее окружение. На второй неделе перешёл к функциональному тестированию модулей и начал писать собственные тест-кейсы. Третья неделя была посвящена регрессионному тестированию и оформлению баг-репортов — именно там я увидел главную боль процесса, о которой расскажу дальше. Завершающая неделя ушла на анализ результатов и подготовку материалов, которые легли в основу этого отчёта и дипломной работы.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время практики я освоил полный цикл инструментов инженера по тестированию. В первую очередь — систему управления задачами, где вся команда работает по Scrum-канбану: спринты, статусы, оценка трудозатрат. Научился писать тест-кейсы и оформлять баг-репорты в трекере — с приоритетами, шагами воспроизведения и ожидаемым результатом. Отдельно отработал регрессионное тестирование перед релизами и работу с git — ветки, коммиты, pull-реквесты. Всё это — в плотном взаимодействии с разработчиками, что дало понимание реального процесса разработки.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четыре недели практики я прошёл полный цикл работы инженера по тестированию. Написал 186 тест-кейсов — это покрытие ключевых модулей продукта. В ходе ручного тестирования нашёл 47 дефектов, из них 39 подтвердились и были заведены в трекер — остальные оказались особенностями поведения системы. Отдельно освоил автоматизацию: 12 сценариев регрессионных проверок перевёл в автотесты. Эти цифры показывают, что я не просто наблюдал за работой команды, а реально участвовал в процессе и приносил пользу.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каждым релизом мы тратим 30 человеко-часов на ручную регрессию — это почти четыре полных рабочих дня одного тестировщика. Набор из 120 тест-кейсов приходится прогонять вручную, потому что автоматизация покрывает лишь часть сценариев. При частоте релизов два раза в месяц это 60 человеко-часов ежемесячно — время, которое можно было бы направить на более глубокое тестирование новых функций. Именно эта проблема и стала отправной точкой для моего предложения по улучшению.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Главная проблема, которую я выявил на практике, — ручная регрессия перед каждым релизом занимает около 30 часов. Я предложил автоматизировать ключевые сценарии с помощью Selenium WebDriver и Python. Расчёт по формуле показывает: при 120 тест-кейсах, среднем времени одного прогона 15 минут и параллельности 4, автоматизация сокращает время до полутора часов. Это в 20 раз быстрее, и команда может выпускать релизы чаще, не теряя в качестве.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a53076b893243dcf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1fd29ff5be39f77f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b4edf107ece8fe31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7286e56f91bbfefb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4ee6dfc6736f354.png"/><Relationship Id="rId4" Type="http://schemas.openxmlformats.org/officeDocument/2006/relationships/image" Target="../media/md7f2fe2f0a5197d9.png"/><Relationship Id="rId5" Type="http://schemas.openxmlformats.org/officeDocument/2006/relationships/image" Target="../media/m6bc71e97431bc85f.svg"/><Relationship Id="rId6" Type="http://schemas.openxmlformats.org/officeDocument/2006/relationships/image" Target="../media/ma3751c50e118f389.png"/><Relationship Id="rId8" Type="http://schemas.openxmlformats.org/officeDocument/2006/relationships/image" Target="../media/ma07e83bb4c0e9c53.png"/><Relationship Id="rId9" Type="http://schemas.openxmlformats.org/officeDocument/2006/relationships/image" Target="../media/mc82677e64d0ae818.svg"/><Relationship Id="rId10" Type="http://schemas.openxmlformats.org/officeDocument/2006/relationships/image" Target="../media/mff80434cb4e7a4b3.png"/><Relationship Id="rId11" Type="http://schemas.openxmlformats.org/officeDocument/2006/relationships/image" Target="../media/m0f683cb93de4057b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c32958416e9af877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4ee6dfc6736f35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b10b9cb2da04a07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947c2f593cae27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148558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Тензор-Софт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030089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Защита отчёта · Преддипломная практика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303139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Преддипломная практика в ООО «Тензор-Софт»: тестирование информационных систем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291211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Отчёт о прохождении преддипломной практики в должности инженера по тестированию: изучены процессы, выполнены задачи, получены результаты, сформулированы предложения по улучшению.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619750"/>
            <a:ext cx="276861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29300"/>
            <a:ext cx="223182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Кириллов Дмитрий Сергеевич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374827" y="5619750"/>
            <a:ext cx="206495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374827" y="5829300"/>
            <a:ext cx="164544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Студент группы ИС-41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401270" y="5619750"/>
            <a:ext cx="666373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401270" y="5829300"/>
            <a:ext cx="605413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Руководитель от вуза: Петрова А. С. · Руководитель от предприятия: Сидоров П. Н.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38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33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28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22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74105"/>
            <a:ext cx="182084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Итоги практики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702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Выводы: что дала преддипломная практика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621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Освоены инструменты и процессы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Получены практические навыки работы с системой управления задачами, тест-кейсами, баг-репортами и git.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8916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Все задачи плана выполнены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Календарный план практики реализован полностью: от изучения продукта до автоматизации сценариев.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211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Выявлена проблема регрессии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Ручное регрессионное тестирование перед релизом занимает слишком много времени — предложено решение.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05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Материалы — в дипломную работу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Результаты практики и предложения по улучшению процесса будут использованы при написании ВКР.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362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Период практики: 03.02.2026 — 02.03.2026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60141"/>
            <a:ext cx="5257800" cy="1390253"/>
          </a:xfrm>
          <a:prstGeom prst="roundRect">
            <a:avLst>
              <a:gd name="adj" fmla="val 164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762000" y="3302794"/>
            <a:ext cx="5257800" cy="1390253"/>
          </a:xfrm>
          <a:prstGeom prst="roundRect">
            <a:avLst>
              <a:gd name="adj" fmla="val 164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845447"/>
            <a:ext cx="5257800" cy="1377553"/>
          </a:xfrm>
          <a:prstGeom prst="roundRect">
            <a:avLst>
              <a:gd name="adj" fmla="val 16594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1760141"/>
            <a:ext cx="5257800" cy="4462859"/>
          </a:xfrm>
          <a:prstGeom prst="roundRect">
            <a:avLst>
              <a:gd name="adj" fmla="val 512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Введение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8900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Цель и задачи практики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1995091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005BFF"/>
                </a:solidFill>
                <a:latin typeface="Manrope"/>
              </a:rPr>
              <a:t>Объект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2243733"/>
            <a:ext cx="47117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Процессы разработки и тестирования корпоративного ПО в ООО «Тензор-Софт»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3537744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005BFF"/>
                </a:solidFill>
                <a:latin typeface="Manrope"/>
              </a:rPr>
              <a:t>Предмет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3786386"/>
            <a:ext cx="47117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Функциональное и регрессионное тестирование модулей продукта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5074047"/>
            <a:ext cx="53340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005BFF"/>
                </a:solidFill>
                <a:latin typeface="Manrope"/>
              </a:rPr>
              <a:t>Цель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41400" y="5322689"/>
            <a:ext cx="47244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Закрепить навыки инженера по тестированию и собрать материалы для ВКР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77000" y="2039541"/>
            <a:ext cx="52832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005BFF"/>
                </a:solidFill>
                <a:latin typeface="Manrope"/>
              </a:rPr>
              <a:t>Задачи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477000" y="2395141"/>
            <a:ext cx="27305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775450" y="2391172"/>
            <a:ext cx="437515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Изучить архитектуру и функциональность продукта «Тензор-Софт»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3020616"/>
            <a:ext cx="299343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801743" y="3016647"/>
            <a:ext cx="4348857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Освоить инструменты тестирования и систему управления задачами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3646091"/>
            <a:ext cx="296863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99263" y="3642122"/>
            <a:ext cx="4351338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Выполнить функциональное тестирование ключевых модулей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477000" y="4271566"/>
            <a:ext cx="3022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804620" y="4267597"/>
            <a:ext cx="4858445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Провести регрессионное тестирование перед релизом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77000" y="4666853"/>
            <a:ext cx="300434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005BFF"/>
                </a:solidFill>
                <a:latin typeface="Manrope"/>
              </a:rPr>
              <a:t>05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802834" y="4662884"/>
            <a:ext cx="484405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Оформить отчётную документацию по итогам практики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361777"/>
            <a:ext cx="168213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База практики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9579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Компания «Тензор-Софт»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64073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B2B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99073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Направление — корпоративное ПО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87267" y="3064073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24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87267" y="3699073"/>
            <a:ext cx="385236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Команда разработки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212634" y="3064073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4 нед.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12634" y="3699073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Срок практики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4422973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5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057973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Отдел тестирования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487267" y="4422973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87267" y="5057973"/>
            <a:ext cx="3242766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Основной продукт — система документооборота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12634" y="4422973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180 млн 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12634" y="5057973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Выручка за 2025 год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компании за 2025 год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52578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24496"/>
            <a:ext cx="52578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927673"/>
            <a:ext cx="5257800" cy="2041327"/>
          </a:xfrm>
          <a:prstGeom prst="roundRect">
            <a:avLst>
              <a:gd name="adj" fmla="val 1119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16897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927673"/>
            <a:ext cx="5257800" cy="2041327"/>
          </a:xfrm>
          <a:prstGeom prst="roundRect">
            <a:avLst>
              <a:gd name="adj" fmla="val 1119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16897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86739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270573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270573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15950"/>
            <a:ext cx="156414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Обязанности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Рабочее место и обязанности практиканта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Функциональное тестирование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Ручное тестирование модулей продукта по тест-кейсам и сценариям использования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31189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Тест-кейсы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607171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Написание и поддержка актуальности тест-кейсов в тест-менеджменте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715073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Баг-репорты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5010348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Оформление дефектов с шагами воспроизведения и приоритетами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715073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Регрессионное тестирование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5010348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Участие в регрессионных прогонах перед каждым релизом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640582"/>
            <a:ext cx="215243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Календарный план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728788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План практики по неделям: с 3 февраля по 2 марта 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17069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3–9 фев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902869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Знакомство с продуктом, процессами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509294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Изучение архитектуры системы, регламентов команды, настройка рабочего окружения.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217069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10–16 фев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902869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Функциональные тесты модулей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509294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Проверка ключевых сценариев модулей, составление первых тест-кейсов.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217069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17–23 фев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902869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Регрессия и баг-репорты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248944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Прогон регрессионных наборов, оформление и верификация дефектов в трекере.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217069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24 фев–2 мар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902869"/>
            <a:ext cx="2463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Анализ и подготовка отчёта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509294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Сводка метрик, оформление выводов и материалов для дипломной работы.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Календарный план практики,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85776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Инструменты и процессы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Освоенные инструменты и процессы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Управление задачами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Работа в системе управления задачами по Scrum-канбану: спринты, статусы задач, оценка трудозатрат.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Тест-кейсы и баг-репорты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Написание тест-кейсов, оформление баг-репортов в трекере с приоритетами и шагами воспроизведения.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Регрессионное тестирование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Проведение регрессионных прогонов перед релизами, анализ результатов и повторная проверка исправлений.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Git и командная работа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Работа с git: ветки, коммиты, pull-реквесты. Взаимодействие с разработчиками в команде.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47117"/>
            <a:ext cx="182084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Итоги практики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Результаты работы в цифрах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186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Тест-кейсов написано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покрытие ключевых модулей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47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Дефектов найдено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ходе ручного тестирования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39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Дефектов подтверждено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воспроизведено и заведено в трекер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12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Сценариев автоматизировано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регрессионные проверки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За период практики 03.02–02.03.2026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За период 03.02–02.03.2026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595860"/>
          <a:ext cx="10668000" cy="245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19509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Ручная регрессия: узкое место перед каждым релизом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35176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Перед каждым релизом команда тратит 30 человеко-часов на ручную регрессию.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компании «Тензор-Софт», февраль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197596"/>
            <a:ext cx="10668000" cy="1270000"/>
          </a:xfrm>
          <a:prstGeom prst="roundRect">
            <a:avLst>
              <a:gd name="adj" fmla="val 180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615950"/>
            <a:ext cx="309125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Предложение по улучшению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184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Автоматизация регрессионных сценариев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422896"/>
            <a:ext cx="106934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Расчёт времени прогона регрессионного набора при автоматизации: n — число тест-кейсов, t — время одного прогона, k — степень параллельности.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104805" y="2537222"/>
            <a:ext cx="1982291" cy="3553257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646"/>
              </a:lnSpc>
            </a:pPr>
            <a:r>
              <a:rPr lang="ru-RU" sz="3872" i="1">
                <a:solidFill>
                  <a:srgbClr val="15171C"/>
                </a:solidFill>
                <a:latin typeface="Arial"/>
              </a:rPr>
              <a:t>T</a:t>
            </a:r>
            <a:r>
              <a:rPr lang="ru-RU" sz="3872">
                <a:solidFill>
                  <a:srgbClr val="15171C"/>
                </a:solidFill>
                <a:latin typeface="Arial"/>
              </a:rPr>
              <a:t>=</a:t>
            </a:r>
            <a:r>
              <a:rPr lang="ru-RU" sz="3872" i="1">
                <a:solidFill>
                  <a:srgbClr val="15171C"/>
                </a:solidFill>
                <a:latin typeface="Arial"/>
              </a:rPr>
              <a:t>kn</a:t>
            </a:r>
            <a:r>
              <a:rPr lang="ru-RU" sz="3872">
                <a:solidFill>
                  <a:srgbClr val="15171C"/>
                </a:solidFill>
                <a:latin typeface="Arial"/>
              </a:rPr>
              <a:t>⋅</a:t>
            </a:r>
            <a:r>
              <a:rPr lang="ru-RU" sz="3872" i="1">
                <a:solidFill>
                  <a:srgbClr val="15171C"/>
                </a:solidFill>
                <a:latin typeface="Arial"/>
              </a:rPr>
              <a:t>t</a:t>
            </a:r>
            <a:r>
              <a:rPr lang="ru-RU" sz="50">
                <a:solidFill>
                  <a:srgbClr val="15171C"/>
                </a:solidFill>
                <a:latin typeface="Arial"/>
              </a:rPr>
              <a:t>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791446"/>
            <a:ext cx="977900" cy="114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0"/>
              </a:lnSpc>
            </a:pPr>
            <a:r>
              <a:rPr lang="ru-RU" sz="2057">
                <a:solidFill>
                  <a:srgbClr val="15171C"/>
                </a:solidFill>
                <a:latin typeface="Arial"/>
              </a:rPr>
              <a:t>nn</a:t>
            </a:r>
            <a:r>
              <a:rPr lang="ru-RU" sz="2057" i="1">
                <a:solidFill>
                  <a:srgbClr val="15171C"/>
                </a:solidFill>
                <a:latin typeface="Arial"/>
              </a:rPr>
              <a:t>n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892300" y="3829447"/>
            <a:ext cx="9735641" cy="2438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20"/>
              </a:lnSpc>
            </a:pPr>
            <a:r>
              <a:rPr lang="ru-RU" sz="1400">
                <a:solidFill>
                  <a:srgbClr val="15171C"/>
                </a:solidFill>
                <a:latin typeface="Manrope"/>
              </a:rPr>
              <a:t>Число тест-кейсов в регрессионном наборе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0741" y="3836988"/>
            <a:ext cx="38625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120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4308078"/>
            <a:ext cx="977900" cy="114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0"/>
              </a:lnSpc>
            </a:pPr>
            <a:r>
              <a:rPr lang="ru-RU" sz="2057">
                <a:solidFill>
                  <a:srgbClr val="15171C"/>
                </a:solidFill>
                <a:latin typeface="Arial"/>
              </a:rPr>
              <a:t>tt</a:t>
            </a:r>
            <a:r>
              <a:rPr lang="ru-RU" sz="2057" i="1">
                <a:solidFill>
                  <a:srgbClr val="15171C"/>
                </a:solidFill>
                <a:latin typeface="Arial"/>
              </a:rPr>
              <a:t>t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892300" y="4346079"/>
            <a:ext cx="8936434" cy="2438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20"/>
              </a:lnSpc>
            </a:pPr>
            <a:r>
              <a:rPr lang="ru-RU" sz="1400">
                <a:solidFill>
                  <a:srgbClr val="15171C"/>
                </a:solidFill>
                <a:latin typeface="Manrope"/>
              </a:rPr>
              <a:t>Время одного прогона (ручной / авто)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371534" y="4353620"/>
            <a:ext cx="127015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15 мин / 3 мин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824710"/>
            <a:ext cx="977900" cy="114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0"/>
              </a:lnSpc>
            </a:pPr>
            <a:r>
              <a:rPr lang="ru-RU" sz="2057">
                <a:solidFill>
                  <a:srgbClr val="15171C"/>
                </a:solidFill>
                <a:latin typeface="Arial"/>
              </a:rPr>
              <a:t>kk</a:t>
            </a:r>
            <a:r>
              <a:rPr lang="ru-RU" sz="2057" i="1">
                <a:solidFill>
                  <a:srgbClr val="15171C"/>
                </a:solidFill>
                <a:latin typeface="Arial"/>
              </a:rPr>
              <a:t>k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892300" y="4862711"/>
            <a:ext cx="9897566" cy="2438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20"/>
              </a:lnSpc>
            </a:pPr>
            <a:r>
              <a:rPr lang="ru-RU" sz="1400">
                <a:solidFill>
                  <a:srgbClr val="15171C"/>
                </a:solidFill>
                <a:latin typeface="Manrope"/>
              </a:rPr>
              <a:t>Степень параллельности прогонов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332666" y="4870252"/>
            <a:ext cx="22433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4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341342"/>
            <a:ext cx="977900" cy="114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0"/>
              </a:lnSpc>
            </a:pPr>
            <a:r>
              <a:rPr lang="ru-RU" sz="2057">
                <a:solidFill>
                  <a:srgbClr val="15171C"/>
                </a:solidFill>
                <a:latin typeface="Arial"/>
              </a:rPr>
              <a:t>TT</a:t>
            </a:r>
            <a:r>
              <a:rPr lang="ru-RU" sz="2057" i="1">
                <a:solidFill>
                  <a:srgbClr val="15171C"/>
                </a:solidFill>
                <a:latin typeface="Arial"/>
              </a:rPr>
              <a:t>T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892300" y="5379343"/>
            <a:ext cx="9129018" cy="2438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20"/>
              </a:lnSpc>
            </a:pPr>
            <a:r>
              <a:rPr lang="ru-RU" sz="1400">
                <a:solidFill>
                  <a:srgbClr val="15171C"/>
                </a:solidFill>
                <a:latin typeface="Manrope"/>
              </a:rPr>
              <a:t>Итоговое время прогона набора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564118" y="5386884"/>
            <a:ext cx="103905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30 ч → 1,5 ч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2000" y="5940524"/>
            <a:ext cx="76454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Оценка для набора из 120 сценариев; ручной прогон — 30 часов, автоматизированный — 1,5 часа при параллельности 4.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Расчёт по данным практики, февраль–март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преддипломной практике — пример презентации</dc:title>
  <dc:creator>Слайда</dc:creator>
</cp:coreProperties>
</file>