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Golos Text"/>
      <p:regular r:id="rId200"/>
      <p:bold r:id="rId201"/>
    </p:embeddedFont>
    <p:embeddedFont>
      <p:font typeface="Lora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8B1A1A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14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Посещено уроков</c:v>
                </c:pt>
                <c:pt idx="1">
                  <c:v>Пробные уроки</c:v>
                </c:pt>
                <c:pt idx="2">
                  <c:v>Зачётные уроки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14</c:v>
                </c:pt>
                <c:pt idx="1">
                  <c:v>6</c:v>
                </c:pt>
                <c:pt idx="2">
                  <c:v>3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706C67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8B1A1A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8B1A1A"/>
                </a:solidFill>
              </a:ln>
            </c:spPr>
          </c:marker>
          <c:cat>
            <c:strRef>
              <c:f>Sheet1!$A$2:$A$3</c:f>
              <c:strCache>
                <c:ptCount val="2"/>
                <c:pt idx="0">
                  <c:v>Входная</c:v>
                </c:pt>
                <c:pt idx="1">
                  <c:v>Итоговая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52</c:v>
                </c:pt>
                <c:pt idx="1">
                  <c:v>58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706C67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Здравствуйте, уважаемая комиссия! Представляю вашему вниманию отчёт о производственной педагогической практике, которую я проходила в МБОУ СОШ № 12 с восьмого июня по третье июля. За это время я познакомилась с работой учителя русского языка и литературы, провела уроки и внеклассные мероприятия. Расскажу о целях, задачах и результатах практики.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Перед началом практики я поставила перед собой цель — сформировать профессиональные компетенции учителя русского языка и литературы. Для этого я выделила четыре ключевые задачи: изучить организацию учебного процесса, освоить методику и современные технологии, развить навыки воспитательной работы и провести диагностику знаний. Эти задачи определили структуру всей моей работы на четыре недели. Сейчас расскажу, как я их решала.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База моей практики — МБОУ СОШ № 12. За мной закрепили два класса: 6 «Б» и 8 «А», всего 47 учеников. Моим наставником стала учитель русского языка и литературы Сидорова Елена Викторовна. Моя нагрузка — 6 уроков в неделю: 4 по русскому языку и 2 по литературе. Это позволило мне вести и среднее, и старшее звено, что дало разный опыт.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Практика длилась четыре недели, и каждая имела свою задачу. Первую неделю я знакомилась с классами и наблюдала за работой наставника, чтобы понять уровень подготовки учеников. На второй неделе начала проводить пробные уроки — под руководством учителя, с разбором каждого занятия. Третья неделя была посвящена самостоятельным урокам, где я уже сама планировала и вела занятия. А завершилась практика зачётными уроками и внеклассными мероприятиями, о которых расскажу дальше.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время практики я посетила 14 уроков русского языка и литературы — это позволило мне познакомиться с методикой работы наставника и особенностями классов. Затем я провела 6 пробных уроков: 4 по русскому языку и 2 по литературе. Зачётными стали 3 урока — по русскому языку и литературе. Темы охватывали ключевые разделы программы: имя существительное, сложноподчинённые предложения и лирику Пушкина. Эта практика дала мне первый реальный опыт ведения уроков и работы с классом.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уроках я старалась сочетать разные методы, чтобы удержать внимание шестиклассников и восьмиклассников. Например, проблемное изложение — через лингвистическую сказку, где ребята сами находили «ошибку» и формулировали правило. Работа в группах и взаимоопрос помогали включить в деятельность даже пассивных учеников. Игровые приёмы, такие как синквейн, делали уроки живее, а интерактивная доска позволяла наглядно разбирать орфограммы. Эти методы я подбирала под конкретные темы, и они хорошо работали на практике.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Помимо уроков, я провела два внеклассных мероприятия. В 6 «Б» прошёл классный час «Культура общения», где мы обсуждали правила вежливости и разыгрывали диалоги. А для всех шестых классов я организовала литературную викторину «Мир классики» — ребята отвечали на вопросы по пройденным произведениям. Всего в мероприятиях участвовали 25 учеников моего класса и 20 ребят на викторине. Такие форматы помогают увлечь детей предметом и сплотить коллектив.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Чтобы оценить результаты своей работы, я провела в 6 «Б» две проверочные работы по русскому языку — входную и итоговую. Работы писали 24 из 25 учеников класса. Качество знаний выросло с 52 до 58 процентов, то есть на шесть процентных пунктов. Рост небольшой, но он есть, и это говорит о том, что даже за короткий срок практики можно добиться положительной динамики. Конечно, хочется большего, и я понимаю, что устойчивый результат требует более длительной работы.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Конечно, без трудностей не обошлось. Главной проблемой было удержать внимание шестиклассников — они быстро устают и отвлекаются. Я выходила из положения с помощью игровых приёмов и частой смены деятельности. Второй вызов — нехватка времени на подготовку: помогло планирование на неделю вперёд и консультации с наставником. И наконец, подбор заданий разного уровня сложности — здесь меня выручили готовые дидактические пособия. В итоге каждая трудность стала точкой роста.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Подводя итоги, могу сказать: цель практики достигнута. Я научилась планировать уроки, проводить их и анализировать результаты. Диагностика показала положительную динамику — это главный показатель моей работы. Впереди — углубление методической подготовки и поступление в магистратуру. Я планирую и дальше развиваться как учитель русского языка и литературы.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7d17582d52950b74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67540453c1e42d7f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2f4df1e512ea5814.png"/><Relationship Id="rId4" Type="http://schemas.openxmlformats.org/officeDocument/2006/relationships/image" Target="../media/md82a30b0100a26fb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aa816c627eb3142b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2f4df1e512ea5814.png"/><Relationship Id="rId100" Type="http://schemas.openxmlformats.org/officeDocument/2006/relationships/chart" Target="../charts/char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e5d53bf8d293a3c7.png"/><Relationship Id="rId4" Type="http://schemas.openxmlformats.org/officeDocument/2006/relationships/image" Target="../media/macf3d67c59c5772c.png"/><Relationship Id="rId5" Type="http://schemas.openxmlformats.org/officeDocument/2006/relationships/image" Target="../media/m942b2d921a89e39d.svg"/><Relationship Id="rId6" Type="http://schemas.openxmlformats.org/officeDocument/2006/relationships/image" Target="../media/mfdeafde5dacf4ef4.png"/><Relationship Id="rId8" Type="http://schemas.openxmlformats.org/officeDocument/2006/relationships/image" Target="../media/m43b5795bb247b926.png"/><Relationship Id="rId9" Type="http://schemas.openxmlformats.org/officeDocument/2006/relationships/image" Target="../media/m7a159def77fc7a29.svg"/><Relationship Id="rId10" Type="http://schemas.openxmlformats.org/officeDocument/2006/relationships/image" Target="../media/mc9d651107e76b11f.png"/><Relationship Id="rId11" Type="http://schemas.openxmlformats.org/officeDocument/2006/relationships/image" Target="../media/m5a4d99bb5ae88708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1ff9ffb1a810acc9.png"/><Relationship Id="rId4" Type="http://schemas.openxmlformats.org/officeDocument/2006/relationships/image" Target="../media/mc1764f6fe49b06b6.jpeg"/><Relationship Id="rId6" Type="http://schemas.openxmlformats.org/officeDocument/2006/relationships/image" Target="../media/mdb55ccc66e6e9178.png"/><Relationship Id="rId7" Type="http://schemas.openxmlformats.org/officeDocument/2006/relationships/image" Target="../media/m3e018f691a81d181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2f4df1e512ea5814.png"/><Relationship Id="rId100" Type="http://schemas.openxmlformats.org/officeDocument/2006/relationships/chart" Target="../charts/char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176d48d30bb268b4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d06426bc0cd7cb5a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8B1A1A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155700" y="635000"/>
            <a:ext cx="173001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2622"/>
                </a:solidFill>
                <a:latin typeface="Golos Text"/>
              </a:rPr>
              <a:t>МБОУ СОШ № 12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53620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1A1A"/>
                </a:solidFill>
                <a:latin typeface="Golos Text"/>
              </a:rPr>
              <a:t>Производственная (педагогическая) практика · 2026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815604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2A2622"/>
                </a:solidFill>
                <a:latin typeface="Lora"/>
              </a:rPr>
              <a:t>Отчёт по производственной (педагогической) практике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058245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06C67"/>
                </a:solidFill>
                <a:latin typeface="Golos Text"/>
              </a:rPr>
              <a:t>Студентка 4 курса, направление «Педагогическое образование: русский язык и литература». Практика проходила в МБОУ СОШ № 12 с 8 июня по 3 июля 2026 года.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92800"/>
            <a:ext cx="2602167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089015"/>
            <a:ext cx="248126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Ерохина Анна Сергеевна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236119" y="5892800"/>
            <a:ext cx="1983399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Роль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236119" y="6089015"/>
            <a:ext cx="1862495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Студентка 4 курса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194598" y="5892800"/>
            <a:ext cx="635377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Аудитория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194598" y="6089015"/>
            <a:ext cx="635377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Для комиссии по защите практики, методиста и учителя-наставника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121569"/>
            <a:ext cx="2441535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1A1A"/>
                </a:solidFill>
                <a:latin typeface="Golos Text"/>
              </a:rPr>
              <a:t>Цель и задачи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315839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Что предстояло освоить за четыре недели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259409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8B1A1A"/>
                </a:solidFill>
                <a:latin typeface="Golos Text"/>
              </a:rPr>
              <a:t>01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2581989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Изучить организацию учебного процесса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964855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Познакомиться с документацией, расписанием и структурой уроков в школе.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24600" y="2259409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8B1A1A"/>
                </a:solidFill>
                <a:latin typeface="Golos Text"/>
              </a:rPr>
              <a:t>02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324600" y="2581989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Овладеть методикой и технологиями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324600" y="2964855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Составлять конспекты уроков русского языка и литературы, применять интерактивные и групповые методы.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3952180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8B1A1A"/>
                </a:solidFill>
                <a:latin typeface="Golos Text"/>
              </a:rPr>
              <a:t>03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4274760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Развить навыки воспитательной работы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4657606"/>
            <a:ext cx="5740400" cy="276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Организовать внеклассные мероприятия и классный час.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324600" y="3952180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8B1A1A"/>
                </a:solidFill>
                <a:latin typeface="Golos Text"/>
              </a:rPr>
              <a:t>04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324600" y="4274760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Провести диагностику знаний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324600" y="4657606"/>
            <a:ext cx="5740400" cy="276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Оценить качество знаний учеников до и после практики.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5330031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Цель — формирование профессиональных компетенций учителя русского языка и литературы.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5207000" cy="6858000"/>
          </a:xfrm>
          <a:prstGeom prst="rect">
            <a:avLst/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5823588" y="3772439"/>
            <a:ext cx="125723" cy="125723"/>
          </a:xfrm>
          <a:prstGeom prst="roundRect">
            <a:avLst>
              <a:gd name="adj" fmla="val 22728"/>
            </a:avLst>
          </a:prstGeom>
          <a:solidFill>
            <a:srgbClr val="8B1A1A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6" name="pic6"/>
          <p:cNvPicPr/>
          <p:nvPr/>
        </p:nvPicPr>
        <p:blipFill>
          <a:blip r:embed="rId4"/>
          <a:srcRect l="27449" t="0" r="27449" b="0"/>
          <a:stretch>
            <a:fillRect/>
          </a:stretch>
        </p:blipFill>
        <p:spPr>
          <a:xfrm>
            <a:off x="6350" y="6350"/>
            <a:ext cx="5194300" cy="6845300"/>
          </a:xfrm>
          <a:prstGeom prst="rect">
            <a:avLst/>
          </a:prstGeom>
        </p:spPr>
      </p:pic>
      <p:sp>
        <p:nvSpPr>
          <p:cNvPr id="7" name="text7"/>
          <p:cNvSpPr>
            <a:spLocks noChangeArrowheads="1"/>
          </p:cNvSpPr>
          <p:nvPr/>
        </p:nvSpPr>
        <p:spPr>
          <a:xfrm>
            <a:off x="5842000" y="635000"/>
            <a:ext cx="622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1A1A"/>
                </a:solidFill>
                <a:latin typeface="Golos Text"/>
              </a:rPr>
              <a:t>База практики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5842000" y="927100"/>
            <a:ext cx="5613400" cy="850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00"/>
              </a:lnSpc>
            </a:pPr>
            <a:r>
              <a:rPr lang="ru-RU" sz="3000" b="1" spc="-59">
                <a:solidFill>
                  <a:srgbClr val="2A2622"/>
                </a:solidFill>
                <a:latin typeface="Lora"/>
              </a:rPr>
              <a:t>МБОУ СОШ № 12 — место прохождения практики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5842000" y="2019945"/>
            <a:ext cx="5613400" cy="143500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Практика проходила в МБОУ СОШ № 12. За мной были закреплены два класса: 6 «Б» (25 учеников) и 8 «А» (22 ученика). Учитель-наставник — Сидорова Елена Викторовна. Учебная нагрузка составила 6 уроков в неделю: 4 по русскому языку и 2 по литературе.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121400" y="3700363"/>
            <a:ext cx="4181475" cy="2698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2A2622"/>
                </a:solidFill>
                <a:latin typeface="Golos Text"/>
              </a:rPr>
              <a:t>Наставник — Сидорова Елена Викторовна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902520"/>
            <a:ext cx="223210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1A1A"/>
                </a:solidFill>
                <a:latin typeface="Golos Text"/>
              </a:rPr>
              <a:t>Хронология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97614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Содержание работы по неделям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025080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B1A1A"/>
                </a:solidFill>
                <a:latin typeface="Golos Text"/>
              </a:rPr>
              <a:t>1-я неделя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710880"/>
            <a:ext cx="24638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Знакомство и наблюдение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253805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Знакомство с классами 6 «Б» и 8 «А», посещение уроков учителя-наставника.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3505200" y="3025080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B1A1A"/>
                </a:solidFill>
                <a:latin typeface="Golos Text"/>
              </a:rPr>
              <a:t>2-я неделя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505200" y="3710880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Пробные уроки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505200" y="4025205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Проведение пробных уроков русского языка и литературы под руководством наставника.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248400" y="3025080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B1A1A"/>
                </a:solidFill>
                <a:latin typeface="Golos Text"/>
              </a:rPr>
              <a:t>3-я неделя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248400" y="3710880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Самостоятельные уроки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248400" y="4025205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Самостоятельное проведение уроков, отработка методических приёмов.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991600" y="3025080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4-я неделя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991600" y="3710880"/>
            <a:ext cx="24638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706C67"/>
                </a:solidFill>
                <a:latin typeface="Golos Text"/>
              </a:rPr>
              <a:t>Зачётные уроки и классный час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991600" y="4253805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Зачётные уроки, итоговая диагностика, проведение классного часа и викторины.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4" name="chart4"/>
          <p:cNvGraphicFramePr/>
          <p:nvPr/>
        </p:nvGraphicFramePr>
        <p:xfrm>
          <a:off x="762000" y="2796480"/>
          <a:ext cx="10668000" cy="157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5" name="text5"/>
          <p:cNvSpPr>
            <a:spLocks noChangeArrowheads="1"/>
          </p:cNvSpPr>
          <p:nvPr/>
        </p:nvSpPr>
        <p:spPr>
          <a:xfrm>
            <a:off x="762000" y="1927820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Проведённые уроки в цифрах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467544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Всего проведено 9 уроков: 6 пробных и 3 зачётных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За период практики с 8 июня по 3 июля 2026 года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03561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10223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172200" y="1503561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6432550" y="175121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62000" y="3812480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8" name="card8"/>
          <p:cNvSpPr/>
          <p:nvPr/>
        </p:nvSpPr>
        <p:spPr>
          <a:xfrm>
            <a:off x="1022350" y="4060130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6172200" y="3812480"/>
            <a:ext cx="5257800" cy="2156520"/>
          </a:xfrm>
          <a:prstGeom prst="roundRect">
            <a:avLst>
              <a:gd name="adj" fmla="val 883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10" name="card10"/>
          <p:cNvSpPr/>
          <p:nvPr/>
        </p:nvSpPr>
        <p:spPr>
          <a:xfrm>
            <a:off x="6432550" y="4060130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3950" y="1852811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34150" y="1852811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23950" y="4161730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34150" y="4161730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1117600" y="622300"/>
            <a:ext cx="180395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1A1A"/>
                </a:solidFill>
                <a:latin typeface="Golos Text"/>
              </a:rPr>
              <a:t>Методы и приёмы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Методы и приёмы обучения на уроках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22350" y="229604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Проблемное изложение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22350" y="2564011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Лингвистическая сказка: ученики ищут «ошибку» в тексте и объясняют правило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32550" y="2296041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Работа в группах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32550" y="2564011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Взаимоопрос: пары проверяют друг друга по карточкам с заданиями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22350" y="4604960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Игровые приёмы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22350" y="4872930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Составление синквейна по теме урока — развитие творческого мышления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32550" y="4604960"/>
            <a:ext cx="53721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ИКТ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32550" y="4872930"/>
            <a:ext cx="4762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06C67"/>
                </a:solidFill>
                <a:latin typeface="Golos Text"/>
              </a:rPr>
              <a:t>Работа с интерактивной доской: разбор схем и орфограмм в реальном времени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4" name="pic4"/>
          <p:cNvPicPr/>
          <p:nvPr/>
        </p:nvPicPr>
        <p:blipFill>
          <a:blip r:embed="rId4"/>
          <a:stretch>
            <a:fillRect/>
          </a:stretch>
        </p:blipFill>
        <p:spPr>
          <a:xfrm>
            <a:off x="768350" y="2148681"/>
            <a:ext cx="5245100" cy="3940969"/>
          </a:xfrm>
          <a:prstGeom prst="rect">
            <a:avLst/>
          </a:prstGeom>
        </p:spPr>
      </p:pic>
      <p:pic>
        <p:nvPicPr>
          <p:cNvPr id="5" name="pic5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96300" y="3814366"/>
            <a:ext cx="609600" cy="609600"/>
          </a:xfrm>
          <a:prstGeom prst="rect">
            <a:avLst/>
          </a:prstGeom>
        </p:spPr>
      </p:pic>
      <p:sp>
        <p:nvSpPr>
          <p:cNvPr id="6" name="text6"/>
          <p:cNvSpPr>
            <a:spLocks noChangeArrowheads="1"/>
          </p:cNvSpPr>
          <p:nvPr/>
        </p:nvSpPr>
        <p:spPr>
          <a:xfrm>
            <a:off x="762000" y="635000"/>
            <a:ext cx="76962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8B1A1A"/>
                </a:solidFill>
                <a:latin typeface="Golos Text"/>
              </a:rPr>
              <a:t>Внеклассная работа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882650"/>
            <a:ext cx="70866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Классный час и литературная викторина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102600" y="832644"/>
            <a:ext cx="3327400" cy="965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875"/>
              </a:lnSpc>
            </a:pPr>
            <a:r>
              <a:rPr lang="ru-RU" sz="1250">
                <a:solidFill>
                  <a:srgbClr val="706C67"/>
                </a:solidFill>
                <a:latin typeface="Golos Text"/>
              </a:rPr>
              <a:t>Провела классный час «Культура общения» в 6 «Б» и литературную викторину «Мир классики» для 6-х классов.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27100" y="5797550"/>
            <a:ext cx="55626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F6F3EC"/>
                </a:solidFill>
                <a:latin typeface="Golos Text"/>
              </a:rPr>
              <a:t>Классный час «Культура общения»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337300" y="5797550"/>
            <a:ext cx="55626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b="1">
                <a:solidFill>
                  <a:srgbClr val="F6F3EC"/>
                </a:solidFill>
                <a:latin typeface="Golos Text"/>
              </a:rPr>
              <a:t>Литературная викторина «Мир классики»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4" name="chart4"/>
          <p:cNvGraphicFramePr/>
          <p:nvPr/>
        </p:nvGraphicFramePr>
        <p:xfrm>
          <a:off x="762000" y="2095500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5" name="text5"/>
          <p:cNvSpPr>
            <a:spLocks noChangeArrowheads="1"/>
          </p:cNvSpPr>
          <p:nvPr/>
        </p:nvSpPr>
        <p:spPr>
          <a:xfrm>
            <a:off x="762000" y="552450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Динамика качества знаний по русскому языку в 6 «Б»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663700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Качество знаний, % (входная и итоговая проверочные работы, 24 из 25 учеников)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6057265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Качество знаний выросло на 6 п.п. — с 52% до 58%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Проверочные работы в 6 «Б», июнь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622300"/>
            <a:ext cx="1786215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1A1A"/>
                </a:solidFill>
                <a:latin typeface="Golos Text"/>
              </a:rPr>
              <a:t>Анализ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Трудности практики и пути их решения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562100" y="1861701"/>
            <a:ext cx="1551623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Сложности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41796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A2622"/>
                </a:solidFill>
                <a:latin typeface="Golos Text"/>
              </a:rPr>
              <a:t>Удержание внимания шестиклассников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284341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A2622"/>
                </a:solidFill>
                <a:latin typeface="Golos Text"/>
              </a:rPr>
              <a:t>Нехватка времени на подготовку материалов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92200" y="3268861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A2622"/>
                </a:solidFill>
                <a:latin typeface="Golos Text"/>
              </a:rPr>
              <a:t>Подбор заданий разного уровня сложности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972300" y="1861701"/>
            <a:ext cx="1243965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Решения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241796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A2622"/>
                </a:solidFill>
                <a:latin typeface="Golos Text"/>
              </a:rPr>
              <a:t>Игровые приёмы, смена видов деятельности каждые 10–15 минут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309106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A2622"/>
                </a:solidFill>
                <a:latin typeface="Golos Text"/>
              </a:rPr>
              <a:t>Консультации с наставником, планирование на неделю вперёд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02400" y="3764161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A2622"/>
                </a:solidFill>
                <a:latin typeface="Golos Text"/>
              </a:rPr>
              <a:t>Использование готовых дидактических пособий и дифференцированных карточек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667570"/>
            <a:ext cx="170715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8B1A1A"/>
                </a:solidFill>
                <a:latin typeface="Golos Text"/>
              </a:rPr>
              <a:t>Выводы и планы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861840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Практика подтвердила выбор профессии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002260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Выводы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430836"/>
            <a:ext cx="5092700" cy="11505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Цель практики достигнута: сформированы навыки планирования, проведения уроков и диагностики. Итоги проверочной работы показывают положительную динамику качества знаний.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62700" y="3002260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A2622"/>
                </a:solidFill>
                <a:latin typeface="Golos Text"/>
              </a:rPr>
              <a:t>Профессиональные планы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62700" y="3430836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Углублять методическую подготовку, поступить в магистратуру и продолжить педагогическую деятельность в школе.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98014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Практика укрепила уверенность в правильности выбранного пути.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по производственной (педагогической) практике — пример презентации</dc:title>
  <dc:creator>Слайда</dc:creator>
</cp:coreProperties>
</file>