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Onest"/>
      <p:regular r:id="rId200"/>
      <p:bold r:id="rId201"/>
    </p:embeddedFont>
    <p:embeddedFont>
      <p:font typeface="Manrope"/>
      <p:regular r:id="rId204"/>
      <p:bold r:id="rId20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200" Type="http://schemas.openxmlformats.org/officeDocument/2006/relationships/font" Target="fonts/font1.fntdata"/><Relationship Id="rId201" Type="http://schemas.openxmlformats.org/officeDocument/2006/relationships/font" Target="fonts/font2.fntdata"/><Relationship Id="rId204" Type="http://schemas.openxmlformats.org/officeDocument/2006/relationships/font" Target="fonts/font5.fntdata"/><Relationship Id="rId20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rgbClr val="2E7D9A"/>
            </a:solidFill>
            <a:ln>
              <a:noFill/>
            </a:ln>
          </c:spPr>
          <c:dLbls>
            <c:dLbl>
              <c:idx val="0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120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80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60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40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30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30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20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7"/>
              <c:tx>
                <c:rich>
                  <a:bodyPr/>
                  <a:lstStyle/>
                  <a:p>
                    <a:r>
                      <a:rPr lang="ru-RU" sz="2000" b="1">
                        <a:solidFill>
                          <a:srgbClr val="173C56"/>
                        </a:solidFill>
                        <a:latin typeface="+mn-lt"/>
                      </a:rPr>
                      <a:t>20</a:t>
                    </a:r>
                  </a:p>
                </c:rich>
              </c:tx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Pos val="outEnd"/>
            <c:showLegendKey val="0"/>
            <c:showVal val="1"/>
            <c:showCatName val="0"/>
            <c:showSerName val="0"/>
            <c:showPercent val="0"/>
            <c:showBubbleSize val="0"/>
          </c:dLbls>
          <c:cat>
            <c:strRef>
              <c:f>Sheet1!$A$2:$A$9</c:f>
              <c:strCache>
                <c:ptCount val="8"/>
                <c:pt idx="0">
                  <c:v>Измерение АД</c:v>
                </c:pt>
                <c:pt idx="1">
                  <c:v>Термометрия</c:v>
                </c:pt>
                <c:pt idx="2">
                  <c:v>Внутримышечные инъекции</c:v>
                </c:pt>
                <c:pt idx="3">
                  <c:v>Подкожные инъекции</c:v>
                </c:pt>
                <c:pt idx="4">
                  <c:v>Внутривенные инъекции</c:v>
                </c:pt>
                <c:pt idx="5">
                  <c:v>Раздача лекарств</c:v>
                </c:pt>
                <c:pt idx="6">
                  <c:v>Постановка инфузионных систем</c:v>
                </c:pt>
                <c:pt idx="7">
                  <c:v>Уход за тяжёлыми пациентами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120</c:v>
                </c:pt>
                <c:pt idx="1">
                  <c:v>80</c:v>
                </c:pt>
                <c:pt idx="2">
                  <c:v>60</c:v>
                </c:pt>
                <c:pt idx="3">
                  <c:v>40</c:v>
                </c:pt>
                <c:pt idx="4">
                  <c:v>30</c:v>
                </c:pt>
                <c:pt idx="5">
                  <c:v>30</c:v>
                </c:pt>
                <c:pt idx="6">
                  <c:v>20</c:v>
                </c:pt>
                <c:pt idx="7">
                  <c:v>20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axMin"/>
        </c:scaling>
        <c:delete val="0"/>
        <c:axPos val="l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600">
                <a:solidFill>
                  <a:srgbClr val="173C56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b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600">
          <a:solidFill>
            <a:srgbClr val="657F92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doughnutChart>
        <c:varyColors val="1"/>
        <c:ser>
          <c:idx val="0"/>
          <c:order val="0"/>
          <c:dPt>
            <c:idx val="0"/>
            <c:bubble3D val="0"/>
            <c:spPr>
              <a:solidFill>
                <a:srgbClr val="2E7D9A"/>
              </a:solidFill>
              <a:ln>
                <a:noFill/>
              </a:ln>
            </c:spPr>
          </c:dPt>
          <c:dPt>
            <c:idx val="1"/>
            <c:bubble3D val="0"/>
            <c:spPr>
              <a:solidFill>
                <a:srgbClr val="89B3C6"/>
              </a:solidFill>
              <a:ln>
                <a:noFill/>
              </a:ln>
            </c:spPr>
          </c:dPt>
          <c:dPt>
            <c:idx val="2"/>
            <c:bubble3D val="0"/>
            <c:spPr>
              <a:solidFill>
                <a:srgbClr val="235F7B"/>
              </a:solidFill>
              <a:ln>
                <a:noFill/>
              </a:ln>
            </c:spPr>
          </c:dPt>
          <c:dPt>
            <c:idx val="3"/>
            <c:bubble3D val="0"/>
            <c:spPr>
              <a:solidFill>
                <a:srgbClr val="BCD5E0"/>
              </a:solidFill>
              <a:ln>
                <a:noFill/>
              </a:ln>
            </c:spPr>
          </c:dPt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Профилактика гипертонической болезни</c:v>
                </c:pt>
                <c:pt idx="1">
                  <c:v>Здоровое питание</c:v>
                </c:pt>
                <c:pt idx="2">
                  <c:v>Отказ от курения</c:v>
                </c:pt>
                <c:pt idx="3">
                  <c:v>Профилактика гриппа и ОРВИ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33</c:v>
                </c:pt>
                <c:pt idx="1">
                  <c:v>27</c:v>
                </c:pt>
                <c:pt idx="2">
                  <c:v>22</c:v>
                </c:pt>
                <c:pt idx="3">
                  <c:v>18</c:v>
                </c:pt>
              </c:numCache>
            </c:numRef>
          </c:val>
        </c:ser>
        <c:firstSliceAng val="0"/>
        <c:holeSize val="70"/>
      </c:doughnutChart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400">
          <a:solidFill>
            <a:srgbClr val="657F92"/>
          </a:solidFill>
          <a:latin typeface="+mn-lt"/>
        </a:defRPr>
      </a:pPr>
      <a:endParaRPr lang="ru-RU"/>
    </a:p>
  </c:txPr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rgbClr val="2E7D9A"/>
            </a:solidFill>
            <a:ln>
              <a:noFill/>
            </a:ln>
          </c:spPr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Sheet1!$A$2:$A$5</c:f>
              <c:strCache>
                <c:ptCount val="4"/>
                <c:pt idx="0">
                  <c:v>Смены</c:v>
                </c:pt>
                <c:pt idx="1">
                  <c:v>Часы</c:v>
                </c:pt>
                <c:pt idx="2">
                  <c:v>Манипуляции</c:v>
                </c:pt>
                <c:pt idx="3">
                  <c:v>Пациенты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24</c:v>
                </c:pt>
                <c:pt idx="1">
                  <c:v>144</c:v>
                </c:pt>
                <c:pt idx="2">
                  <c:v>400</c:v>
                </c:pt>
                <c:pt idx="3">
                  <c:v>200</c:v>
                </c:pt>
              </c:numCache>
            </c:numRef>
          </c:val>
        </c:ser>
        <c:gapWidth val="60"/>
        <c:axId val="101"/>
        <c:axId val="102"/>
      </c:bar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100">
                <a:solidFill>
                  <a:srgbClr val="173C56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100">
          <a:solidFill>
            <a:srgbClr val="657F92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Добрый день, уважаемые руководитель практики и члены комиссии. Представляю вашему вниманию отчёт о производственной практике, которую я проходила летом 2026 года в терапевтическом отделении Городской больницы № 5. Моя специальность — сестринское дело, группа СД-32. Руководителем практики была старшая медицинская сестра Иванова Нина Петровна. В ходе доклада я расскажу о целях, задачах, выполненных манипуляциях и полученных результатах.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Перед началом практики я поставила перед собой главную цель — закрепить теоретические знания и освоить практические навыки медицинской сестры. Для этого я определила несколько конкретных задач: научиться качественно ухаживать за пациентами, уверенно выполнять инъекции, измерять давление и правильно вести документацию. Каждая из этих задач отрабатывалась ежедневно в терапевтическом отделении, и сейчас я готова показать, как это было.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Практика проходила в терапевтическом отделении городской больницы. Это круглосуточный стационар на 60 коек, разделённый на 5 палат. В отделении есть процедурный кабинет и пост медицинской сестры — именно там я выполняла большинство манипуляций. Работа организована посменно, смены длятся по 6 часов, что позволяет охватить все этапы сестринского ухода.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Практика длилась четыре недели, всего 24 смены — по шесть в неделю. Первая неделя ушла на адаптацию: я знакомилась с отделением и участвовала в уходе за пациентами под присмотром наставника. На второй неделе начала осваивать базовые манипуляции — инъекции, измерение давления, термометрию. Третья неделя была посвящена документации и работе в процедурном кабинете. А на четвёртой я уже выполняла манипуляции самостоятельно, но под наблюдением, и проводила беседы с пациентами.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четыре недели практики я выполнила 400 манипуляций. Больше всего — измерение артериального давления и термометрию: это ежедневные процедуры, которые я делала каждому пациенту в палатах. Довольно много было инъекций — внутримышечных, подкожных и внутривенных, и с каждым разом я делала их увереннее. Отдельно отмечу постановку инфузионных систем и уход за тяжёлыми пациентами — это то, что требует особого внимания и ответственности. Дальше расскажу, с какой документацией я работала на посту.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Отдельно хочу остановиться на документации — это то, с чем сталкиваешься каждый день. Я вела шесть видов документов: от медицинской карты стационарного больного до журнала движения пациентов. Самым ответственным для меня был журнал назначений — здесь нельзя ошибиться, ведь от этого зависит, получит ли пациент своё лечение вовремя. Температурный лист научил меня аккуратности и вниманию к деталям. К концу практики заполнение всех форм занимало у меня заметно меньше времени, а ошибок становилось всё меньше.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В рамках практики я участвовала в санитарно-просветительской работе с пациентами отделения. Мной было проведено четыре беседы на разные темы, и в общей сложности их прослушали 45 человек. Больше всего пациентов заинтересовала профилактика гипертонической болезни — это ожидаемо, ведь таких пациентов в отделении большинство. Беседы о здоровом питании и отказе от курения тоже собрали немало слушателей. Меньше всего людей пришло на разговор о профилактике гриппа и ОРВИ, потому что тема была больше актуальна в холодное время года. В целом, я увидела, что пациенты с интересом относятся к такой работе, и это очень важная часть сестринской деятельности.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На практике я столкнулась с несколькими трудностями, и главной из них была постановка внутривенных инъекций — здесь нужна точность и уверенность. Чтобы справиться, я много тренировалась на фантоме и советовалась с наставником, и к концу практики делала их уже спокойно. Сложно было и общаться с тяжёлыми пациентами — я училась находить нужные слова и поддерживать их, опираясь на советы опытных медсестёр. Быстрое заполнение документации тоже давалось не сразу, но изучение стандартов и шаблонов помогло ускориться. Каждая трудность стала для меня уроком и точкой роста.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За четыре недели практики я отработала 24 смены — это 144 часа. За это время выполнила 400 манипуляций и помогла 200 пациентам. Отдельно отмечу санитарно-просветительские беседы, которыми охвачено 45 пациентов — для меня это был важный опыт общения с пациентами. Все цифры сходятся с дневником практики и отчётом по каждому разделу работы.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Подводя итоги, могу сказать: практика полностью подтвердила мой выбор профессии. Я не только закрепила теорию, но и почувствовала, что такое настоящая работа медсестры — с её ритмом, ответственностью и общением с пациентами. Теперь я вижу, куда двигаться дальше: продолжать учёбу, оттачивать навыки процедурной медсестры и со временем устроиться в терапевтическое отделение. Спасибо за внимание, готова ответить на ваши вопросы.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d2db38a8589e8274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7aafc7d17c770568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7aafc7d17c770568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4408cbc3aa682604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7aafc7d17c770568.png"/><Relationship Id="rId100" Type="http://schemas.openxmlformats.org/officeDocument/2006/relationships/chart" Target="../charts/chart1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7aafc7d17c770568.png"/><Relationship Id="rId4" Type="http://schemas.openxmlformats.org/officeDocument/2006/relationships/image" Target="../media/m22b5c42a8227cafe.png"/><Relationship Id="rId5" Type="http://schemas.openxmlformats.org/officeDocument/2006/relationships/image" Target="../media/m61df3cc4a6b96102.svg"/><Relationship Id="rId6" Type="http://schemas.openxmlformats.org/officeDocument/2006/relationships/image" Target="../media/m249d69799fe93c9b.png"/><Relationship Id="rId8" Type="http://schemas.openxmlformats.org/officeDocument/2006/relationships/image" Target="../media/m42ca9e53456b9e02.png"/><Relationship Id="rId9" Type="http://schemas.openxmlformats.org/officeDocument/2006/relationships/image" Target="../media/m6362f9389fb68bd7.svg"/><Relationship Id="rId10" Type="http://schemas.openxmlformats.org/officeDocument/2006/relationships/image" Target="../media/m3eee6340a8c40d28.png"/><Relationship Id="rId11" Type="http://schemas.openxmlformats.org/officeDocument/2006/relationships/image" Target="../media/m684641e78db65b34.svg"/><Relationship Id="rId12" Type="http://schemas.openxmlformats.org/officeDocument/2006/relationships/image" Target="../media/m91eed6d0ed904c80.png"/><Relationship Id="rId13" Type="http://schemas.openxmlformats.org/officeDocument/2006/relationships/image" Target="../media/mb8b42b4431c6f2a2.svg"/><Relationship Id="rId14" Type="http://schemas.openxmlformats.org/officeDocument/2006/relationships/image" Target="../media/m2000c947e4a7bd0d.png"/><Relationship Id="rId15" Type="http://schemas.openxmlformats.org/officeDocument/2006/relationships/image" Target="../media/m4443ded40d6e94d6.sv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7aafc7d17c770568.png"/><Relationship Id="rId100" Type="http://schemas.openxmlformats.org/officeDocument/2006/relationships/chart" Target="../charts/char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7dca6a54df7dacc4.png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f750ff07e9e3b2cc.png"/><Relationship Id="rId100" Type="http://schemas.openxmlformats.org/officeDocument/2006/relationships/chart" Target="../charts/chart3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e9affa464d903d7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2E7D9A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1155700" y="631825"/>
            <a:ext cx="2617629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173C56"/>
                </a:solidFill>
                <a:latin typeface="Onest"/>
              </a:rPr>
              <a:t>Медицинский колледж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421904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2E7D9A"/>
                </a:solidFill>
                <a:latin typeface="Onest"/>
              </a:rPr>
              <a:t>Отчёт по производственной практике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682254"/>
            <a:ext cx="9423400" cy="217279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107">
                <a:solidFill>
                  <a:srgbClr val="173C56"/>
                </a:solidFill>
                <a:latin typeface="Manrope"/>
              </a:rPr>
              <a:t>Сестринское дело: итоги производственной практики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947120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657F92"/>
                </a:solidFill>
                <a:latin typeface="Onest"/>
              </a:rPr>
              <a:t>Отчёт о практике в терапевтическом отделении ГБУЗ «Городская больница № 5»: освоенные манипуляции, документация, санитарно-просветительская работа.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5670550"/>
            <a:ext cx="2840768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57F92"/>
                </a:solidFill>
                <a:latin typeface="Onest"/>
              </a:rPr>
              <a:t>Автор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867400"/>
            <a:ext cx="2291953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300" b="1">
                <a:solidFill>
                  <a:srgbClr val="173C56"/>
                </a:solidFill>
                <a:latin typeface="Onest"/>
              </a:rPr>
              <a:t>Мельникова Дарья Сергеевна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434953" y="5670550"/>
            <a:ext cx="2391069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57F92"/>
                </a:solidFill>
                <a:latin typeface="Onest"/>
              </a:rPr>
              <a:t>Роль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434953" y="5867400"/>
            <a:ext cx="1917204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300" b="1">
                <a:solidFill>
                  <a:srgbClr val="173C56"/>
                </a:solidFill>
                <a:latin typeface="Onest"/>
              </a:rPr>
              <a:t>Студентка группы СД-32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5733157" y="5670550"/>
            <a:ext cx="6331843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657F92"/>
                </a:solidFill>
                <a:latin typeface="Onest"/>
              </a:rPr>
              <a:t>Аудитория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5733157" y="5867400"/>
            <a:ext cx="5722243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300" b="1">
                <a:solidFill>
                  <a:srgbClr val="173C56"/>
                </a:solidFill>
                <a:latin typeface="Onest"/>
              </a:rPr>
              <a:t>Руководитель практики: старшая медицинская сестра Иванова Н. П. ·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201241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37506"/>
            <a:ext cx="5257800" cy="2207617"/>
          </a:xfrm>
          <a:prstGeom prst="roundRect">
            <a:avLst>
              <a:gd name="adj" fmla="val 690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5" name="card5"/>
          <p:cNvSpPr/>
          <p:nvPr/>
        </p:nvSpPr>
        <p:spPr>
          <a:xfrm>
            <a:off x="6172200" y="1637506"/>
            <a:ext cx="5257800" cy="2207617"/>
          </a:xfrm>
          <a:prstGeom prst="roundRect">
            <a:avLst>
              <a:gd name="adj" fmla="val 6903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6" name="card6"/>
          <p:cNvSpPr/>
          <p:nvPr/>
        </p:nvSpPr>
        <p:spPr>
          <a:xfrm>
            <a:off x="762000" y="3997523"/>
            <a:ext cx="5257800" cy="1971477"/>
          </a:xfrm>
          <a:prstGeom prst="roundRect">
            <a:avLst>
              <a:gd name="adj" fmla="val 7730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7" name="card7"/>
          <p:cNvSpPr/>
          <p:nvPr/>
        </p:nvSpPr>
        <p:spPr>
          <a:xfrm>
            <a:off x="6172200" y="3997523"/>
            <a:ext cx="5257800" cy="1971477"/>
          </a:xfrm>
          <a:prstGeom prst="roundRect">
            <a:avLst>
              <a:gd name="adj" fmla="val 7730"/>
            </a:avLst>
          </a:prstGeom>
          <a:noFill/>
          <a:ln w="6350" cap="flat">
            <a:solidFill>
              <a:srgbClr val="CBD7E0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89000" y="673100"/>
            <a:ext cx="1171234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2E7D9A"/>
                </a:solidFill>
                <a:latin typeface="Onest"/>
              </a:rPr>
              <a:t>Цель и задачи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79176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Цель и задачи производственной практики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192325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E7D9A"/>
                </a:solidFill>
                <a:latin typeface="Onest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22805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Уход за пациентами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573536"/>
            <a:ext cx="46609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Освоить основные принципы ухода: гигиенические процедуры, смена белья, профилактика пролежней, помощь при перемещении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1923256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E7D9A"/>
                </a:solidFill>
                <a:latin typeface="Onest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228056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Выполнение инъекций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83350" y="2573536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Отработать технику подкожных, внутримышечных и внутривенных инъекций под контролем наставника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283273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E7D9A"/>
                </a:solidFill>
                <a:latin typeface="Onest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588073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Измерение давления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73150" y="4933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Освоить методику измерения артериального давления, подсчёта пульса и оценки состояния пациента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283273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2E7D9A"/>
                </a:solidFill>
                <a:latin typeface="Onest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588073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173C56"/>
                </a:solidFill>
                <a:latin typeface="Onest"/>
              </a:rPr>
              <a:t>Документация и работа с пациентами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4933553"/>
            <a:ext cx="4660900" cy="484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Научиться вести медицинскую документацию и проводить санитарно-просветительские беседы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16632"/>
            <a:ext cx="1227336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2131318"/>
            <a:ext cx="5232400" cy="1803400"/>
          </a:xfrm>
          <a:prstGeom prst="roundRect">
            <a:avLst>
              <a:gd name="adj" fmla="val 845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6197600" y="2131318"/>
            <a:ext cx="5232400" cy="1803400"/>
          </a:xfrm>
          <a:prstGeom prst="roundRect">
            <a:avLst>
              <a:gd name="adj" fmla="val 845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762000" y="4137918"/>
            <a:ext cx="5232400" cy="1803400"/>
          </a:xfrm>
          <a:prstGeom prst="roundRect">
            <a:avLst>
              <a:gd name="adj" fmla="val 845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6197600" y="4137918"/>
            <a:ext cx="5232400" cy="1803400"/>
          </a:xfrm>
          <a:prstGeom prst="roundRect">
            <a:avLst>
              <a:gd name="adj" fmla="val 8450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889000" y="554732"/>
            <a:ext cx="1202547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2E7D9A"/>
                </a:solidFill>
                <a:latin typeface="Onest"/>
              </a:rPr>
              <a:t>База практики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44848"/>
            <a:ext cx="10693400" cy="10261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73C56"/>
                </a:solidFill>
                <a:latin typeface="Manrope"/>
              </a:rPr>
              <a:t>Терапевтическое отделение: условия и режим работы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232181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9A"/>
                </a:solidFill>
                <a:latin typeface="Manrope"/>
              </a:rPr>
              <a:t>60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312191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Коечный фонд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1400" y="343941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60 коек для пациентов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77000" y="232181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9A"/>
                </a:solidFill>
                <a:latin typeface="Manrope"/>
              </a:rPr>
              <a:t>5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77000" y="312191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Палаты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77000" y="343941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5 палат разной вместимости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41400" y="432841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9A"/>
                </a:solidFill>
                <a:latin typeface="Manrope"/>
              </a:rPr>
              <a:t>24/7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41400" y="512851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Режим работы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41400" y="544601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Круглосуточный стационар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77000" y="4328418"/>
            <a:ext cx="5308600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2E7D9A"/>
                </a:solidFill>
                <a:latin typeface="Manrope"/>
              </a:rPr>
              <a:t>6 ч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77000" y="5128518"/>
            <a:ext cx="53086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Длительность смены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77000" y="5446018"/>
            <a:ext cx="530860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Смены по 6 часов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762000" y="6131818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Процедурный кабинет и пост медицинской сестры — основные рабочие места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848247"/>
            <a:ext cx="1727299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889000" y="1886347"/>
            <a:ext cx="1802503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2E7D9A"/>
                </a:solidFill>
                <a:latin typeface="Onest"/>
              </a:rPr>
              <a:t>Хронология практики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2005013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График практики по неделям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E7D9A"/>
                </a:solidFill>
                <a:latin typeface="Onest"/>
              </a:rPr>
              <a:t>1-я неделя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375245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Адаптация и уход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0826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Знакомство с отделением, участие в уходе за пациентами под наблюдением наставника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35052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E7D9A"/>
                </a:solidFill>
                <a:latin typeface="Onest"/>
              </a:rPr>
              <a:t>2-я неделя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3505200" y="375245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Базовые манипуляции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3505200" y="40826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Инъекции, измерение АД, термометрия — отработка под контролем медсестры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2484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2E7D9A"/>
                </a:solidFill>
                <a:latin typeface="Onest"/>
              </a:rPr>
              <a:t>3-я неделя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248400" y="3752453"/>
            <a:ext cx="2463800" cy="495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Документация и процедурный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248400" y="43239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Ведение журналов, работа в процедурном кабинете, подготовка инструментов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991600" y="3066653"/>
            <a:ext cx="2926080" cy="1955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4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4-я неделя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991600" y="3752453"/>
            <a:ext cx="29260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657F92"/>
                </a:solidFill>
                <a:latin typeface="Onest"/>
              </a:rPr>
              <a:t>Самостоятельная работа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991600" y="4082653"/>
            <a:ext cx="2463800" cy="6985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Самостоятельные манипуляции под наблюдением, санитарно-просветительские беседы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graphicFrame>
        <p:nvGraphicFramePr>
          <p:cNvPr id="3" name="chart3"/>
          <p:cNvGraphicFramePr/>
          <p:nvPr/>
        </p:nvGraphicFramePr>
        <p:xfrm>
          <a:off x="762000" y="1158280"/>
          <a:ext cx="10668000" cy="48387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4" name="text4"/>
          <p:cNvSpPr>
            <a:spLocks noChangeArrowheads="1"/>
          </p:cNvSpPr>
          <p:nvPr/>
        </p:nvSpPr>
        <p:spPr>
          <a:xfrm>
            <a:off x="762000" y="264220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75">
                <a:solidFill>
                  <a:srgbClr val="173C56"/>
                </a:solidFill>
                <a:latin typeface="Manrope"/>
              </a:rPr>
              <a:t>Освоенные манипуляции за время практики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630178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Всего за практику выполнено 400 манипуляций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27000" y="64706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9ACBA"/>
                </a:solidFill>
                <a:latin typeface="Onest"/>
              </a:rPr>
              <a:t>Данные отчёта по практике, лето 2026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227435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62000" y="1612106"/>
            <a:ext cx="34544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10160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4368800" y="1612106"/>
            <a:ext cx="34544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7" name="card7"/>
          <p:cNvSpPr/>
          <p:nvPr/>
        </p:nvSpPr>
        <p:spPr>
          <a:xfrm>
            <a:off x="46228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7975600" y="1612106"/>
            <a:ext cx="34544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9" name="card9"/>
          <p:cNvSpPr/>
          <p:nvPr/>
        </p:nvSpPr>
        <p:spPr>
          <a:xfrm>
            <a:off x="8229600" y="1853406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10" name="card10"/>
          <p:cNvSpPr/>
          <p:nvPr/>
        </p:nvSpPr>
        <p:spPr>
          <a:xfrm>
            <a:off x="762000" y="3866753"/>
            <a:ext cx="34544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11" name="card11"/>
          <p:cNvSpPr/>
          <p:nvPr/>
        </p:nvSpPr>
        <p:spPr>
          <a:xfrm>
            <a:off x="1016000" y="4108053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12" name="card12"/>
          <p:cNvSpPr/>
          <p:nvPr/>
        </p:nvSpPr>
        <p:spPr>
          <a:xfrm>
            <a:off x="4368800" y="3866753"/>
            <a:ext cx="34544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13" name="card13"/>
          <p:cNvSpPr/>
          <p:nvPr/>
        </p:nvSpPr>
        <p:spPr>
          <a:xfrm>
            <a:off x="4622800" y="4108053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sp>
        <p:nvSpPr>
          <p:cNvPr id="14" name="card14"/>
          <p:cNvSpPr/>
          <p:nvPr/>
        </p:nvSpPr>
        <p:spPr>
          <a:xfrm>
            <a:off x="7975600" y="3866753"/>
            <a:ext cx="3454400" cy="2102247"/>
          </a:xfrm>
          <a:prstGeom prst="roundRect">
            <a:avLst>
              <a:gd name="adj" fmla="val 7249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15" name="card15"/>
          <p:cNvSpPr/>
          <p:nvPr/>
        </p:nvSpPr>
        <p:spPr>
          <a:xfrm>
            <a:off x="8229600" y="4108053"/>
            <a:ext cx="381000" cy="381000"/>
          </a:xfrm>
          <a:prstGeom prst="roundRect">
            <a:avLst>
              <a:gd name="adj" fmla="val 40000"/>
            </a:avLst>
          </a:prstGeom>
          <a:solidFill>
            <a:srgbClr val="F1F8FC"/>
          </a:solidFill>
          <a:ln>
            <a:noFill/>
          </a:ln>
        </p:spPr>
      </p:sp>
      <p:pic>
        <p:nvPicPr>
          <p:cNvPr id="16" name="pic16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17600" y="1955006"/>
            <a:ext cx="177800" cy="177800"/>
          </a:xfrm>
          <a:prstGeom prst="rect">
            <a:avLst/>
          </a:prstGeom>
        </p:spPr>
      </p:pic>
      <p:pic>
        <p:nvPicPr>
          <p:cNvPr id="17" name="pic17"/>
          <p:cNvPicPr/>
          <p:nvPr/>
        </p:nvPicPr>
        <p:blipFill>
          <a:blip r:embed="rId6"/>
          <a:stretch>
            <a:fillRect/>
          </a:stretch>
        </p:blipFill>
        <p:spPr>
          <a:xfrm>
            <a:off x="4724400" y="1955006"/>
            <a:ext cx="177800" cy="177800"/>
          </a:xfrm>
          <a:prstGeom prst="rect">
            <a:avLst/>
          </a:prstGeom>
        </p:spPr>
      </p:pic>
      <p:pic>
        <p:nvPicPr>
          <p:cNvPr id="18" name="pic18"/>
          <p:cNvPicPr/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331200" y="1955006"/>
            <a:ext cx="177800" cy="177800"/>
          </a:xfrm>
          <a:prstGeom prst="rect">
            <a:avLst/>
          </a:prstGeom>
        </p:spPr>
      </p:pic>
      <p:pic>
        <p:nvPicPr>
          <p:cNvPr id="19" name="pic19"/>
          <p:cNvPicPr/>
          <p:nvPr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117600" y="4209653"/>
            <a:ext cx="177800" cy="177800"/>
          </a:xfrm>
          <a:prstGeom prst="rect">
            <a:avLst/>
          </a:prstGeom>
        </p:spPr>
      </p:pic>
      <p:pic>
        <p:nvPicPr>
          <p:cNvPr id="20" name="pic20"/>
          <p:cNvPicPr/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4724400" y="4209653"/>
            <a:ext cx="177800" cy="177800"/>
          </a:xfrm>
          <a:prstGeom prst="rect">
            <a:avLst/>
          </a:prstGeom>
        </p:spPr>
      </p:pic>
      <p:pic>
        <p:nvPicPr>
          <p:cNvPr id="21" name="pic21"/>
          <p:cNvPicPr/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8331200" y="4209653"/>
            <a:ext cx="177800" cy="177800"/>
          </a:xfrm>
          <a:prstGeom prst="rect">
            <a:avLst/>
          </a:prstGeom>
        </p:spPr>
      </p:pic>
      <p:sp>
        <p:nvSpPr>
          <p:cNvPr id="22" name="text22"/>
          <p:cNvSpPr>
            <a:spLocks noChangeArrowheads="1"/>
          </p:cNvSpPr>
          <p:nvPr/>
        </p:nvSpPr>
        <p:spPr>
          <a:xfrm>
            <a:off x="889000" y="673100"/>
            <a:ext cx="1202666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2E7D9A"/>
                </a:solidFill>
                <a:latin typeface="Onest"/>
              </a:rPr>
              <a:t>Документация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762000" y="79176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Работа с медицинской документацией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1016000" y="239950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Карта стационарного больного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1016000" y="267573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Форма 003/у: паспортная часть, дневники наблюдения, назначения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4622800" y="239950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Журнал назначений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4622800" y="267573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Ежедневная фиксация назначений врача и отметки об их выполнении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8229600" y="2399506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Температурный лист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8229600" y="2675731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Измерение температуры и графическое оформление показателей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1016000" y="4654153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Журнал учёта инъекций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1016000" y="4930378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Регистрация инъекций: дата, препарат, доза, подпись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4622800" y="4654153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Журнал сдачи смены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4622800" y="4930378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Состояние пациентов и переданные назначения при смене дежурства</a:t>
            </a:r>
          </a:p>
        </p:txBody>
      </p:sp>
      <p:sp>
        <p:nvSpPr>
          <p:cNvPr id="34" name="text34"/>
          <p:cNvSpPr>
            <a:spLocks noChangeArrowheads="1"/>
          </p:cNvSpPr>
          <p:nvPr/>
        </p:nvSpPr>
        <p:spPr>
          <a:xfrm>
            <a:off x="8229600" y="4654153"/>
            <a:ext cx="3535680" cy="2184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20"/>
              </a:lnSpc>
            </a:pPr>
            <a:r>
              <a:rPr lang="ru-RU" sz="1350" b="1">
                <a:solidFill>
                  <a:srgbClr val="173C56"/>
                </a:solidFill>
                <a:latin typeface="Onest"/>
              </a:rPr>
              <a:t>Журнал движения пациентов</a:t>
            </a:r>
          </a:p>
        </p:txBody>
      </p:sp>
      <p:sp>
        <p:nvSpPr>
          <p:cNvPr id="35" name="text35"/>
          <p:cNvSpPr>
            <a:spLocks noChangeArrowheads="1"/>
          </p:cNvSpPr>
          <p:nvPr/>
        </p:nvSpPr>
        <p:spPr>
          <a:xfrm>
            <a:off x="8229600" y="4930378"/>
            <a:ext cx="29718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100">
                <a:solidFill>
                  <a:srgbClr val="657F92"/>
                </a:solidFill>
                <a:latin typeface="Onest"/>
              </a:rPr>
              <a:t>Учёт поступлений, выписок и переводов в отделении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3937000" y="329882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2E7D9A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3937000" y="374332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89B3C6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937000" y="418782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235F7B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937000" y="4632325"/>
            <a:ext cx="139700" cy="139700"/>
          </a:xfrm>
          <a:prstGeom prst="roundRect">
            <a:avLst>
              <a:gd name="adj" fmla="val 40909"/>
            </a:avLst>
          </a:prstGeom>
          <a:solidFill>
            <a:srgbClr val="BCD5E0"/>
          </a:solidFill>
          <a:ln>
            <a:noFill/>
          </a:ln>
        </p:spPr>
      </p:sp>
      <p:graphicFrame>
        <p:nvGraphicFramePr>
          <p:cNvPr id="7" name="chart7"/>
          <p:cNvGraphicFramePr/>
          <p:nvPr/>
        </p:nvGraphicFramePr>
        <p:xfrm>
          <a:off x="762000" y="2701925"/>
          <a:ext cx="2667000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8" name="text8"/>
          <p:cNvSpPr>
            <a:spLocks noChangeArrowheads="1"/>
          </p:cNvSpPr>
          <p:nvPr/>
        </p:nvSpPr>
        <p:spPr>
          <a:xfrm>
            <a:off x="762000" y="141287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69">
                <a:solidFill>
                  <a:srgbClr val="173C56"/>
                </a:solidFill>
                <a:latin typeface="Manrope"/>
              </a:rPr>
              <a:t>Санитарно-просветительская работа: темы бесед и охват пациентов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756668" y="3530600"/>
            <a:ext cx="677565" cy="561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4320"/>
              </a:lnSpc>
            </a:pPr>
            <a:r>
              <a:rPr lang="ru-RU" sz="3600" b="1">
                <a:solidFill>
                  <a:srgbClr val="2E7D9A"/>
                </a:solidFill>
                <a:latin typeface="Manrope"/>
              </a:rPr>
              <a:t>45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479550" y="4159250"/>
            <a:ext cx="1231900" cy="3937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500"/>
              </a:lnSpc>
            </a:pPr>
            <a:r>
              <a:rPr lang="ru-RU" sz="1200">
                <a:solidFill>
                  <a:srgbClr val="657F92"/>
                </a:solidFill>
                <a:latin typeface="Onest"/>
              </a:rPr>
              <a:t>пациентов охвачено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4191000" y="3248025"/>
            <a:ext cx="754767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Профилактика гипертонической болезни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1217970" y="3228975"/>
            <a:ext cx="33903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E7D9A"/>
                </a:solidFill>
                <a:latin typeface="Manrope"/>
              </a:rPr>
              <a:t>15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191000" y="3692525"/>
            <a:ext cx="754469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Здоровое питание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1214993" y="3673475"/>
            <a:ext cx="342007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E7D9A"/>
                </a:solidFill>
                <a:latin typeface="Manrope"/>
              </a:rPr>
              <a:t>12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4191000" y="4137025"/>
            <a:ext cx="7530405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Отказ от курения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1200705" y="4117975"/>
            <a:ext cx="356295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E7D9A"/>
                </a:solidFill>
                <a:latin typeface="Manrope"/>
              </a:rPr>
              <a:t>10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4191000" y="4581525"/>
            <a:ext cx="7633097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173C56"/>
                </a:solidFill>
                <a:latin typeface="Onest"/>
              </a:rPr>
              <a:t>Профилактика гриппа и ОРВИ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1303397" y="4562475"/>
            <a:ext cx="253603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E7D9A"/>
                </a:solidFill>
                <a:latin typeface="Manrope"/>
              </a:rPr>
              <a:t>8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27000" y="64706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9ACBA"/>
                </a:solidFill>
                <a:latin typeface="Onest"/>
              </a:rPr>
              <a:t>За период практики, лето 2026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635000"/>
            <a:ext cx="1404441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889000" y="673100"/>
            <a:ext cx="1415074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2E7D9A"/>
                </a:solidFill>
                <a:latin typeface="Onest"/>
              </a:rPr>
              <a:t>Анализ практики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791766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Трудности и пути их решения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1562100" y="1961356"/>
            <a:ext cx="1219914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73C56"/>
                </a:solidFill>
                <a:latin typeface="Onest"/>
              </a:rPr>
              <a:t>Решения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092200" y="2526506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73C56"/>
                </a:solidFill>
                <a:latin typeface="Onest"/>
              </a:rPr>
              <a:t>Отработка навыка на фантоме, консультации с наставником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092200" y="3199606"/>
            <a:ext cx="4622800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73C56"/>
                </a:solidFill>
                <a:latin typeface="Onest"/>
              </a:rPr>
              <a:t>Поддержка наставника, изучение принципов психологии общения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92200" y="387270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73C56"/>
                </a:solidFill>
                <a:latin typeface="Onest"/>
              </a:rPr>
              <a:t>Изучение стандартов и шаблонов, практика на посту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972300" y="1961356"/>
            <a:ext cx="1450896" cy="2870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160"/>
              </a:lnSpc>
            </a:pPr>
            <a:r>
              <a:rPr lang="ru-RU" sz="1800" b="1">
                <a:solidFill>
                  <a:srgbClr val="173C56"/>
                </a:solidFill>
                <a:latin typeface="Onest"/>
              </a:rPr>
              <a:t>Трудности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502400" y="252650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73C56"/>
                </a:solidFill>
                <a:latin typeface="Onest"/>
              </a:rPr>
              <a:t>Постановка внутривенных инъекций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6502400" y="295195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73C56"/>
                </a:solidFill>
                <a:latin typeface="Onest"/>
              </a:rPr>
              <a:t>Общение с тяжёлыми пациентами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502400" y="3377406"/>
            <a:ext cx="5232400" cy="2603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173C56"/>
                </a:solidFill>
                <a:latin typeface="Onest"/>
              </a:rPr>
              <a:t>Быстрое заполнение документации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698500" y="1769070"/>
            <a:ext cx="3937000" cy="1098550"/>
          </a:xfrm>
          <a:prstGeom prst="roundRect">
            <a:avLst>
              <a:gd name="adj" fmla="val 13872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4" name="card4"/>
          <p:cNvSpPr/>
          <p:nvPr/>
        </p:nvSpPr>
        <p:spPr>
          <a:xfrm>
            <a:off x="698500" y="3020020"/>
            <a:ext cx="3937000" cy="1098550"/>
          </a:xfrm>
          <a:prstGeom prst="roundRect">
            <a:avLst>
              <a:gd name="adj" fmla="val 13872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5" name="card5"/>
          <p:cNvSpPr/>
          <p:nvPr/>
        </p:nvSpPr>
        <p:spPr>
          <a:xfrm>
            <a:off x="698500" y="4270970"/>
            <a:ext cx="3937000" cy="1098550"/>
          </a:xfrm>
          <a:prstGeom prst="roundRect">
            <a:avLst>
              <a:gd name="adj" fmla="val 13872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sp>
        <p:nvSpPr>
          <p:cNvPr id="6" name="card6"/>
          <p:cNvSpPr/>
          <p:nvPr/>
        </p:nvSpPr>
        <p:spPr>
          <a:xfrm>
            <a:off x="698500" y="5521920"/>
            <a:ext cx="3937000" cy="1098550"/>
          </a:xfrm>
          <a:prstGeom prst="roundRect">
            <a:avLst>
              <a:gd name="adj" fmla="val 13872"/>
            </a:avLst>
          </a:prstGeom>
          <a:solidFill>
            <a:srgbClr val="FFFFFF"/>
          </a:solidFill>
          <a:ln>
            <a:noFill/>
          </a:ln>
          <a:effectLst>
            <a:outerShdw blurRad="228600" dist="76200" dir="5400000" rotWithShape="0">
              <a:srgbClr val="1A4059">
                <a:alpha val="7843"/>
              </a:srgbClr>
            </a:outerShdw>
          </a:effectLst>
        </p:spPr>
      </p:sp>
      <p:graphicFrame>
        <p:nvGraphicFramePr>
          <p:cNvPr id="7" name="chart7"/>
          <p:cNvGraphicFramePr/>
          <p:nvPr/>
        </p:nvGraphicFramePr>
        <p:xfrm>
          <a:off x="5181600" y="1769070"/>
          <a:ext cx="6184900" cy="34163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0"/>
          </a:graphicData>
        </a:graphic>
      </p:graphicFrame>
      <p:sp>
        <p:nvSpPr>
          <p:cNvPr id="8" name="text8"/>
          <p:cNvSpPr>
            <a:spLocks noChangeArrowheads="1"/>
          </p:cNvSpPr>
          <p:nvPr/>
        </p:nvSpPr>
        <p:spPr>
          <a:xfrm>
            <a:off x="698500" y="1024930"/>
            <a:ext cx="11430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63">
                <a:solidFill>
                  <a:srgbClr val="173C56"/>
                </a:solidFill>
                <a:latin typeface="Manrope"/>
              </a:rPr>
              <a:t>Итоги практики в цифрах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939800" y="1908770"/>
            <a:ext cx="4089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200"/>
              </a:lnSpc>
            </a:pPr>
            <a:r>
              <a:rPr lang="ru-RU" sz="3200" b="1">
                <a:solidFill>
                  <a:srgbClr val="173C56"/>
                </a:solidFill>
                <a:latin typeface="Manrope"/>
              </a:rPr>
              <a:t>24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939800" y="244217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Смены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939800" y="3159720"/>
            <a:ext cx="4089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200"/>
              </a:lnSpc>
            </a:pPr>
            <a:r>
              <a:rPr lang="ru-RU" sz="3200" b="1">
                <a:solidFill>
                  <a:srgbClr val="173C56"/>
                </a:solidFill>
                <a:latin typeface="Manrope"/>
              </a:rPr>
              <a:t>144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39800" y="36931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Часы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939800" y="4410670"/>
            <a:ext cx="4089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200"/>
              </a:lnSpc>
            </a:pPr>
            <a:r>
              <a:rPr lang="ru-RU" sz="3200" b="1">
                <a:solidFill>
                  <a:srgbClr val="173C56"/>
                </a:solidFill>
                <a:latin typeface="Manrope"/>
              </a:rPr>
              <a:t>400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939800" y="494407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Манипуляции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939800" y="5661620"/>
            <a:ext cx="4089400" cy="419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200"/>
              </a:lnSpc>
            </a:pPr>
            <a:r>
              <a:rPr lang="ru-RU" sz="3200" b="1">
                <a:solidFill>
                  <a:srgbClr val="173C56"/>
                </a:solidFill>
                <a:latin typeface="Manrope"/>
              </a:rPr>
              <a:t>200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39800" y="6195020"/>
            <a:ext cx="40894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Пациенты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98500" y="5350470"/>
            <a:ext cx="7645400" cy="4318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650"/>
              </a:lnSpc>
            </a:pPr>
            <a:r>
              <a:rPr lang="ru-RU" sz="1300">
                <a:solidFill>
                  <a:srgbClr val="657F92"/>
                </a:solidFill>
                <a:latin typeface="Onest"/>
              </a:rPr>
              <a:t>За 4 недели практики — 24 смены, 144 часа, 400 манипуляций, 200 пациентов; беседами охвачено 45 человек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27000" y="647065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99ACBA"/>
                </a:solidFill>
                <a:latin typeface="Onest"/>
              </a:rPr>
              <a:t>За лето 2026 года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F8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095772"/>
            <a:ext cx="1308695" cy="220266"/>
          </a:xfrm>
          <a:prstGeom prst="roundRect">
            <a:avLst>
              <a:gd name="adj" fmla="val 50000"/>
            </a:avLst>
          </a:prstGeom>
          <a:solidFill>
            <a:srgbClr val="DAEAF7"/>
          </a:solidFill>
          <a:ln>
            <a:noFill/>
          </a:ln>
        </p:spPr>
      </p:sp>
      <p:sp>
        <p:nvSpPr>
          <p:cNvPr id="4" name="text4"/>
          <p:cNvSpPr>
            <a:spLocks noChangeArrowheads="1"/>
          </p:cNvSpPr>
          <p:nvPr/>
        </p:nvSpPr>
        <p:spPr>
          <a:xfrm>
            <a:off x="889000" y="1133872"/>
            <a:ext cx="1300178" cy="13144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935"/>
              </a:lnSpc>
            </a:pPr>
            <a:r>
              <a:rPr lang="ru-RU" sz="850" b="1" cap="all" spc="34">
                <a:solidFill>
                  <a:srgbClr val="2E7D9A"/>
                </a:solidFill>
                <a:latin typeface="Onest"/>
              </a:rPr>
              <a:t>Итоги практики</a:t>
            </a:r>
          </a:p>
        </p:txBody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762000" y="1506538"/>
            <a:ext cx="10693400" cy="177274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620"/>
              </a:lnSpc>
            </a:pPr>
            <a:r>
              <a:rPr lang="ru-RU" sz="4400" b="1" spc="-87">
                <a:solidFill>
                  <a:srgbClr val="173C56"/>
                </a:solidFill>
                <a:latin typeface="Manrope"/>
              </a:rPr>
              <a:t>Практика подтвердила выбор профессии и определила планы на будущее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3952379"/>
            <a:ext cx="8915400" cy="18224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850"/>
              </a:lnSpc>
            </a:pPr>
            <a:r>
              <a:rPr lang="ru-RU" sz="1900">
                <a:solidFill>
                  <a:srgbClr val="657F92"/>
                </a:solidFill>
                <a:latin typeface="Onest"/>
              </a:rPr>
              <a:t>За четыре недели я закрепила теоретические знания, освоила ключевые сестринские манипуляции и научилась работать в команде и общаться с пациентами. Впереди — продолжение обучения, совершенствование навыков процедурной медсестры и трудоустройство в терапевтическое отделение.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Отчёт по производственной практике: сестринское дело</dc:title>
  <dc:creator>Слайда</dc:creator>
</cp:coreProperties>
</file>