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1E5AA8"/>
            </a:solidFill>
            <a:ln>
              <a:noFill/>
            </a:ln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15171C"/>
                        </a:solidFill>
                        <a:latin typeface="+mn-lt"/>
                      </a:rPr>
                      <a:t>240 ч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15171C"/>
                        </a:solidFill>
                        <a:latin typeface="+mn-lt"/>
                      </a:rPr>
                      <a:t>180 ч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15171C"/>
                        </a:solidFill>
                        <a:latin typeface="+mn-lt"/>
                      </a:rPr>
                      <a:t>2 года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15171C"/>
                        </a:solidFill>
                        <a:latin typeface="+mn-lt"/>
                      </a:rPr>
                      <a:t>B2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</c:dLbls>
          <c:cat>
            <c:strRef>
              <c:f>Sheet1!$A$2:$A$5</c:f>
              <c:strCache>
                <c:ptCount val="4"/>
                <c:pt idx="0">
                  <c:v>Python</c:v>
                </c:pt>
                <c:pt idx="1">
                  <c:v>Веб-разработка</c:v>
                </c:pt>
                <c:pt idx="2">
                  <c:v>Робототехника Arduino</c:v>
                </c:pt>
                <c:pt idx="3">
                  <c:v>Английский язык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240</c:v>
                </c:pt>
                <c:pt idx="1">
                  <c:v>180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</c:ser>
        <c:gapWidth val="60"/>
        <c:axId val="101"/>
        <c:axId val="102"/>
      </c:barChart>
      <c:catAx>
        <c:axId val="101"/>
        <c:scaling>
          <c:orientation val="maxMin"/>
        </c:scaling>
        <c:delete val="0"/>
        <c:axPos val="l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rgbClr val="15171C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b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00">
          <a:solidFill>
            <a:srgbClr val="636569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Здравствуйте, меня зовут Кирилл Морозов. Я выпускник школы №27 и хочу поступить к вам на программу «Прикладная информатика». В этой презентации я расскажу, почему выбрал это направление, покажу свои результаты и достижения за последние годы, а также поделюсь планами на обучение с 2026 по 2030 год.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Обучение я вижу как последовательную траекторию. Первые два курса — это фундамент: математика, алгоритмы и основы программирования, без которых никуда. На третьем курсе начнётся специализация — веб-разработка и базы данных, это то, что мне ближе всего. Четвёртый курс — практика в реальной ИТ-компании и дипломный проект, который станет моим портфолио. Итоговая цель — устроиться разработчиком и продолжать развиваться в backend-направлении.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Спасибо приёмной комиссии за внимание к моей презентации. Я полностью готов ответить на любые вопросы собеседования и показать оригиналы документов — аттестат, дипломы и портфолио. Надеюсь, что уже в сентябре я смогу назвать этот вуз своим. Спасибо!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Мой выбор направления — не случайность, а результат четырёх лет интереса к IT. Всё началось с онлайн-курсов по Python: первые написанные программы показали, что программирование — это не просто код, а способ мышления. Потом был сайт для школьного музея — я сделал его сам, и теперь им реально пользуются. Отдельно люблю математику и анализ данных: мне нравится находить закономерности и превращать цифры в понятные выводы. В итоге я понял, что хочу не просто писать код, а решать настоящие задачи, которые улучшают жизнь людей. Именно это и даёт прикладная информатика.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Мои результаты ЕГЭ подтверждают, что я готов к серьёзной академической нагрузке. По профильной математике я набрал 92 балла, по информатике — 94, а по русскому языку — 89. В сумме это 275 баллов, что даёт мне право претендовать на бюджетные места в ведущих вузах. Я целенаправленно готовился к этим экзаменам, и они отражают мой системный подход к учёбе.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Моя академическая база — это не просто хорошие оценки, а осознанная подготовка к ИТ-направлению. Средний балл аттестата 4,8, а по математике, информатике и физике у меня стабильно «отлично». С 10 класса я учусь в физико-математическом классе, где мы углублённо проходим именно те дисциплины, которые нужны будущему прикладному информатику. Это дало мне системное мышление и серьёзную математическую основу, на которую я планирую опираться в вузе.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Мои достижения в олимпиадах — это не случайные победы, а результат системной подготовки. В 2024 году я победил на школьном этапе Всероссийской олимпиады по информатике, что дало мне уверенность двигаться дальше. Уже в 2025-м я стал призёром муниципального этапа по информатике — это был важный шаг вверх. А в 2026 году я взял призовое место на региональном этапе по математике и получил диплом II степени на открытой олимпиаде по программированию. Эти результаты подтверждают, что я умею решать сложные задачи и готов к академическим вызовам вуза.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Эти проекты — моя практика за пределами школьной программы. Первый — сайт школьного музея, где я применил основы веб-разработки. Второй — Telegram-бот для расписания, который реально используют ученики. Третий — база данных для библиотеки, здесь я освоил работу с SQL. Каждый проект — это не просто код, а решение конкретной задачи.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Помимо школы, я целенаправленно развиваюсь в ИТ. На онлайн-курсах я прошёл 240 часов Python и 180 часов веб-разработки — это полноценная база, а не просто знакомство с синтаксисом. С 10 класса занимаюсь робототехникой на Arduino: собирал и программировал устройства, это дало понимание, как код взаимодействует с железом. Английский у меня на уровне B2 — я свободно читаю документацию и технические статьи в оригинале. Всё это вместе — фундамент, на котором я планирую строить обучение на вашей программе.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Помимо баллов ЕГЭ, у меня есть несколько индивидуальных достижений, которые могут добавить баллы к общей сумме. Это золотой значок ГТО, волонтёрская книжка с более чем пятьюдесятью часами работы, диплом призёра муниципального этапа олимпиады по информатике и итоговое сочинение на «зачёт». В сумме это потенциально до пятнадцати дополнительных баллов — для меня это ещё один аргумент в пользу того, что я серьёзно готовился к поступлению.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Мне важно показать не просто список качеств, а то, как они работают в деле. Например, ответственность я развил, будучи капитаном команды на олимпиаде — это научило меня организовывать людей и доводить дело до конца. Настойчивость — это мой путь в Python: я начал с нуля и за год дошёл до реальных проектов. Аналитическое мышление проявилось в проекте по анализу данных, где я искал закономерности в оценках. И, конечно, командная работа — мы вместе создали бота, и каждый внёс свой вклад. Эти качества я планирую применять и в учёбе, и в будущей профессии.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f7200a7391d87d65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4f424f514d314c73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b4edf107ece8fe31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4f424f514d314c73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0ad667647c606eec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f9e1739ba99484d1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89ec8123abdf6fbe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4f424f514d314c73.png"/><Relationship Id="rId4" Type="http://schemas.openxmlformats.org/officeDocument/2006/relationships/image" Target="../media/m073f94ce2296afcd.png"/><Relationship Id="rId5" Type="http://schemas.openxmlformats.org/officeDocument/2006/relationships/image" Target="../media/m42805506d1413067.svg"/><Relationship Id="rId6" Type="http://schemas.openxmlformats.org/officeDocument/2006/relationships/image" Target="../media/md8d43cb125467083.png"/><Relationship Id="rId8" Type="http://schemas.openxmlformats.org/officeDocument/2006/relationships/image" Target="../media/m117aac1e52db76b6.png"/><Relationship Id="rId9" Type="http://schemas.openxmlformats.org/officeDocument/2006/relationships/image" Target="../media/m22fc59d1a8456f18.sv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b4edf107ece8fe31.png"/><Relationship Id="rId100" Type="http://schemas.openxmlformats.org/officeDocument/2006/relationships/chart" Target="../charts/char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4f424f514d314c73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4f424f514d314c7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1E5AA8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25475"/>
            <a:ext cx="1874083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15171C"/>
                </a:solidFill>
                <a:latin typeface="Manrope"/>
              </a:rPr>
              <a:t>Кирилл Морозов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144389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E5AA8"/>
                </a:solidFill>
                <a:latin typeface="Manrope"/>
              </a:rPr>
              <a:t>Самопрезентация абитуриента · 2026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417439"/>
            <a:ext cx="9423400" cy="28928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Кирилл Морозов — абитуриент программы «Прикладная информатика»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405511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Выпускник школы №27, поступаю на направление 09.03.03 «Прикладная информатика» в 2026 году. Расскажу о мотивации, достижениях и планах на обучение.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848350"/>
            <a:ext cx="1760633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57900"/>
            <a:ext cx="1639729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Кирилл Морозов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534841" y="5848350"/>
            <a:ext cx="2367732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Роль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534841" y="6057900"/>
            <a:ext cx="224682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Выпускник школы №27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813598" y="5848350"/>
            <a:ext cx="4090095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813598" y="6057900"/>
            <a:ext cx="4090095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приёмной комиссии и собеседования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75296"/>
            <a:ext cx="2552700" cy="4393704"/>
          </a:xfrm>
          <a:prstGeom prst="roundRect">
            <a:avLst>
              <a:gd name="adj" fmla="val 895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965200" y="2191246"/>
            <a:ext cx="2146300" cy="1092200"/>
          </a:xfrm>
          <a:prstGeom prst="roundRect">
            <a:avLst>
              <a:gd name="adj" fmla="val 12209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965200" y="3397746"/>
            <a:ext cx="2146300" cy="482600"/>
          </a:xfrm>
          <a:prstGeom prst="roundRect">
            <a:avLst>
              <a:gd name="adj" fmla="val 27631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467100" y="1575296"/>
            <a:ext cx="2552700" cy="4393704"/>
          </a:xfrm>
          <a:prstGeom prst="roundRect">
            <a:avLst>
              <a:gd name="adj" fmla="val 895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3670300" y="2191246"/>
            <a:ext cx="2146300" cy="1498600"/>
          </a:xfrm>
          <a:prstGeom prst="roundRect">
            <a:avLst>
              <a:gd name="adj" fmla="val 8898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6172200" y="1575296"/>
            <a:ext cx="2552700" cy="4393704"/>
          </a:xfrm>
          <a:prstGeom prst="roundRect">
            <a:avLst>
              <a:gd name="adj" fmla="val 895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6375400" y="2191246"/>
            <a:ext cx="2146300" cy="685800"/>
          </a:xfrm>
          <a:prstGeom prst="roundRect">
            <a:avLst>
              <a:gd name="adj" fmla="val 1944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6375400" y="2991346"/>
            <a:ext cx="2146300" cy="685800"/>
          </a:xfrm>
          <a:prstGeom prst="roundRect">
            <a:avLst>
              <a:gd name="adj" fmla="val 1944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8877300" y="1575296"/>
            <a:ext cx="2552700" cy="4393704"/>
          </a:xfrm>
          <a:prstGeom prst="roundRect">
            <a:avLst>
              <a:gd name="adj" fmla="val 8955"/>
            </a:avLst>
          </a:prstGeom>
          <a:solidFill>
            <a:srgbClr val="E1E9F5"/>
          </a:solidFill>
          <a:ln w="12700" cap="flat">
            <a:solidFill>
              <a:srgbClr val="1E5AA8"/>
            </a:solidFill>
          </a:ln>
        </p:spPr>
      </p:sp>
      <p:sp>
        <p:nvSpPr>
          <p:cNvPr id="12" name="card12"/>
          <p:cNvSpPr/>
          <p:nvPr/>
        </p:nvSpPr>
        <p:spPr>
          <a:xfrm>
            <a:off x="9093200" y="2203946"/>
            <a:ext cx="2120900" cy="685800"/>
          </a:xfrm>
          <a:prstGeom prst="roundRect">
            <a:avLst>
              <a:gd name="adj" fmla="val 1944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3" name="card13"/>
          <p:cNvSpPr/>
          <p:nvPr/>
        </p:nvSpPr>
        <p:spPr>
          <a:xfrm>
            <a:off x="9093200" y="3004046"/>
            <a:ext cx="2120900" cy="685800"/>
          </a:xfrm>
          <a:prstGeom prst="roundRect">
            <a:avLst>
              <a:gd name="adj" fmla="val 1944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117600" y="615950"/>
            <a:ext cx="208397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E5AA8"/>
                </a:solidFill>
                <a:latin typeface="Manrope"/>
              </a:rPr>
              <a:t>План на 2026–2030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Траектория обучения и профессиональная цель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65200" y="1803896"/>
            <a:ext cx="716657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1–2 курс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2787452" y="1861046"/>
            <a:ext cx="548584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План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130300" y="2330946"/>
            <a:ext cx="1841500" cy="825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Базовые дисциплины: математика, алгоритмы, основы программирования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130300" y="3537446"/>
            <a:ext cx="217932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языки C++ и Python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3670300" y="1803896"/>
            <a:ext cx="572393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3 курс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5492552" y="1861046"/>
            <a:ext cx="548584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План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3835400" y="2330946"/>
            <a:ext cx="1841500" cy="1231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Специализация: веб-разработка, базы данных, проектирование информационных систем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375400" y="1803896"/>
            <a:ext cx="577949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4 курс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8197652" y="1861046"/>
            <a:ext cx="548584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План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6540500" y="2330946"/>
            <a:ext cx="18415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Производственная практика в ИТ-компании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6540500" y="3131046"/>
            <a:ext cx="18415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дипломный проект по веб-приложению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9093200" y="1816596"/>
            <a:ext cx="494506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E5AA8"/>
                </a:solidFill>
                <a:latin typeface="Manrope"/>
              </a:rPr>
              <a:t>Цель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10927259" y="1873746"/>
            <a:ext cx="511377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1E5AA8"/>
                </a:solidFill>
                <a:latin typeface="Manrope"/>
              </a:rPr>
              <a:t>2030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9258300" y="2343646"/>
            <a:ext cx="18161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Работа разработчиком в ИТ-компании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9258300" y="3143746"/>
            <a:ext cx="18161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развитие в backend-направлении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038600"/>
            <a:ext cx="3073400" cy="1168400"/>
          </a:xfrm>
          <a:prstGeom prst="roundRect">
            <a:avLst>
              <a:gd name="adj" fmla="val 19565"/>
            </a:avLst>
          </a:prstGeom>
          <a:noFill/>
          <a:ln w="6350" cap="flat">
            <a:solidFill>
              <a:srgbClr val="E1E9F5"/>
            </a:solidFill>
          </a:ln>
        </p:spPr>
      </p:sp>
      <p:sp>
        <p:nvSpPr>
          <p:cNvPr id="4" name="card4"/>
          <p:cNvSpPr/>
          <p:nvPr/>
        </p:nvSpPr>
        <p:spPr>
          <a:xfrm>
            <a:off x="3987800" y="4038600"/>
            <a:ext cx="3073400" cy="1168400"/>
          </a:xfrm>
          <a:prstGeom prst="roundRect">
            <a:avLst>
              <a:gd name="adj" fmla="val 19565"/>
            </a:avLst>
          </a:prstGeom>
          <a:noFill/>
          <a:ln w="6350" cap="flat">
            <a:solidFill>
              <a:srgbClr val="E1E9F5"/>
            </a:solidFill>
          </a:ln>
        </p:spPr>
      </p:sp>
      <p:sp>
        <p:nvSpPr>
          <p:cNvPr id="5" name="card5"/>
          <p:cNvSpPr/>
          <p:nvPr/>
        </p:nvSpPr>
        <p:spPr>
          <a:xfrm>
            <a:off x="7213600" y="4038600"/>
            <a:ext cx="3073400" cy="1168400"/>
          </a:xfrm>
          <a:prstGeom prst="roundRect">
            <a:avLst>
              <a:gd name="adj" fmla="val 19565"/>
            </a:avLst>
          </a:prstGeom>
          <a:noFill/>
          <a:ln w="6350" cap="flat">
            <a:solidFill>
              <a:srgbClr val="E1E9F5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651000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E5AA8"/>
                </a:solidFill>
                <a:latin typeface="Manrope"/>
              </a:rPr>
              <a:t>Финал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879600"/>
            <a:ext cx="11303000" cy="901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000"/>
              </a:lnSpc>
            </a:pPr>
            <a:r>
              <a:rPr lang="ru-RU" sz="7000" b="1" spc="-209">
                <a:solidFill>
                  <a:srgbClr val="15171C"/>
                </a:solidFill>
                <a:latin typeface="Manrope"/>
              </a:rPr>
              <a:t>Спасибо за внимание!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2933700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636569"/>
                </a:solidFill>
                <a:latin typeface="Manrope"/>
              </a:rPr>
              <a:t>Готов ответить на вопросы собеседования и показать оригиналы документов. Буду рад стать частью вашего ИТ-сообщества.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22350" y="427355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Сумма ЕГЭ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22350" y="4502150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275 баллов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248150" y="427355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Аттестат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248150" y="4502150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Средний балл 4,8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473950" y="427355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Школа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473950" y="4502150"/>
            <a:ext cx="2578100" cy="482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МБОУ СОШ №27, г. Екатеринбург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128423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E5AA8"/>
                </a:solidFill>
                <a:latin typeface="Manrope"/>
              </a:rPr>
              <a:t>Мой выбор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Почему «Прикладная информатика»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E5AA8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Интерес к программированию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Начал с онлайн-курсов в 9 классе, написал первые 500 строк кода на Python — понял, что это моё.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E5AA8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Сайт для школьного музея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Создал сайт с виртуальной экскурсией на HTML, CSS и JavaScript. Им пользуются ученики и учителя.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E5AA8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Математика и анализ данных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Люблю решать задачи, где нужно найти закономерность. Разбирал статистику ЕГЭ и строил графики в Excel.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E5AA8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Реальные задачи — цифровые решения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Хочу автоматизировать рутину и упрощать жизнь людям с помощью IT-инструментов.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704108"/>
            <a:ext cx="3420467" cy="2051050"/>
          </a:xfrm>
          <a:prstGeom prst="roundRect">
            <a:avLst>
              <a:gd name="adj" fmla="val 1114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85667" y="2704108"/>
            <a:ext cx="3420566" cy="2051050"/>
          </a:xfrm>
          <a:prstGeom prst="roundRect">
            <a:avLst>
              <a:gd name="adj" fmla="val 1114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009434" y="2704108"/>
            <a:ext cx="3420566" cy="2051050"/>
          </a:xfrm>
          <a:prstGeom prst="roundRect">
            <a:avLst>
              <a:gd name="adj" fmla="val 1114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1664692"/>
            <a:ext cx="227923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E5AA8"/>
                </a:solidFill>
                <a:latin typeface="Manrope"/>
              </a:rPr>
              <a:t>Результаты ЕГЭ 2026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924348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Мои баллы по ЕГЭ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41400" y="2894608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E5AA8"/>
                </a:solidFill>
                <a:latin typeface="Manrope"/>
              </a:rPr>
              <a:t>92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3694708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Математика (профиль)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4031258"/>
            <a:ext cx="2887067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Высокий результат по ключевому предмету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665067" y="2894608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E5AA8"/>
                </a:solidFill>
                <a:latin typeface="Manrope"/>
              </a:rPr>
              <a:t>94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65067" y="369470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Информатика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65067" y="4031258"/>
            <a:ext cx="2887166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Максимальный балл среди моих предметов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288834" y="2894608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E5AA8"/>
                </a:solidFill>
                <a:latin typeface="Manrope"/>
              </a:rPr>
              <a:t>89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8834" y="369470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Русский язык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8834" y="4031258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Уверенное владение языком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4945658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Суммарный балл: 275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Результаты ЕГЭ, 2026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564408"/>
            <a:ext cx="3420467" cy="2101850"/>
          </a:xfrm>
          <a:prstGeom prst="roundRect">
            <a:avLst>
              <a:gd name="adj" fmla="val 1087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85667" y="2564408"/>
            <a:ext cx="3420566" cy="2101850"/>
          </a:xfrm>
          <a:prstGeom prst="roundRect">
            <a:avLst>
              <a:gd name="adj" fmla="val 1087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009434" y="2564408"/>
            <a:ext cx="3420566" cy="2101850"/>
          </a:xfrm>
          <a:prstGeom prst="roundRect">
            <a:avLst>
              <a:gd name="adj" fmla="val 1087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1524992"/>
            <a:ext cx="375175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E5AA8"/>
                </a:solidFill>
                <a:latin typeface="Manrope"/>
              </a:rPr>
              <a:t>Аттестат и профильная подготовка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784648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Аттестат и профильная подготовка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41400" y="2754908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E5AA8"/>
                </a:solidFill>
                <a:latin typeface="Manrope"/>
              </a:rPr>
              <a:t>4,8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3555008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Средний балл аттестата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3891558"/>
            <a:ext cx="343400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Стабильно высокая успеваемость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665067" y="2754908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E5AA8"/>
                </a:solidFill>
                <a:latin typeface="Manrope"/>
              </a:rPr>
              <a:t>5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65067" y="355500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Профильные предметы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65067" y="3891558"/>
            <a:ext cx="2887166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Математика, информатика, физика — «отлично»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288834" y="2754908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E5AA8"/>
                </a:solidFill>
                <a:latin typeface="Manrope"/>
              </a:rPr>
              <a:t>10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8834" y="3555008"/>
            <a:ext cx="2887166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Физико-математический класс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8834" y="4151908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Углублённое изучение с 10 класса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4856758"/>
            <a:ext cx="76454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Профильная подготовка подтверждена оценками и классом с углублённым изучением точных наук.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968202"/>
            <a:ext cx="279311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E5AA8"/>
                </a:solidFill>
                <a:latin typeface="Manrope"/>
              </a:rPr>
              <a:t>Хронология достижений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05640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Олимпиады и конкурсы 2024–2026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11804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E5AA8"/>
                </a:solidFill>
                <a:latin typeface="Manrope"/>
              </a:rPr>
              <a:t>2024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803848"/>
            <a:ext cx="2463800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Победитель школьного этапа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410273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ВсОШ по информатике — школьный этап, победа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3505200" y="311804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E5AA8"/>
                </a:solidFill>
                <a:latin typeface="Manrope"/>
              </a:rPr>
              <a:t>2025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803848"/>
            <a:ext cx="2463800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Призёр муниципального этапа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4410273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ВсОШ по информатике — муниципальный этап, призёр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248400" y="311804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E5AA8"/>
                </a:solidFill>
                <a:latin typeface="Manrope"/>
              </a:rPr>
              <a:t>2026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803848"/>
            <a:ext cx="2463800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Призёр регионального этапа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4410273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ВсОШ по математике — региональный этап, призёр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991600" y="311804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2026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803848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636569"/>
                </a:solidFill>
                <a:latin typeface="Manrope"/>
              </a:rPr>
              <a:t>Диплом II степени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4149923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Открытая олимпиада по программированию — диплом II степени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4496"/>
            <a:ext cx="3454400" cy="4444504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0160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368800" y="1524496"/>
            <a:ext cx="3454400" cy="4444504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6228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975600" y="1524496"/>
            <a:ext cx="3454400" cy="4444504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82296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9" name="pic9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1867396"/>
            <a:ext cx="177800" cy="177800"/>
          </a:xfrm>
          <a:prstGeom prst="rect">
            <a:avLst/>
          </a:prstGeom>
        </p:spPr>
      </p:pic>
      <p:pic>
        <p:nvPicPr>
          <p:cNvPr id="10" name="pic10"/>
          <p:cNvPicPr/>
          <p:nvPr/>
        </p:nvPicPr>
        <p:blipFill>
          <a:blip r:embed="rId6"/>
          <a:stretch>
            <a:fillRect/>
          </a:stretch>
        </p:blipFill>
        <p:spPr>
          <a:xfrm>
            <a:off x="4724400" y="1867396"/>
            <a:ext cx="177800" cy="177800"/>
          </a:xfrm>
          <a:prstGeom prst="rect">
            <a:avLst/>
          </a:prstGeom>
        </p:spPr>
      </p:pic>
      <p:pic>
        <p:nvPicPr>
          <p:cNvPr id="11" name="pic11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31200" y="1867396"/>
            <a:ext cx="177800" cy="177800"/>
          </a:xfrm>
          <a:prstGeom prst="rect">
            <a:avLst/>
          </a:prstGeom>
        </p:spPr>
      </p:pic>
      <p:sp>
        <p:nvSpPr>
          <p:cNvPr id="12" name="text12"/>
          <p:cNvSpPr>
            <a:spLocks noChangeArrowheads="1"/>
          </p:cNvSpPr>
          <p:nvPr/>
        </p:nvSpPr>
        <p:spPr>
          <a:xfrm>
            <a:off x="1117600" y="615950"/>
            <a:ext cx="152342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E5AA8"/>
                </a:solidFill>
                <a:latin typeface="Manrope"/>
              </a:rPr>
              <a:t>Мои проекты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Три учебных проекта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160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Сайт школьного музея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16000" y="2607171"/>
            <a:ext cx="2971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Задача: цифровизация экспозиции. Стек: HTML, CSS, JavaScript. Результат: интерактивный сайт с виртуальным туром.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228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Telegram-бот для расписания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622800" y="2607171"/>
            <a:ext cx="2971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Задача: быстрый доступ к расписанию. Стек: Python, библиотека aiogram. Результат: бот с 200+ пользователями.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296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База данных библиотеки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29600" y="2607171"/>
            <a:ext cx="2971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Задача: учёт книг и читателей. Стек: SQLite, Python. Результат: БД с запросами и отчётами.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2880916"/>
          <a:ext cx="10668000" cy="215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973435"/>
            <a:ext cx="10693400" cy="15328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Дополнительное образование: программирование, робототехника, английский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5344716"/>
            <a:ext cx="76454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240 часов Python и 180 часов веб-разработки — это серьёзная база для старта в прикладной информатике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976537"/>
            <a:ext cx="5257800" cy="1801912"/>
          </a:xfrm>
          <a:prstGeom prst="roundRect">
            <a:avLst>
              <a:gd name="adj" fmla="val 12686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976537"/>
            <a:ext cx="5257800" cy="1801912"/>
          </a:xfrm>
          <a:prstGeom prst="roundRect">
            <a:avLst>
              <a:gd name="adj" fmla="val 12686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930848"/>
            <a:ext cx="5257800" cy="2038152"/>
          </a:xfrm>
          <a:prstGeom prst="roundRect">
            <a:avLst>
              <a:gd name="adj" fmla="val 11216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930848"/>
            <a:ext cx="5257800" cy="2038152"/>
          </a:xfrm>
          <a:prstGeom prst="roundRect">
            <a:avLst>
              <a:gd name="adj" fmla="val 11216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133150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E5AA8"/>
                </a:solidFill>
                <a:latin typeface="Manrope"/>
              </a:rPr>
              <a:t>Портфолио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Индивидуальные достижения — дополнительные баллы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2262287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E5AA8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579787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Золотой значок ГТО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947452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Сдан на золото в 2025 году — даёт до 5 баллов к сумме ЕГЭ.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2262287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E5AA8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579787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Волонтёрская книжка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947452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Более 50 часов волонтёрства за 2024–2025 годы — до 3 баллов.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21659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E5AA8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53409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Диплом олимпиады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90180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Призёр муниципального этапа по информатике, 2025 — до 7 баллов.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21659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E5AA8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53409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Итоговое сочинение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90180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«Зачёт» по всем критериям — обязательное условие допуска к ЕГЭ.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251373"/>
          </a:xfrm>
          <a:prstGeom prst="roundRect">
            <a:avLst>
              <a:gd name="adj" fmla="val 1015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251373"/>
          </a:xfrm>
          <a:prstGeom prst="roundRect">
            <a:avLst>
              <a:gd name="adj" fmla="val 1015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953669"/>
            <a:ext cx="5257800" cy="2015331"/>
          </a:xfrm>
          <a:prstGeom prst="roundRect">
            <a:avLst>
              <a:gd name="adj" fmla="val 1134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953669"/>
            <a:ext cx="5257800" cy="2015331"/>
          </a:xfrm>
          <a:prstGeom prst="roundRect">
            <a:avLst>
              <a:gd name="adj" fmla="val 1134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196729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E5AA8"/>
                </a:solidFill>
                <a:latin typeface="Manrope"/>
              </a:rPr>
              <a:t>Личные качества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Мои сильные стороны — на деле, а не на словах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E5AA8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Ответственность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Капитан команды на открытой олимпиаде по программированию: организовал подготовку и распределил задачи.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E5AA8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Настойчивость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Самостоятельно освоил Python за год: от синтаксиса до написания парсеров и Telegram-ботов.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239419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E5AA8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556919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Аналитическое мышление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92462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Проект по анализу данных школьных оценок: выявил закономерности и предложил улучшения в подготовке к ЕГЭ.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239419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E5AA8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556919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Командная работа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92462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Вместе с одноклассниками разработал бота для расписания: я отвечал за логику, другие — за интерфейс.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Самопрезентация для поступления в вуз — пример</dc:title>
  <dc:creator>Слайда</dc:creator>
</cp:coreProperties>
</file>