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Здравствуйте! Меня зовут Алина Ковалёва, я окончила 9 классов школы №12 города Кирова. В этом году я поступаю к вам на специальность «Преподавание в начальных классах». Дальше я расскажу, почему выбрала именно педагогику, что уже умею и как планирую учиться.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Спасибо, что выслушали мою историю. Я очень хочу стать учителем начальных классов и готова усердно учиться. Если у вас есть вопросы или нужны дополнительные документы, я всё предоставлю. Буду ждать решения приёмной комиссии.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Педагогика для меня — не случайный выбор, а осознанное решение. Мне всегда нравилось общаться с детьми, и я видела, как много значит для них внимание и поддержка. Мои школьные учителя стали для меня примером — они умели заинтересовать и объяснить сложное простыми словами. А летом 2025 года я работала вожатой в школьном лагере и окончательно поняла, что хочу связать жизнь с обучением и воспитанием детей. Поэтому я поступаю на специальность «Преподавание в начальных классах».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Перейду к учебным результатам. Средний балл моего аттестата за 9 классов — 4,7, это твёрдая четвёрка с тенденцией к пятёрке. На ОГЭ по русскому языку я получила 29 баллов из 33 возможных — это оценка «отлично». По математике — 19 баллов, что соответствует твёрдой четвёрке. Обществознание я выбрала как предмет по выбору и сдала его на 32 балла из 37 — тоже отличный результат. Все экзамены я сдала в основной период, без пересдач, что говорит о стабильной подготовке в течение всего года.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Летом 2025 года я впервые попробовала себя в роли вожатой в школьном лагере. Это был не просто отдых, а настоящая работа с детьми: я вела свой отряд младших школьников, организовывала их досуг, придумывала игры. За две смены я научилась находить подход к каждому ребёнку, успокаивать и увлекать. Этот опыт подтвердил, что я хочу работать с детьми и учить их.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Мои достижения за последние годы показывают, что я умею добиваться результатов в разных направлениях. В 2024 году я заняла первое место на школьной олимпиаде по русскому языку — это укрепило мою любовь к предмету, который я хочу преподавать. В 2025 году я стала призёром городской олимпиады по математике, а также победила в конкурсе чтецов «Живая классика» на муниципальном уровне. В этом году я получила грамоту за спортивные успехи — это говорит о моей дисциплине и умении работать на результат. Все эти победы помогают мне чувствовать уверенность в своих силах и подтверждают, что я готова к серьёзной учёбе в колледже.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Помимо школьной программы я целенаправленно готовилась к профессии учителя. С 2024 года я занималась в педагогическом кружке, где впервые попробовала проводить мини-уроки. В 2025 году прошла курс по игровым технологиям — это очень пригодилось мне в работе вожатой. Также я развиваю творческие и языковые навыки: рисую и учу английский. Эти курсы помогли мне понять, что работа с детьми — это действительно моё призвание.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Мне важно, чтобы мои слова не расходились с делом, поэтому каждое качество я могу подтвердить конкретным примером. Ответственность — это мой аттестат со средним баллом 4,7, который я получила, готовясь к экзаменам самостоятельно. Коммуникабельность я проявила летом, когда работала вожатой и нашла подход к каждому из 25 ребят в отряде. Терпение и организованность тоже родились из практики — из помощи младшим с уроками и из умения совмещать учёбу с олимпиадами. Эти качества я хочу развивать дальше, уже в профессии учителя.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 портфолио я собрала все документы, которые подтверждают мою подготовку и достижения. Это копия аттестата и результаты ОГЭ — они показывают мой уровень знаний. Отдельно я вложила грамоты и дипломы за олимпиады, а также сертификаты о пройденных курсах — это подтверждает, что я не останавливаюсь на школьной программе. И, конечно, характеристика от классного руководителя, которая расскажет обо мне как о человеке и ученице. Все документы аккуратно подобраны и готовы к рассмотрению.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о том, как я вижу своё обучение. Это четыре года — с первого по четвёртый курс. На первом курсе — фундамент: психология, педагогика, базовые предметы. На втором — методики преподавания и первая настоящая практика в школе. Третий курс — это уже пробные уроки и работа с классом, а четвёртый — преддипломная практика и защита диплома. Моя цель — к 2030 году получить квалификацию учителя начальных классов и вернуться в школу уже в роли педагога.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e1b9d235c539f97b.png"/><Relationship Id="rId4" Type="http://schemas.openxmlformats.org/officeDocument/2006/relationships/image" Target="../media/m1f0d6cbc4cddb3d1.jpe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b4edf107ece8fe31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3c3ed35333222f48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964a790316422dba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b4edf107ece8fe31.png"/><Relationship Id="rId4" Type="http://schemas.openxmlformats.org/officeDocument/2006/relationships/image" Target="../media/m875112f4c79d2f86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6cd4c0f073182c85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ddd88d4033e30c24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bea7228859bd167f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214ead4ca8d69329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82de732165d5e2fc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4"/>
          <p:cNvSpPr>
            <a:spLocks noChangeArrowheads="1"/>
          </p:cNvSpPr>
          <p:nvPr/>
        </p:nvSpPr>
        <p:spPr>
          <a:xfrm>
            <a:off x="1130300" y="574675"/>
            <a:ext cx="1823006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FFFFFF"/>
                </a:solidFill>
                <a:latin typeface="Manrope"/>
              </a:rPr>
              <a:t>Алина Ковалёва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4215209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Manrope"/>
              </a:rPr>
              <a:t>Самопрезентация · поступление 2026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4462859"/>
            <a:ext cx="9842500" cy="70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460"/>
              </a:lnSpc>
            </a:pPr>
            <a:r>
              <a:rPr lang="ru-RU" sz="5200" b="1" spc="-129">
                <a:solidFill>
                  <a:srgbClr val="FFFFFF"/>
                </a:solidFill>
                <a:latin typeface="Manrope"/>
              </a:rPr>
              <a:t>Алина Ковалёва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5264150"/>
            <a:ext cx="6375400" cy="584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FFFFFF"/>
                </a:solidFill>
                <a:latin typeface="Manrope"/>
              </a:rPr>
              <a:t>Выпускница 9 класса школы №12 города Кирова. Поступаю на специальность «Преподавание в начальных классах».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013450"/>
            <a:ext cx="11303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FFFFFF"/>
                </a:solidFill>
                <a:latin typeface="Manrope"/>
              </a:rPr>
              <a:t>Алина Ковалёва · выпускница 9 класса, школа №12, Киров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4038600"/>
            <a:ext cx="3073400" cy="1168400"/>
          </a:xfrm>
          <a:prstGeom prst="roundRect">
            <a:avLst>
              <a:gd name="adj" fmla="val 19565"/>
            </a:avLst>
          </a:prstGeom>
          <a:noFill/>
          <a:ln w="6350" cap="flat">
            <a:solidFill>
              <a:srgbClr val="E2EDFF"/>
            </a:solidFill>
          </a:ln>
        </p:spPr>
      </p:sp>
      <p:sp>
        <p:nvSpPr>
          <p:cNvPr id="4" name="card4"/>
          <p:cNvSpPr/>
          <p:nvPr/>
        </p:nvSpPr>
        <p:spPr>
          <a:xfrm>
            <a:off x="3987800" y="4038600"/>
            <a:ext cx="3073400" cy="1168400"/>
          </a:xfrm>
          <a:prstGeom prst="roundRect">
            <a:avLst>
              <a:gd name="adj" fmla="val 19565"/>
            </a:avLst>
          </a:prstGeom>
          <a:noFill/>
          <a:ln w="6350" cap="flat">
            <a:solidFill>
              <a:srgbClr val="E2EDFF"/>
            </a:solidFill>
          </a:ln>
        </p:spPr>
      </p:sp>
      <p:sp>
        <p:nvSpPr>
          <p:cNvPr id="5" name="card5"/>
          <p:cNvSpPr/>
          <p:nvPr/>
        </p:nvSpPr>
        <p:spPr>
          <a:xfrm>
            <a:off x="7213600" y="4038600"/>
            <a:ext cx="3073400" cy="1168400"/>
          </a:xfrm>
          <a:prstGeom prst="roundRect">
            <a:avLst>
              <a:gd name="adj" fmla="val 19565"/>
            </a:avLst>
          </a:prstGeom>
          <a:noFill/>
          <a:ln w="6350" cap="flat">
            <a:solidFill>
              <a:srgbClr val="E2EDFF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651000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1F6FEB"/>
                </a:solidFill>
                <a:latin typeface="Manrope"/>
              </a:rPr>
              <a:t>Финал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879600"/>
            <a:ext cx="11303000" cy="901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000"/>
              </a:lnSpc>
            </a:pPr>
            <a:r>
              <a:rPr lang="ru-RU" sz="7000" b="1" spc="-209">
                <a:solidFill>
                  <a:srgbClr val="15171C"/>
                </a:solidFill>
                <a:latin typeface="Manrope"/>
              </a:rPr>
              <a:t>Спасибо за внимание!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2933700"/>
            <a:ext cx="6375400" cy="584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636569"/>
                </a:solidFill>
                <a:latin typeface="Manrope"/>
              </a:rPr>
              <a:t>Буду рада ответить на ваши вопросы и предоставить дополнительные материалы о моей подготовке и мотивации.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22350" y="4273550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Телефон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22350" y="4502150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+7 (912) 345-67-89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248150" y="4273550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Email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248150" y="4502150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a.kovaleva@example.com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473950" y="4273550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Готовность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473950" y="4502150"/>
            <a:ext cx="2578100" cy="4826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Документы и портфолио — по запросу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2361348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3290829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4220311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5149792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1091605"/>
            <a:ext cx="178703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6FEB"/>
                </a:solidFill>
                <a:latin typeface="Manrope"/>
              </a:rPr>
              <a:t>Моя мотивация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287760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Почему я выбираю педагогику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227965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Любовь к детям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Мне нравится общаться с младшими школьниками, понимать их и помогать им расти.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320913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Примеры из школы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Мои учителя вдохновили меня своим вниманием и умением объяснять сложное просто.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413861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Желание помогать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Я хочу передавать знания и поддерживать детей в их первых шагах в учёбе.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5068094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Опыт вожатой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Летом 2025 года я работала вожатой и поняла, что работа с детьми — моё призвание.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786533"/>
            <a:ext cx="5232400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197600" y="1786533"/>
            <a:ext cx="5232400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62000" y="3831233"/>
            <a:ext cx="5232400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197600" y="3831233"/>
            <a:ext cx="5232400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747117"/>
            <a:ext cx="382736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6FEB"/>
                </a:solidFill>
                <a:latin typeface="Manrope"/>
              </a:rPr>
              <a:t>Результаты 2025/2026 учебного года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006773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Успеваемость за 9 класс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197703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6FEB"/>
                </a:solidFill>
                <a:latin typeface="Manrope"/>
              </a:rPr>
              <a:t>4,7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2777133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Средний балл аттестата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1400" y="311368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По итогам 9 классов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77000" y="197703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6FEB"/>
                </a:solidFill>
                <a:latin typeface="Manrope"/>
              </a:rPr>
              <a:t>29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77000" y="2777133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ОГЭ по русскому языку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77000" y="311368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Максимум — 33 балла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41400" y="402173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6FEB"/>
                </a:solidFill>
                <a:latin typeface="Manrope"/>
              </a:rPr>
              <a:t>19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41400" y="4821833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ОГЭ по математике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41400" y="515838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Максимум — 31 балл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77000" y="402173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6FEB"/>
                </a:solidFill>
                <a:latin typeface="Manrope"/>
              </a:rPr>
              <a:t>32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77000" y="4821833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ОГЭ по обществознанию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77000" y="515838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Предмет по выбору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762000" y="586323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Все экзамены сданы без пересдач в основной период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Аттестат об основном общем образовании, 2026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5207000" cy="6858000"/>
          </a:xfrm>
          <a:prstGeom prst="rect">
            <a:avLst/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5823588" y="3791489"/>
            <a:ext cx="125723" cy="125723"/>
          </a:xfrm>
          <a:prstGeom prst="roundRect">
            <a:avLst>
              <a:gd name="adj" fmla="val 22728"/>
            </a:avLst>
          </a:prstGeom>
          <a:solidFill>
            <a:srgbClr val="1F6FEB"/>
          </a:solidFill>
          <a:ln>
            <a:noFill/>
          </a:ln>
        </p:spPr>
      </p:sp>
      <p:pic>
        <p:nvPicPr>
          <p:cNvPr id="5" name="pic5"/>
          <p:cNvPicPr/>
          <p:nvPr/>
        </p:nvPicPr>
        <p:blipFill>
          <a:blip r:embed="rId4"/>
          <a:srcRect l="28646" t="0" r="28646" b="0"/>
          <a:stretch>
            <a:fillRect/>
          </a:stretch>
        </p:blipFill>
        <p:spPr>
          <a:xfrm>
            <a:off x="0" y="0"/>
            <a:ext cx="5207000" cy="6858000"/>
          </a:xfrm>
          <a:prstGeom prst="rect">
            <a:avLst/>
          </a:prstGeom>
        </p:spPr>
      </p:pic>
      <p:sp>
        <p:nvSpPr>
          <p:cNvPr id="6" name="text6"/>
          <p:cNvSpPr>
            <a:spLocks noChangeArrowheads="1"/>
          </p:cNvSpPr>
          <p:nvPr/>
        </p:nvSpPr>
        <p:spPr>
          <a:xfrm>
            <a:off x="5842000" y="635000"/>
            <a:ext cx="622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1F6FEB"/>
                </a:solidFill>
                <a:latin typeface="Manrope"/>
              </a:rPr>
              <a:t>Опыт работы с детьми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5842000" y="927100"/>
            <a:ext cx="5613400" cy="850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00"/>
              </a:lnSpc>
            </a:pPr>
            <a:r>
              <a:rPr lang="ru-RU" sz="3000" b="1" spc="-59">
                <a:solidFill>
                  <a:srgbClr val="15171C"/>
                </a:solidFill>
                <a:latin typeface="Manrope"/>
              </a:rPr>
              <a:t>Вожатая в школьном лагере — лето 2025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5842000" y="2042170"/>
            <a:ext cx="5613400" cy="143500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Летом 2025 года я работала вожатой в школьном лагере при школе №12 города Кирова. Мой отряд — младшие школьники 7–10 лет. За две смены я организовывала досуг, проводила подвижные и настольные игры, помогала детям адаптироваться в коллективе и разрешала конфликты.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121400" y="3716238"/>
            <a:ext cx="4559399" cy="2698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25"/>
              </a:lnSpc>
            </a:pPr>
            <a:r>
              <a:rPr lang="ru-RU" sz="1350">
                <a:solidFill>
                  <a:srgbClr val="15171C"/>
                </a:solidFill>
                <a:latin typeface="Manrope"/>
              </a:rPr>
              <a:t>Две смены, отряд младших школьников 7–10 лет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1853902"/>
            <a:ext cx="251021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6FEB"/>
                </a:solidFill>
                <a:latin typeface="Manrope"/>
              </a:rPr>
              <a:t>Хронология 2024–2026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942108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Достижения и олимпиады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003748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1F6FEB"/>
                </a:solidFill>
                <a:latin typeface="Manrope"/>
              </a:rPr>
              <a:t>2024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689548"/>
            <a:ext cx="2463800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5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Победитель олимпиады по русскому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295973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1 место в школьном этапе Всероссийской олимпиады школьников по русскому языку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3505200" y="3003748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1F6FEB"/>
                </a:solidFill>
                <a:latin typeface="Manrope"/>
              </a:rPr>
              <a:t>2025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3505200" y="3689548"/>
            <a:ext cx="2463800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5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Призёр олимпиады по математике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505200" y="4295973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2 место в городской олимпиаде по математике среди учащихся 8 классов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248400" y="3003748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1F6FEB"/>
                </a:solidFill>
                <a:latin typeface="Manrope"/>
              </a:rPr>
              <a:t>2025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248400" y="3689548"/>
            <a:ext cx="2463800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5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Конкурс чтецов «Живая классика»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248400" y="4295973"/>
            <a:ext cx="24638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1 место на муниципальном этапе, участие в региональном туре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991600" y="3003748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2026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991600" y="3689548"/>
            <a:ext cx="2463800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50"/>
              </a:lnSpc>
            </a:pPr>
            <a:r>
              <a:rPr lang="ru-RU" sz="1500" b="1">
                <a:solidFill>
                  <a:srgbClr val="636569"/>
                </a:solidFill>
                <a:latin typeface="Manrope"/>
              </a:rPr>
              <a:t>Грамота за спортивные достижения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991600" y="4295973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Победа в школьной спартакиаде по лёгкой атлетике, бег на 60 метров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2043848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973329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902811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832292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774105"/>
            <a:ext cx="3285232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6FEB"/>
                </a:solidFill>
                <a:latin typeface="Manrope"/>
              </a:rPr>
              <a:t>Дополнительное образование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970260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Курсы и программы 2024–2026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196215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Педагогический кружок «Юный учитель»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2024–2025: основы педагогики, подготовка мини-уроков для младших школьников.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289163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Курс «Игровые технологии в работе с детьми»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2025: 36 часов, практика разработки развивающих игр и занятий.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382111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Творческая студия «Изобразительное искусство»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2024–2026: рисунок, живопись, декоративно-прикладное творчество.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4750594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Английский язык (уровень A2)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2024–2026: языковые занятия для уверенного общения и работы с детьми.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5836245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Все курсы завершены в 2024–2026 годах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251373"/>
          </a:xfrm>
          <a:prstGeom prst="roundRect">
            <a:avLst>
              <a:gd name="adj" fmla="val 1015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251373"/>
          </a:xfrm>
          <a:prstGeom prst="roundRect">
            <a:avLst>
              <a:gd name="adj" fmla="val 1015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953669"/>
            <a:ext cx="5257800" cy="2015331"/>
          </a:xfrm>
          <a:prstGeom prst="roundRect">
            <a:avLst>
              <a:gd name="adj" fmla="val 1134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953669"/>
            <a:ext cx="5257800" cy="2015331"/>
          </a:xfrm>
          <a:prstGeom prst="roundRect">
            <a:avLst>
              <a:gd name="adj" fmla="val 1134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196729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6FEB"/>
                </a:solidFill>
                <a:latin typeface="Manrope"/>
              </a:rPr>
              <a:t>Личные качества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Мои личные качества, подтверждённые опытом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6FEB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Ответственность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Самостоятельно готовилась к ОГЭ и сдала все экзамены без репетиторов, средний балл аттестата — 4,7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6FEB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Коммуникабельность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20851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Как вожатая нашла общий язык с отрядом из 25 младших школьников 7–10 лет, организовывала отрядные игры и вечерние мероприятия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239419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6FEB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556919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Терпение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92462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Помогала младшим школьникам с домашними заданиями в лагере, объясняла материал, пока каждый не понял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239419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6FEB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556919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Организованность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92462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Планировала день отряда в лагере, совмещала учёбу и подготовку к олимпиадам, всё успевала в срок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1896607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826089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755570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685051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38328" y="5614532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626864"/>
            <a:ext cx="1331500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6FEB"/>
                </a:solidFill>
                <a:latin typeface="Manrope"/>
              </a:rPr>
              <a:t>Портфолио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823020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Состав портфолио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1814909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Копия аттестата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Копия аттестата об основном общем образовании за 9 классов.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274439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Результаты ОГЭ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Официальные результаты ОГЭ по русскому языку, математике и предметам по выбору.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3673872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Грамоты и дипломы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Дипломы и грамоты за олимпиады и конкурсы за 2024–2026 годы.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460335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Сертификаты о курсах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Сертификаты о прохождении дополнительных образовательных курсов.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9500" y="5532834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Характеристика из школы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Характеристика от классного руководителя школы №12 города Кирова.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1656457"/>
            <a:ext cx="281847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6FEB"/>
                </a:solidFill>
                <a:latin typeface="Manrope"/>
              </a:rPr>
              <a:t>План обучения 2026–2030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744663"/>
            <a:ext cx="10693400" cy="865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59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Четыре курса — путь к профессии учителя начальных классов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232944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1F6FEB"/>
                </a:solidFill>
                <a:latin typeface="Manrope"/>
              </a:rPr>
              <a:t>2026–2027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918744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1 курс — основы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264819"/>
            <a:ext cx="24638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Психология, педагогика, русский язык и математика. Учебная практика — наблюдение за уроками.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3505200" y="3232944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1F6FEB"/>
                </a:solidFill>
                <a:latin typeface="Manrope"/>
              </a:rPr>
              <a:t>2027–2028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3505200" y="3918744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2 курс — методики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505200" y="4264819"/>
            <a:ext cx="24638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Методики преподавания предметов, возрастная психология. Первая практика в начальной школе.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248400" y="3232944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1F6FEB"/>
                </a:solidFill>
                <a:latin typeface="Manrope"/>
              </a:rPr>
              <a:t>2028–2029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248400" y="3918744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3 курс — практика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248400" y="4264819"/>
            <a:ext cx="24638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Пробные уроки, внеурочная деятельность, классное руководство. Практика в школах Кирова.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991600" y="3232944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2029–2030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991600" y="3918744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636569"/>
                </a:solidFill>
                <a:latin typeface="Manrope"/>
              </a:rPr>
              <a:t>4 курс — диплом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991600" y="4264819"/>
            <a:ext cx="24638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Преддипломная практика, подготовка и защита диплома. Цель — квалификация «учитель начальных классов».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Самопрезентация для поступления в педагогический колледж</dc:title>
  <dc:creator>Слайда</dc:creator>
</cp:coreProperties>
</file>