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Manrope"/>
      <p:regular r:id="rIdFont0"/>
      <p:bold r:id="rIdFont1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1F4E79"/>
              </a:solidFill>
              <a:round/>
            </a:ln>
          </c:spPr>
          <c:marker>
            <c:symbol val="circle"/>
            <c:size val="7"/>
            <c:spPr>
              <a:solidFill>
                <a:srgbClr val="FFFFFF"/>
              </a:solidFill>
              <a:ln w="28575">
                <a:solidFill>
                  <a:srgbClr val="1F4E79"/>
                </a:solidFill>
              </a:ln>
            </c:spPr>
          </c:marker>
          <c:cat>
            <c:strRef>
              <c:f>Sheet1!$A$2:$A$3</c:f>
              <c:strCache>
                <c:ptCount val="2"/>
                <c:pt idx="0">
                  <c:v>2023/24</c:v>
                </c:pt>
                <c:pt idx="1">
                  <c:v>2024/25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4.6</c:v>
                </c:pt>
                <c:pt idx="1">
                  <c:v>4.8</c:v>
                </c:pt>
              </c:numCache>
            </c:numRef>
          </c:val>
          <c:smooth val="0"/>
        </c:ser>
        <c:marker val="1"/>
        <c:axId val="101"/>
        <c:axId val="102"/>
      </c:lineChart>
      <c:catAx>
        <c:axId val="10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rgbClr val="15171C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l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300">
          <a:solidFill>
            <a:srgbClr val="636569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день. Меня зовут Анна Ковалёва, я учусь на третьем курсе очного отделения по направлению «Экономика», профиль «Финансы и кредит». Это портфолио я собрала осенью 2026 года для двух конкретных целей: конкурс на повышенную государственную академическую стипендию и отбор на стажировку в финансовый отдел. Здесь только проверяемые факты: оценки, проекты, практики, конкурсы, научная и общественная работа — каждое достижение подкреплено документом. Дальше я последовательно покажу успеваемость, проекты и практический опыт, а в конце — планы на следующий учебный год.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Средний балл — базовая метрика для конкурсной комиссии, поэтому начну с неё. За 2023/24 учебный год у меня 4,6, за 2024/25 — уже 4,8, то есть рост на 0,2 балла. Динамика важна: она показывает, что я не стою на месте, а улучшаю результат по мере углубления в профильные дисциплины. Отдельно по профилю — финансы, бухгалтерский учёт, экономический анализ и статистика — оценки подтверждены зачётной книжкой, семестры сдачи указаны в приложении. Дальше перейду к учебным и курсовым проектам, где эти знания применялись на практике.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два учебных года у меня четыре проекта, и по каждому я держу одну и ту же структуру: тема, моя роль, что именно сделано и результат. В курсовой 2024/25 я сама провела анализ отчётности и рассчитала двенадцать коэффициентов — оценка «отлично». В текущем году продолжила тему: оценила кредитоспособность трёх заёмщиков по методике банка, и эти расчёты легли в основу апрельского доклада. Отдельно собрала модель бюджета в Excel с четырьмя сценариями — она пошла и в курсовую, и на конкурс. В командном проекте я отвечала за финансовую часть: NPV, IRR и срок окупаемости по трём вариантам. Все работы и отзывы руководителей приложены к портфолио.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я сравниваю две практики, чтобы показать рост: учебная в июле 2024 года в ООО «Вектор-Финанс» дала мне базу — я обработала 320 первичных документов и составила 14 таблиц. Производственная практика в июле 2025 года в АО «Северный банк» была уже ближе к реальной работе финансиста: 45 расчётов и 6 отчётов по кредитным заявкам. Обе практики подтверждены характеристиками и дневниками, они приложены к портфолио. Именно этот опыт показывает, что я умею работать с документами и считать — а не только учить теорию.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собраны все конкурсы и олимпиады за три года — с уровнем и результатом. Начинала с вузовских этапов: в 2024-м заняла второе место по экономике и третье по научным работам. В 2025-м вышла на региональный уровень — первое место по бухгалтерскому учёту и участие в конкурсе проектов по финансовому анализу. В 2026-м впервые попробовала силы на всероссийской олимпиаде по финансам и кредиту. По каждому участию есть грамота или диплом, они приложены к портфолио.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расскажу про научную работу. В апреле 2026 года я выступила с докладом на студенческой научной конференции в секции «Финансы и кредит» — это была моя первая очная защита исследования перед аудиторией. По итогам конференции статья опубликована в сборнике материалов конференции за 2026 год. Для меня это важно, потому что здесь виден полный цикл: от постановки вопроса и расчётов до публичного выступления и текста в сборнике. Все подтверждения — программа конференции, сертификат докладчика и сам сборник — приложены к портфолио.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два учебных года я участвовала в пятнадцати мероприятиях и отработала сто двадцать волонтёрских часов. Число событий и часы измеряются по-разному, поэтому здесь две отдельные строки. Данные и герой учебного примера условны.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собраны инструменты, которыми я реально пользуюсь в учёбе и на практике. Excel — основной рабочий инструмент: сводные таблицы, ВПР, простые финмодели, закреплено сертификатом и применением на практике в июле 2025. С 1С:Бухгалтерия работала на производственной практике: первичные документы, проводки. SQL и аналитику данных осваивала в рамках учебного проекта 2025/26. Английский — уровень B2, читаю финансовую литературу в оригинале. Все уровни подтверждены курсами или сертификатами, которые приложены к портфолио.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Все достижения, о которых я рассказала, подтверждены документами — здесь перечислено, что именно приложено. Отдельно отмечу электронное портфолио: там собраны сканы справки об успеваемости, грамот, сертификатов, программа конференции со сборником и характеристики с обеих практик. Перейти к нему можно по ссылке или QR-коду, оригиналы документов предоставлю по запросу. Это позволяет проверить каждый факт без дополнительных уточнений.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портфолио завершается. В 2026/27 учебном году я продолжу обучение на 4 курсе и начну работу над выпускной квалификационной работой по теме, связанной с финансами и кредитом. Планирую целевую стажировку в финансовом отделе и участие в конкурсах и олимпиадах нового учебного года. Все подтверждающие документы и электронное портфолио доступны по указанным контактам. Буду рада вопросам.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ca45893a72e541f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b4edf107ece8fe31.png"/><Relationship Id="rIdChart0" Type="http://schemas.openxmlformats.org/officeDocument/2006/relationships/chart" Target="../charts/char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7f3525909bcb6332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b4edf107ece8fe31.png"/><Relationship Id="rId4" Type="http://schemas.openxmlformats.org/officeDocument/2006/relationships/image" Target="../media/m46e61b59472cbfdd.png"/><Relationship Id="rId5" Type="http://schemas.openxmlformats.org/officeDocument/2006/relationships/image" Target="../media/maa9f635380254c42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7dff097165eefeb2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b4edf107ece8fe31.png"/><Relationship Id="rId4" Type="http://schemas.openxmlformats.org/officeDocument/2006/relationships/image" Target="../media/m4135493658aa52f9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b4edf107ece8fe31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4191969057e5bd6b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7f3525909bcb6332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b4edf107ece8fe31.png"/><Relationship Id="rId4" Type="http://schemas.openxmlformats.org/officeDocument/2006/relationships/image" Target="../media/mf68538975467032e.png"/><Relationship Id="rId5" Type="http://schemas.openxmlformats.org/officeDocument/2006/relationships/image" Target="../media/m5183e6c41b7c6a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8270875" y="279400"/>
            <a:ext cx="3159125" cy="250130"/>
          </a:xfrm>
          <a:prstGeom prst="roundRect">
            <a:avLst>
              <a:gd name="adj" fmla="val 2284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25475"/>
            <a:ext cx="2797651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5171C"/>
                </a:solidFill>
                <a:latin typeface="Manrope"/>
              </a:rPr>
              <a:t>Ковалёва Анна Сергеевна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22448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4E79"/>
                </a:solidFill>
                <a:latin typeface="Manrope"/>
              </a:rPr>
              <a:t>Портфолио достижений · осень 2026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497534"/>
            <a:ext cx="10033000" cy="7327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15171C"/>
                </a:solidFill>
                <a:latin typeface="Manrope"/>
              </a:rPr>
              <a:t>Ковалёва Анна Сергеевна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325515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36569"/>
                </a:solidFill>
                <a:latin typeface="Manrope"/>
              </a:rPr>
              <a:t>3 курс очного отделения, «Экономика», профиль «Финансы и кредит». Портфолио собрано для конкурса на повышенную стипендию и отбора на стажировку.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48350"/>
            <a:ext cx="269527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57900"/>
            <a:ext cx="2574369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Ковалёва Анна Сергеевна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313708" y="5848350"/>
            <a:ext cx="2848269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3313708" y="6057900"/>
            <a:ext cx="2727365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3 курс, «Финансы и кредит»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992912" y="5848350"/>
            <a:ext cx="2791476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Средний балл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992912" y="6057900"/>
            <a:ext cx="2670572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4,8 за 2024/25 учебный год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347075" y="323850"/>
            <a:ext cx="3608070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636569"/>
                </a:solidFill>
                <a:latin typeface="Manrope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chart3"/>
          <p:cNvGraphicFramePr/>
          <p:nvPr/>
        </p:nvGraphicFramePr>
        <p:xfrm>
          <a:off x="762000" y="1744663"/>
          <a:ext cx="10668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4" name="text4"/>
          <p:cNvSpPr>
            <a:spLocks noChangeArrowheads="1"/>
          </p:cNvSpPr>
          <p:nvPr/>
        </p:nvSpPr>
        <p:spPr>
          <a:xfrm>
            <a:off x="762000" y="611188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5171C"/>
                </a:solidFill>
                <a:latin typeface="Manrope"/>
              </a:rPr>
              <a:t>Средний балл по законченным учебным годам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281113"/>
            <a:ext cx="11303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636569"/>
                </a:solidFill>
                <a:latin typeface="Manrope"/>
              </a:rPr>
              <a:t>Средний балл за 2023/24 и 2024/25 учебные годы, по данным зачётных книжек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713413"/>
            <a:ext cx="76454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Средний балл 4,6 за 2023/24 и 4,8 за 2024/25 — рост на +0,2; профильные дисциплины: финансы, бухгалтерский учёт, экономический анализ, статистика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Зачётная книжка, 2023/24 и 2024/25 учебные годы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49896"/>
            <a:ext cx="5257800" cy="2015232"/>
          </a:xfrm>
          <a:prstGeom prst="roundRect">
            <a:avLst>
              <a:gd name="adj" fmla="val 11343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49896"/>
            <a:ext cx="5257800" cy="2015232"/>
          </a:xfrm>
          <a:prstGeom prst="roundRect">
            <a:avLst>
              <a:gd name="adj" fmla="val 11343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717528"/>
            <a:ext cx="5257800" cy="2251472"/>
          </a:xfrm>
          <a:prstGeom prst="roundRect">
            <a:avLst>
              <a:gd name="adj" fmla="val 10153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717528"/>
            <a:ext cx="5257800" cy="2251472"/>
          </a:xfrm>
          <a:prstGeom prst="roundRect">
            <a:avLst>
              <a:gd name="adj" fmla="val 10153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117600" y="615950"/>
            <a:ext cx="3171726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Учебные и курсовые проекты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0415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Проекты 2024–2026: роль, работа, результат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83564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15314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Курсовая: анализ финансовой отчётности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2085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Роль: автор. Горизонтальный и вертикальный анализ отчётности, 12 коэффициентов. Результат: оценка «отлично».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83564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15314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Курсовая: оценка кредитоспособности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2085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Роль: автор. Расчёт показателей трёх заёмщиков по методике банка, сравнительная таблица. Результат: «отлично».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003278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320778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Модель бюджета проекта в Excel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688483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Роль: разработчик. 4 сценария, автопересчёт, графики чувствительности. Результат: применена в курсовой и на конкурсе.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483350" y="4003278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04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320778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Командный проект: инвестиционный кейс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68848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Роль: аналитик команды из 4 человек. NPV, IRR, срок окупаемости по трём вариантам. Результат: диплом участника.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Учебные годы 2024/25 и 2025/26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698500"/>
            <a:ext cx="1226145" cy="330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5171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1227138" cy="3302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77875"/>
            <a:ext cx="1207214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636569"/>
                </a:solidFill>
                <a:latin typeface="Manrope"/>
              </a:rPr>
              <a:t>Июль 2024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636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36569"/>
                </a:solidFill>
                <a:latin typeface="Manrope"/>
              </a:rPr>
              <a:t>Учебная практика: первичные документы и расчёты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2307590"/>
            <a:ext cx="17780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·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54782" y="2308225"/>
            <a:ext cx="453161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Организация: ООО «Вектор-Финанс», планово-экономический отдел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3018790"/>
            <a:ext cx="17780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·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54782" y="3019425"/>
            <a:ext cx="453161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Участок работы: обработка первичных документов и сверка данных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3729990"/>
            <a:ext cx="17780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·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54782" y="3730625"/>
            <a:ext cx="453161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Объём: обработано 320 документов, составлено 14 таблиц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6908800" y="777875"/>
            <a:ext cx="120840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FFFFF"/>
                </a:solidFill>
                <a:latin typeface="Manrope"/>
              </a:rPr>
              <a:t>Июль 2025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31000" y="1263650"/>
            <a:ext cx="4724400" cy="711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FFFFF"/>
                </a:solidFill>
                <a:latin typeface="Manrope"/>
              </a:rPr>
              <a:t>Производственная практика: расчёты и отчётность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731000" y="2307590"/>
            <a:ext cx="17780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FFFFFF"/>
                </a:solidFill>
                <a:latin typeface="Manrope"/>
              </a:rPr>
              <a:t>·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923782" y="2308225"/>
            <a:ext cx="453161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Организация: АО «Северный банк», отдел корпоративного кредитования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3018790"/>
            <a:ext cx="17780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FFFFFF"/>
                </a:solidFill>
                <a:latin typeface="Manrope"/>
              </a:rPr>
              <a:t>·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23782" y="3019425"/>
            <a:ext cx="453161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Участок работы: подготовка расчётов и анализ кредитных заявок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3729990"/>
            <a:ext cx="177800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FFFFFF"/>
                </a:solidFill>
                <a:latin typeface="Manrope"/>
              </a:rPr>
              <a:t>·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23782" y="3730625"/>
            <a:ext cx="5085259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DCDCDD"/>
                </a:solidFill>
                <a:latin typeface="Manrope"/>
              </a:rPr>
              <a:t>Объём: проведено 45 расчётов, подготовлено 6 отчётов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По дневникам практик, июль 2024 и июль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191816"/>
            <a:ext cx="10668000" cy="4870450"/>
          </a:xfrm>
          <a:prstGeom prst="roundRect">
            <a:avLst>
              <a:gd name="adj" fmla="val 4693"/>
            </a:avLst>
          </a:prstGeom>
          <a:noFill/>
          <a:ln w="12700" cap="flat">
            <a:solidFill>
              <a:srgbClr val="E0E7ED"/>
            </a:solidFill>
          </a:ln>
        </p:spPr>
      </p:sp>
      <p:sp>
        <p:nvSpPr>
          <p:cNvPr id="4" name="card4"/>
          <p:cNvSpPr/>
          <p:nvPr/>
        </p:nvSpPr>
        <p:spPr>
          <a:xfrm>
            <a:off x="4476452" y="1204516"/>
            <a:ext cx="2313583" cy="59055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476452" y="1795066"/>
            <a:ext cx="2313583" cy="85090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476452" y="2645966"/>
            <a:ext cx="2313583" cy="85090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476452" y="3496866"/>
            <a:ext cx="2313583" cy="85090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4476452" y="4347766"/>
            <a:ext cx="2313583" cy="85090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4476452" y="5198666"/>
            <a:ext cx="2313583" cy="85090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166985"/>
            <a:ext cx="2652141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Конкурсы и олимпиады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394891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5171C"/>
                </a:solidFill>
                <a:latin typeface="Manrope"/>
              </a:rPr>
              <a:t>Участие в конкурсах и олимпиадах, 2024–2026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65200" y="1369616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Конкурс / олимпиада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473694" y="1369616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F4E79"/>
                </a:solidFill>
                <a:latin typeface="Manrope"/>
              </a:rPr>
              <a:t>Год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787277" y="1369616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Уровень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100850" y="1369616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Результат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65200" y="1960166"/>
            <a:ext cx="334615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Олимпиада по экономике, вузовский этап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473694" y="20903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2024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787277" y="20903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Вузовский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100850" y="2090341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 место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65200" y="2811066"/>
            <a:ext cx="334615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Конкурс научных работ по финансам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4473694" y="29412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2024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787277" y="29412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Вузовский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100850" y="2941241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3 место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65200" y="3661966"/>
            <a:ext cx="334615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Олимпиада по бухгалтерскому учёту, региональный этап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473694" y="37921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2025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787277" y="37921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Региональный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100850" y="3792141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 место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965200" y="4512866"/>
            <a:ext cx="334615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Конкурс студенческих проектов по финансовому анализу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4473694" y="46430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2025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6787277" y="46430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Региональный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9100850" y="4643041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Участник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965200" y="5363766"/>
            <a:ext cx="334615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Всероссийская олимпиада по финансам и кредиту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4473694" y="54939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2026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6787277" y="54939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Всероссийский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9100850" y="5493941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Участник</a:t>
            </a:r>
          </a:p>
        </p:txBody>
      </p:sp>
      <p:sp>
        <p:nvSpPr>
          <p:cNvPr id="36" name="text36"/>
          <p:cNvSpPr>
            <a:spLocks noChangeArrowheads="1"/>
          </p:cNvSpPr>
          <p:nvPr/>
        </p:nvSpPr>
        <p:spPr>
          <a:xfrm>
            <a:off x="762000" y="6214666"/>
            <a:ext cx="76454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По каждому участию приложены грамоты и дипломы — см. слайд о подтверждающих документах.</a:t>
            </a:r>
          </a:p>
        </p:txBody>
      </p:sp>
      <p:sp>
        <p:nvSpPr>
          <p:cNvPr id="37" name="text37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2024–2026 учебные годы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43588" y="3507029"/>
            <a:ext cx="125724" cy="125723"/>
          </a:xfrm>
          <a:prstGeom prst="roundRect">
            <a:avLst>
              <a:gd name="adj" fmla="val 22728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985000" y="0"/>
            <a:ext cx="5207000" cy="685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rcRect l="12037" t="0" r="12037" b="0"/>
          <a:stretch>
            <a:fillRect/>
          </a:stretch>
        </p:blipFill>
        <p:spPr>
          <a:xfrm>
            <a:off x="6985000" y="0"/>
            <a:ext cx="5207000" cy="68580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76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4E79"/>
                </a:solidFill>
                <a:latin typeface="Manrope"/>
              </a:rPr>
              <a:t>Научная работа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927100"/>
            <a:ext cx="56134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15171C"/>
                </a:solidFill>
                <a:latin typeface="Manrope"/>
              </a:rPr>
              <a:t>Доклад на конференции и публикация в сборнике, 2026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042170"/>
            <a:ext cx="56134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В апреле 2026 года выступила с докладом на студенческой научной конференции в секции «Финансы и кредит». По итогам конференции статья опубликована в сборнике материалов конференции. Роль — докладчик и автор статьи.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41400" y="3431778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15171C"/>
                </a:solidFill>
                <a:latin typeface="Manrope"/>
              </a:rPr>
              <a:t>Подтверждающие документы: программа конференции, сертификат докладчика, сборник с публикацией.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Апрель 2026, студенческая научная конференция; сборник по итогам конференции,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700338"/>
            <a:ext cx="10668000" cy="1797050"/>
          </a:xfrm>
          <a:prstGeom prst="roundRect">
            <a:avLst>
              <a:gd name="adj" fmla="val 12720"/>
            </a:avLst>
          </a:prstGeom>
          <a:noFill/>
          <a:ln w="12700" cap="flat">
            <a:solidFill>
              <a:srgbClr val="E0E7ED"/>
            </a:solidFill>
          </a:ln>
        </p:spPr>
      </p:sp>
      <p:sp>
        <p:nvSpPr>
          <p:cNvPr id="4" name="card4"/>
          <p:cNvSpPr/>
          <p:nvPr/>
        </p:nvSpPr>
        <p:spPr>
          <a:xfrm>
            <a:off x="5504656" y="2713038"/>
            <a:ext cx="2956322" cy="59055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504656" y="3303588"/>
            <a:ext cx="2956322" cy="59055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504656" y="3894138"/>
            <a:ext cx="2956322" cy="59055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903413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5171C"/>
                </a:solidFill>
                <a:latin typeface="Manrope"/>
              </a:rPr>
              <a:t>Мероприятия и волонтёрские часы за два года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65200" y="287813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Показатель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5437624" y="287813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F4E79"/>
                </a:solidFill>
                <a:latin typeface="Manrope"/>
              </a:rPr>
              <a:t>2024/25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393946" y="287813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2025/26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65200" y="346868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Мероприятия, шт.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5437624" y="34686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6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93946" y="346868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9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65200" y="4059238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Волонтёрская работа, ч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5437624" y="405923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48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393946" y="4059238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72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4649788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Учебный пример: всего 15 мероприятий и 120 часов. Сравниваем каждый показатель отдельно.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2810073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2810073"/>
            <a:ext cx="5026124" cy="889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52500" y="3349823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952500" y="3349823"/>
            <a:ext cx="4188420" cy="889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52500" y="3889573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952500" y="3889573"/>
            <a:ext cx="3909219" cy="889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952500" y="4429323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952500" y="4429323"/>
            <a:ext cx="4020840" cy="889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952500" y="4969073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E4E7EC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952500" y="4969073"/>
            <a:ext cx="4746923" cy="889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7222927" y="3600648"/>
            <a:ext cx="612080" cy="3111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4" name="card14"/>
          <p:cNvSpPr/>
          <p:nvPr/>
        </p:nvSpPr>
        <p:spPr>
          <a:xfrm>
            <a:off x="7911207" y="3600648"/>
            <a:ext cx="1272877" cy="3111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5" name="card15"/>
          <p:cNvSpPr/>
          <p:nvPr/>
        </p:nvSpPr>
        <p:spPr>
          <a:xfrm>
            <a:off x="7222927" y="3987998"/>
            <a:ext cx="1438771" cy="3111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6" name="card16"/>
          <p:cNvSpPr/>
          <p:nvPr/>
        </p:nvSpPr>
        <p:spPr>
          <a:xfrm>
            <a:off x="8737898" y="3987998"/>
            <a:ext cx="1339056" cy="3111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6350" cap="flat">
            <a:solidFill>
              <a:srgbClr val="E4E7EC"/>
            </a:solidFill>
          </a:ln>
        </p:spPr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308100" y="742950"/>
            <a:ext cx="2522482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навыки · инструменты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52500" y="831155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Навыки и инструменты: уровень владения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52500" y="2537023"/>
            <a:ext cx="3019068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Excel (сводные, ВПР, финмодели)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685730" y="2537023"/>
            <a:ext cx="102167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4E79"/>
                </a:solidFill>
                <a:latin typeface="Manrope"/>
              </a:rPr>
              <a:t>продвинутый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52500" y="3076773"/>
            <a:ext cx="1412319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1С:Бухгалтерия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5834658" y="3076773"/>
            <a:ext cx="84296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4E79"/>
                </a:solidFill>
                <a:latin typeface="Manrope"/>
              </a:rPr>
              <a:t>уверенный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52500" y="3616523"/>
            <a:ext cx="418108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SQL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5834658" y="3616523"/>
            <a:ext cx="84296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4E79"/>
                </a:solidFill>
                <a:latin typeface="Manrope"/>
              </a:rPr>
              <a:t>уверенный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52500" y="4156273"/>
            <a:ext cx="166747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Аналитика данных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5834658" y="4156273"/>
            <a:ext cx="84296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4E79"/>
                </a:solidFill>
                <a:latin typeface="Manrope"/>
              </a:rPr>
              <a:t>уверенный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52500" y="4696023"/>
            <a:ext cx="1523762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15171C"/>
                </a:solidFill>
                <a:latin typeface="Manrope"/>
              </a:rPr>
              <a:t>Английский язык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5685730" y="4696023"/>
            <a:ext cx="102167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4E79"/>
                </a:solidFill>
                <a:latin typeface="Manrope"/>
              </a:rPr>
              <a:t>продвинутый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7222927" y="3295848"/>
            <a:ext cx="4372074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b="1" cap="all" spc="108">
                <a:solidFill>
                  <a:srgbClr val="9D9EA0"/>
                </a:solidFill>
                <a:latin typeface="Manrope"/>
              </a:rPr>
              <a:t>Инструменты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7362627" y="3670498"/>
            <a:ext cx="45968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A3140"/>
                </a:solidFill>
                <a:latin typeface="Manrope"/>
              </a:rPr>
              <a:t>Excel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8050907" y="3670498"/>
            <a:ext cx="1192173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A3140"/>
                </a:solidFill>
                <a:latin typeface="Manrope"/>
              </a:rPr>
              <a:t>1С:Бухгалтерия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7362627" y="4057848"/>
            <a:ext cx="139124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A3140"/>
                </a:solidFill>
                <a:latin typeface="Manrope"/>
              </a:rPr>
              <a:t>аналитика данных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8877598" y="4057848"/>
            <a:ext cx="1271588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A3140"/>
                </a:solidFill>
                <a:latin typeface="Manrope"/>
              </a:rPr>
              <a:t>английский язык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49896"/>
            <a:ext cx="3454400" cy="2245122"/>
          </a:xfrm>
          <a:prstGeom prst="roundRect">
            <a:avLst>
              <a:gd name="adj" fmla="val 101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4" name="card4"/>
          <p:cNvSpPr/>
          <p:nvPr/>
        </p:nvSpPr>
        <p:spPr>
          <a:xfrm>
            <a:off x="4368800" y="1549896"/>
            <a:ext cx="3454400" cy="2245122"/>
          </a:xfrm>
          <a:prstGeom prst="roundRect">
            <a:avLst>
              <a:gd name="adj" fmla="val 101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5" name="card5"/>
          <p:cNvSpPr/>
          <p:nvPr/>
        </p:nvSpPr>
        <p:spPr>
          <a:xfrm>
            <a:off x="7975600" y="1549896"/>
            <a:ext cx="3454400" cy="2245122"/>
          </a:xfrm>
          <a:prstGeom prst="roundRect">
            <a:avLst>
              <a:gd name="adj" fmla="val 101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947418"/>
            <a:ext cx="3454400" cy="2245122"/>
          </a:xfrm>
          <a:prstGeom prst="roundRect">
            <a:avLst>
              <a:gd name="adj" fmla="val 101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7" name="card7"/>
          <p:cNvSpPr/>
          <p:nvPr/>
        </p:nvSpPr>
        <p:spPr>
          <a:xfrm>
            <a:off x="4368800" y="3947418"/>
            <a:ext cx="3454400" cy="2245122"/>
          </a:xfrm>
          <a:prstGeom prst="roundRect">
            <a:avLst>
              <a:gd name="adj" fmla="val 101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8" name="card8"/>
          <p:cNvSpPr/>
          <p:nvPr/>
        </p:nvSpPr>
        <p:spPr>
          <a:xfrm>
            <a:off x="7975600" y="3947418"/>
            <a:ext cx="3454400" cy="2245122"/>
          </a:xfrm>
          <a:prstGeom prst="roundRect">
            <a:avLst>
              <a:gd name="adj" fmla="val 10182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117600" y="615950"/>
            <a:ext cx="3188395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Подтверждающие документы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70415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Чем подтверждены достижения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183564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153146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Справка об успеваемости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520851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Средний балл 4,6 за 2023/24 и 4,8 за 2024/25, оценки по профильным дисциплинам.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9950" y="183564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50" y="2153146"/>
            <a:ext cx="2857500" cy="571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0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Грамоты конкурсов и олимпиад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0" y="2800251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Дипломы и грамоты с указанием уровня и занятого места по каждому мероприятию.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86750" y="1835646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0" y="2153146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Сертификаты курсов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2520851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Документы о прохождении курсов и подтверждении уровня владения инструментами.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73150" y="4233168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04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550668"/>
            <a:ext cx="2857500" cy="571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0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Программа конференции и сборник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5197773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Программа студенческой конференции и сборник с текстом публикации.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9950" y="4233168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05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0" y="4550668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Характеристика с практики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0" y="4918373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Отзывы организаций об учебной и производственной практике с объёмом выполненной работы.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8286750" y="4233168"/>
            <a:ext cx="339852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79"/>
                </a:solidFill>
                <a:latin typeface="Manrope"/>
              </a:rPr>
              <a:t>06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286750" y="4550668"/>
            <a:ext cx="33985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Электронное портфолио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86750" y="4918373"/>
            <a:ext cx="2857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Все документы собраны в электронном портфолио: переход по ссылке или QR-коду.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324350"/>
            <a:ext cx="3479800" cy="933450"/>
          </a:xfrm>
          <a:prstGeom prst="roundRect">
            <a:avLst>
              <a:gd name="adj" fmla="val 24489"/>
            </a:avLst>
          </a:prstGeom>
          <a:noFill/>
          <a:ln w="6350" cap="flat">
            <a:solidFill>
              <a:srgbClr val="E0E7ED"/>
            </a:solidFill>
          </a:ln>
        </p:spPr>
      </p:sp>
      <p:sp>
        <p:nvSpPr>
          <p:cNvPr id="4" name="card4"/>
          <p:cNvSpPr/>
          <p:nvPr/>
        </p:nvSpPr>
        <p:spPr>
          <a:xfrm>
            <a:off x="4394200" y="4324350"/>
            <a:ext cx="3479800" cy="933450"/>
          </a:xfrm>
          <a:prstGeom prst="roundRect">
            <a:avLst>
              <a:gd name="adj" fmla="val 24489"/>
            </a:avLst>
          </a:prstGeom>
          <a:noFill/>
          <a:ln w="6350" cap="flat">
            <a:solidFill>
              <a:srgbClr val="E0E7ED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5410200"/>
            <a:ext cx="3479800" cy="933450"/>
          </a:xfrm>
          <a:prstGeom prst="roundRect">
            <a:avLst>
              <a:gd name="adj" fmla="val 24489"/>
            </a:avLst>
          </a:prstGeom>
          <a:noFill/>
          <a:ln w="6350" cap="flat">
            <a:solidFill>
              <a:srgbClr val="E0E7ED"/>
            </a:solidFill>
          </a:ln>
        </p:spPr>
      </p:sp>
      <p:sp>
        <p:nvSpPr>
          <p:cNvPr id="6" name="card6"/>
          <p:cNvSpPr/>
          <p:nvPr/>
        </p:nvSpPr>
        <p:spPr>
          <a:xfrm>
            <a:off x="8890000" y="2346325"/>
            <a:ext cx="2413000" cy="2413000"/>
          </a:xfrm>
          <a:prstGeom prst="roundRect">
            <a:avLst>
              <a:gd name="adj" fmla="val 9473"/>
            </a:avLst>
          </a:prstGeom>
          <a:solidFill>
            <a:srgbClr val="FFFFFF"/>
          </a:solidFill>
          <a:ln w="6350" cap="flat">
            <a:solidFill>
              <a:srgbClr val="E0E7ED"/>
            </a:solidFill>
          </a:ln>
          <a:effectLst>
            <a:outerShdw blurRad="215900" dist="63500" dir="5400000" rotWithShape="0">
              <a:srgbClr val="000000">
                <a:alpha val="7843"/>
              </a:srgbClr>
            </a:outerShdw>
          </a:effectLst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24950" y="2574925"/>
            <a:ext cx="1955800" cy="19558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762000" y="762000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4E79"/>
                </a:solidFill>
                <a:latin typeface="Manrope"/>
              </a:rPr>
              <a:t>Финал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990600"/>
            <a:ext cx="7137400" cy="1790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15171C"/>
                </a:solidFill>
                <a:latin typeface="Manrope"/>
              </a:rPr>
              <a:t>Спасибо за внимание!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2933700"/>
            <a:ext cx="6375400" cy="869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636569"/>
                </a:solidFill>
                <a:latin typeface="Manrope"/>
              </a:rPr>
              <a:t>Планы на 2026/27 учебный год: продолжение обучения на 4 курсе, подготовка ВКР, целевые стажировки и участие в конкурсах нового учебного года. Готова ответить на вопросы.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22350" y="455930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Email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22350" y="478790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a.kovaleva@slaida.ru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654550" y="455930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Телефон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54550" y="478790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+7 (900) 000-00-00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22350" y="5645150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Портфолио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22350" y="5873750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в личном кабинете вуза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студента — пример презентации с достижениями и практикой</dc:title>
  <dc:creator>Слайда</dc:creator>
</cp:coreProperties>
</file>