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Onest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B08D57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Sheet1!$A$2:$A$3</c:f>
              <c:strCache>
                <c:ptCount val="2"/>
                <c:pt idx="0">
                  <c:v>CTR карточки</c:v>
                </c:pt>
                <c:pt idx="1">
                  <c:v>Конверсия в корзину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3.6</c:v>
                </c:pt>
                <c:pt idx="1">
                  <c:v>6.1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A1A1A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66665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Привет! Я Марина Гринёва, предметный и интерьерный фотограф из Москвы. Снимаю товары, интерьеры и еду для брендов и интернет-магазинов — так, чтобы продукт выглядел привлекательно и продавался. За пять лет я сделала больше 120 съёмок для локальных брендов и маркетплейсов, и сегодня покажу, как я работаю и что из этого получается.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деньгах и условиях — коротко и прозрачно. У меня три пакета, и каждый закрывает свою задачу. Базовый на 20 кадров — это если нужно быстро протестировать гипотезу или обновить пару карточек. Стандарт на 50 кадров — самый ходовой, под каталог или маркетплейсы. А Премиум на 150 кадров — это уже полноценная съёмка сезона с арт-дирекшном и глубокой ретушью. Во всех случаях я работаю по предоплате 50%, а если горят сроки — есть срочное исполнение с доплатой 30%. Скажите, какой объём вам нужен, и я сориентирую по срокам.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уже поняли, что вам нужно, — давайте просто начнём. Пришлите мне референсы и список предметов, которые нужно снять, и я в течение одного рабочего дня вернусь с расчётом срока и стоимости. Кнопки связи и QR-код — на экране. Буду рада поработать с вашим брендом!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Меня зовут Марина Гринёва, я предметный и интерьерный фотограф. За плечами пять лет съёмок и больше ста двадцати проектов — от карточек для маркетплейсов до каталогов и имиджевых фото. Среди моих клиентов интернет-магазины, локальные бренды и продавцы на Wildberries и Ozon. Важно: я не обещаю волшебных продаж — я даю честные, технически грамотные и выгодные фото товара, которые работают на вашу задачу.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работаю в пяти основных форматах, чтобы закрыть любую задачу — от карточки товара до полного каталога. Для маркетплейсов снимаю до 50 кадров в день на белом фоне, это самый быстрый и массовый формат. Имиджевая съёмка — это уже про стиль и атмосферу для соцсетей, здесь важна стилизация. Еду снимаю с фуд-стилистом, чтобы каждый кадр вызывал аппетит. Интерьеры — для тех, кто хочет показать пространство целиком. А если нужен большой каталог, я беру до 150 кадров и отдаю всё за 10 дней. Дальше расскажу, как именно я выстраиваю работу над каждым проектом.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Процесс выстроен так, чтобы вы всегда знали, что происходит и когда будет результат. Всё начинается с брифа и референсов: фиксируем задачи и стилистику, чтобы не было сюрпризов. На подготовке я собираю реквизит, фоны и продумываю свет. Основную съёмку делаю по согласованному ТЗ — от 50 до 300+ кадров за день. Затем отбираю лучшие дубли, обрабатываю цвет и фон и отдаю файлы в удобных форматах — от RGB для соцсетей до CMYK для печати. Такой порядок помогает сдавать проекты в срок и без лишних правок.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локального бренда керамической посуды мы обновили каталог, который они отправляют оптовым покупателям. За пять дней я сняла 150 кадров — тарелки, чашки и сервизы, разложенные по категориям, чтобы заказчику было легко собирать рассылки и прайсы. Результат — готовый набор изображений, который бренд сразу использовал в коммерческой рассылке по 200 оптовым клиентам. Дальше покажу, как мы работали с карточками для маркетплейса.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покажу, что дала съёмка для маркетплейса. Мы заменили фото в карточках, и за месяц CTR вырос с 1,8 до 3,6 процента — то есть вдвое. Конверсия в корзину поднялась с 4,2 до 6,1 процента. При этом цена и описания не менялись — изменились только фотографии. Это наглядный пример, как качественная предметная съёмка напрямую влияет на продажи.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Третий кейс — имиджевая съёмка для небольшой кофейни. Мы сняли интерьер, бариста за работой, напитки и выпечку — всё, что создаёт атмосферу места. Эти фото сейчас работают в соцсетях, в меню и на сайте. За месяц кофейня выпустила 20 постов с новыми кадрами, и средний охват вырос в два с половиной раза. То есть красивые фото не просто украшают ленту — они напрямую влияют на вовлечённость.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 коротко, на чём снимаю и как обрабатываю. В работе — полнокадровая Canon EOS R6, она даёт отличную детализацию даже на сложных фактурах. Основные объективы — светосильный полтинник для имиджевых кадров и макро для мелких деталей, например, для текстуры посуды или упаковки. Свет — студийные источники Godox с софтбоксами, они позволяют получить ровный белый фон и аккуратный объём. Обработку делаю в Lightroom и Photoshop: цветокоррекция, ретушь и подготовка файлов под требования конкретной площадки. Ничего лишнего — только то, что реально влияет на качество кадра.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Один из самых приятных моментов в работе — когда клиент делится результатом. Алексей из «Керамики дома» заказывал у меня съёмку каталога посуды. Мы уложились в 5 дней вместо запланированных 7, и все 150 кадров были готовы к использованию сразу после передачи. Для него это означало, что рассылка по базе ушла точно в срок, без переносов. Мне важно, чтобы мои сроки и качество помогали бизнесу клиентов работать без пауз.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da630e2dd01e08.png"/><Relationship Id="rId4" Type="http://schemas.openxmlformats.org/officeDocument/2006/relationships/image" Target="../media/mda345ca554f06a27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9037e880903dc02d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24f4119304fcd1d9.png"/><Relationship Id="rId4" Type="http://schemas.openxmlformats.org/officeDocument/2006/relationships/image" Target="../media/m2749c864704a62f2.png"/><Relationship Id="rId5" Type="http://schemas.openxmlformats.org/officeDocument/2006/relationships/image" Target="../media/m9e4f7702de4a2395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f4b8e3dde93d2fd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1bf83b141a969fb.png"/><Relationship Id="rId4" Type="http://schemas.openxmlformats.org/officeDocument/2006/relationships/image" Target="../media/m2d3d116d455e4843.png"/><Relationship Id="rId5" Type="http://schemas.openxmlformats.org/officeDocument/2006/relationships/image" Target="../media/mb1cfab88b6d69b2c.svg"/><Relationship Id="rId6" Type="http://schemas.openxmlformats.org/officeDocument/2006/relationships/image" Target="../media/mda78c7f408772fc4.png"/><Relationship Id="rId8" Type="http://schemas.openxmlformats.org/officeDocument/2006/relationships/image" Target="../media/md3ee20916fb16642.png"/><Relationship Id="rId9" Type="http://schemas.openxmlformats.org/officeDocument/2006/relationships/image" Target="../media/m1a8819d270dd748c.svg"/><Relationship Id="rId10" Type="http://schemas.openxmlformats.org/officeDocument/2006/relationships/image" Target="../media/m1ec7262987688cc4.png"/><Relationship Id="rId11" Type="http://schemas.openxmlformats.org/officeDocument/2006/relationships/image" Target="../media/m416110580acb105c.svg"/><Relationship Id="rId12" Type="http://schemas.openxmlformats.org/officeDocument/2006/relationships/image" Target="../media/me7e59d9fafdf2119.png"/><Relationship Id="rId13" Type="http://schemas.openxmlformats.org/officeDocument/2006/relationships/image" Target="../media/m3ff68d2a21a5c0a2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11c46f383eb5e391.png"/><Relationship Id="rId4" Type="http://schemas.openxmlformats.org/officeDocument/2006/relationships/image" Target="../media/mefc1a89b9d1d0ff4.png"/><Relationship Id="rId5" Type="http://schemas.openxmlformats.org/officeDocument/2006/relationships/image" Target="../media/m8528cdfea3bcc0bf.svg"/><Relationship Id="rId6" Type="http://schemas.openxmlformats.org/officeDocument/2006/relationships/image" Target="../media/mefc1a89b9d1d0ff4.png"/><Relationship Id="rId7" Type="http://schemas.openxmlformats.org/officeDocument/2006/relationships/image" Target="../media/m8528cdfea3bcc0bf.svg"/><Relationship Id="rId8" Type="http://schemas.openxmlformats.org/officeDocument/2006/relationships/image" Target="../media/mefc1a89b9d1d0ff4.png"/><Relationship Id="rId9" Type="http://schemas.openxmlformats.org/officeDocument/2006/relationships/image" Target="../media/m8528cdfea3bcc0bf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dff92da759c647ed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1ba586cbbef55f95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4f4119304fcd1d9.png"/><Relationship Id="rId4" Type="http://schemas.openxmlformats.org/officeDocument/2006/relationships/image" Target="../media/m1c4eedf91e25846d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e0e6892983580e9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0ec90b5d7d82bb13.png"/><Relationship Id="rId4" Type="http://schemas.openxmlformats.org/officeDocument/2006/relationships/image" Target="../media/m1963bc056d6860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1025"/>
            <a:ext cx="189753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Onest"/>
              </a:rPr>
              <a:t>Марина Гринёва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574528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Портфолио · Предметная и интерьерная съёмка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41228"/>
            <a:ext cx="9232900" cy="20927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Onest"/>
              </a:rPr>
              <a:t>Марина Гринёва — предметный и интерьерный фотограф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994275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Снимаю товары, интерьеры и еду для брендов и интернет-магазинов. Помогаю показать продукт так, чтобы его хотелось купить. Москва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3250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Onest"/>
              </a:rPr>
              <a:t>Марина Гринёва · Предметный и интерьерный фотограф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81125"/>
            <a:ext cx="3454400" cy="4651375"/>
          </a:xfrm>
          <a:prstGeom prst="roundRect">
            <a:avLst>
              <a:gd name="adj" fmla="val 551"/>
            </a:avLst>
          </a:prstGeom>
          <a:noFill/>
          <a:ln w="6350" cap="flat">
            <a:solidFill>
              <a:srgbClr val="D2D2D0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381125"/>
            <a:ext cx="3454400" cy="4651375"/>
          </a:xfrm>
          <a:prstGeom prst="roundRect">
            <a:avLst>
              <a:gd name="adj" fmla="val 551"/>
            </a:avLst>
          </a:prstGeom>
          <a:solidFill>
            <a:srgbClr val="1A1A1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381125"/>
            <a:ext cx="3454400" cy="4651375"/>
          </a:xfrm>
          <a:prstGeom prst="roundRect">
            <a:avLst>
              <a:gd name="adj" fmla="val 551"/>
            </a:avLst>
          </a:prstGeom>
          <a:noFill/>
          <a:ln w="6350" cap="flat">
            <a:solidFill>
              <a:srgbClr val="D2D2D0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99296" y="558800"/>
            <a:ext cx="2143244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Стоимость и условия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00" y="63182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74">
                <a:solidFill>
                  <a:srgbClr val="1A1A1A"/>
                </a:solidFill>
                <a:latin typeface="Onest"/>
              </a:rPr>
              <a:t>Три пакета съёмки под вашу задачу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66687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A1A"/>
                </a:solidFill>
                <a:latin typeface="Onest"/>
              </a:rPr>
              <a:t>Базовый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3357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Для теста и малых партий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89175"/>
            <a:ext cx="1908572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A1A1A"/>
                </a:solidFill>
                <a:latin typeface="Onest"/>
              </a:rPr>
              <a:t>12 000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9749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2607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5464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38322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66052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AFAF8"/>
                </a:solidFill>
                <a:latin typeface="Onest"/>
              </a:rPr>
              <a:t>Стандарт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1927225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Onest"/>
              </a:rPr>
              <a:t>Для каталога и маркетплейсов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2282825"/>
            <a:ext cx="201239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AFAF8"/>
                </a:solidFill>
                <a:latin typeface="Onest"/>
              </a:rPr>
              <a:t>28 000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29686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2543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5401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38258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166687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A1A"/>
                </a:solidFill>
                <a:latin typeface="Onest"/>
              </a:rPr>
              <a:t>Премиум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193357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Для полного каталога сезона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289175"/>
            <a:ext cx="19863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A1A1A"/>
                </a:solidFill>
                <a:latin typeface="Onest"/>
              </a:rPr>
              <a:t>75 000 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29749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2607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5464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383222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86750" y="411797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B08D57"/>
                </a:solidFill>
                <a:latin typeface="Onest"/>
              </a:rPr>
              <a:t>✓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C9C9B"/>
                </a:solidFill>
                <a:latin typeface="Onest"/>
              </a:rPr>
              <a:t>Прайс-лист на 2026 год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A1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145855"/>
            <a:ext cx="2460228" cy="533400"/>
          </a:xfrm>
          <a:prstGeom prst="roundRect">
            <a:avLst>
              <a:gd name="adj" fmla="val 28571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374628" y="4145855"/>
            <a:ext cx="2306737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8F8F8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81200"/>
            <a:ext cx="2413000" cy="2413000"/>
          </a:xfrm>
          <a:prstGeom prst="roundRect">
            <a:avLst>
              <a:gd name="adj" fmla="val 78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09800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217864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AFAF8"/>
                </a:solidFill>
                <a:latin typeface="Onest"/>
              </a:rPr>
              <a:t>Следующий шаг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477095"/>
            <a:ext cx="7747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AFAF8"/>
                </a:solidFill>
                <a:latin typeface="Onest"/>
              </a:rPr>
              <a:t>Обсудим вашу съёмку?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18541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9F9F8"/>
                </a:solidFill>
                <a:latin typeface="Onest"/>
              </a:rPr>
              <a:t>Пришлите референсы и список предметов — я рассчитаю срок и стоимость в течение одного рабочего дня.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42697" y="4304605"/>
            <a:ext cx="209883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Написать в Telegram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570674" y="4304605"/>
            <a:ext cx="191464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AFAF8"/>
                </a:solidFill>
                <a:latin typeface="Onest"/>
              </a:rPr>
              <a:t>Написать на почту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750300" y="4572000"/>
            <a:ext cx="2692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00"/>
              </a:lnSpc>
            </a:pPr>
            <a:r>
              <a:rPr lang="ru-RU" sz="950" cap="all" spc="133">
                <a:solidFill>
                  <a:srgbClr val="FAFAF8"/>
                </a:solidFill>
                <a:latin typeface="Onest"/>
              </a:rPr>
              <a:t>Сканируйте, чтобы открыть контакты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21868"/>
            <a:ext cx="3420467" cy="2006600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2721868"/>
            <a:ext cx="3420566" cy="2006600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2721868"/>
            <a:ext cx="3420566" cy="2006600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54100" y="1716683"/>
            <a:ext cx="920175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Обо мне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6750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94">
                <a:solidFill>
                  <a:srgbClr val="1A1A1A"/>
                </a:solidFill>
                <a:latin typeface="Onest"/>
              </a:rPr>
              <a:t>Марина Гринёва — предметный фотограф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2950468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A1A1A"/>
                </a:solidFill>
                <a:latin typeface="Onest"/>
              </a:rPr>
              <a:t>5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718818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A1A"/>
                </a:solidFill>
                <a:latin typeface="Onest"/>
              </a:rPr>
              <a:t>лет опыта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036318"/>
            <a:ext cx="2874367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с 2021 года — предметная и интерьерная съёмка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2950468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A1A1A"/>
                </a:solidFill>
                <a:latin typeface="Onest"/>
              </a:rPr>
              <a:t>120+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3718818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A1A"/>
                </a:solidFill>
                <a:latin typeface="Onest"/>
              </a:rPr>
              <a:t>выполненных съёмок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036318"/>
            <a:ext cx="28744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каталоги, карточки, имиджевые проекты за 2023–2025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2950468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A1A1A"/>
                </a:solidFill>
                <a:latin typeface="Onest"/>
              </a:rPr>
              <a:t>30+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3718818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A1A"/>
                </a:solidFill>
                <a:latin typeface="Onest"/>
              </a:rPr>
              <a:t>постоянных клиентов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036318"/>
            <a:ext cx="28744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интернет-магазины, локальные бренды, маркетплейсы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91896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665"/>
                </a:solidFill>
                <a:latin typeface="Onest"/>
              </a:rPr>
              <a:t>Работаю с Wildberries и Ozon: фото под требования площадок.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C9C9B"/>
                </a:solidFill>
                <a:latin typeface="Onest"/>
              </a:rPr>
              <a:t>За 2023–2025 годы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96616"/>
            <a:ext cx="3454400" cy="2159992"/>
          </a:xfrm>
          <a:prstGeom prst="roundRect">
            <a:avLst>
              <a:gd name="adj" fmla="val 881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4426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AFAF8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496616"/>
            <a:ext cx="3454400" cy="2159992"/>
          </a:xfrm>
          <a:prstGeom prst="roundRect">
            <a:avLst>
              <a:gd name="adj" fmla="val 881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6" name="card6"/>
          <p:cNvSpPr/>
          <p:nvPr/>
        </p:nvSpPr>
        <p:spPr>
          <a:xfrm>
            <a:off x="4629150" y="174426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AFAF8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496616"/>
            <a:ext cx="3454400" cy="2159992"/>
          </a:xfrm>
          <a:prstGeom prst="roundRect">
            <a:avLst>
              <a:gd name="adj" fmla="val 881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8" name="card8"/>
          <p:cNvSpPr/>
          <p:nvPr/>
        </p:nvSpPr>
        <p:spPr>
          <a:xfrm>
            <a:off x="8235950" y="174426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AFAF8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809008"/>
            <a:ext cx="3454400" cy="2159992"/>
          </a:xfrm>
          <a:prstGeom prst="roundRect">
            <a:avLst>
              <a:gd name="adj" fmla="val 881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10" name="card10"/>
          <p:cNvSpPr/>
          <p:nvPr/>
        </p:nvSpPr>
        <p:spPr>
          <a:xfrm>
            <a:off x="1022350" y="405665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AFAF8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809008"/>
            <a:ext cx="3454400" cy="2159992"/>
          </a:xfrm>
          <a:prstGeom prst="roundRect">
            <a:avLst>
              <a:gd name="adj" fmla="val 881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12" name="card12"/>
          <p:cNvSpPr/>
          <p:nvPr/>
        </p:nvSpPr>
        <p:spPr>
          <a:xfrm>
            <a:off x="4629150" y="405665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AFAF8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pic>
        <p:nvPicPr>
          <p:cNvPr id="14" name="pic14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45866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6"/>
          <a:stretch>
            <a:fillRect/>
          </a:stretch>
        </p:blipFill>
        <p:spPr>
          <a:xfrm>
            <a:off x="4730750" y="184586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7550" y="184586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950" y="4158258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0750" y="4158258"/>
            <a:ext cx="177800" cy="177800"/>
          </a:xfrm>
          <a:prstGeom prst="rect">
            <a:avLst/>
          </a:prstGeom>
        </p:spPr>
      </p:pic>
      <p:sp>
        <p:nvSpPr>
          <p:cNvPr id="19" name="text19"/>
          <p:cNvSpPr>
            <a:spLocks noChangeArrowheads="1"/>
          </p:cNvSpPr>
          <p:nvPr/>
        </p:nvSpPr>
        <p:spPr>
          <a:xfrm>
            <a:off x="1054100" y="622300"/>
            <a:ext cx="1700451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Форматы съёмки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68897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79">
                <a:solidFill>
                  <a:srgbClr val="1A1A1A"/>
                </a:solidFill>
                <a:latin typeface="Onest"/>
              </a:rPr>
              <a:t>Услуги и форматы предметной съёмки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22350" y="2290366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Для маркетплейсов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2350" y="256659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До 50 кадров в день на белом фоне. Срок сдачи — 3 дня.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29150" y="2290366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Имиджевая для соцсетей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29150" y="256659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Стилизация и атмосферные кадры. Срок сдачи — 5 дней.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35950" y="2290366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Съёмка еды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35950" y="256659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Работа с фуд-стилистом, аппетитная подача. Срок сдачи — 4 дня.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22350" y="4602758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Интерьерная съёмка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22350" y="4878983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Пространства и детали для сайта и соцсетей. Срок сдачи — 5 дней.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29150" y="4602758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A1A"/>
                </a:solidFill>
                <a:latin typeface="Onest"/>
              </a:rPr>
              <a:t>Съёмка каталога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629150" y="4878983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665"/>
                </a:solidFill>
                <a:latin typeface="Onest"/>
              </a:rPr>
              <a:t>До 150 кадров, полный цикл. Срок сдачи — 10 дней.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2361"/>
            <a:ext cx="2247900" cy="377269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62361"/>
            <a:ext cx="2247900" cy="377269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62361"/>
            <a:ext cx="2247900" cy="377269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62361"/>
            <a:ext cx="2247900" cy="3772694"/>
          </a:xfrm>
          <a:prstGeom prst="roundRect">
            <a:avLst>
              <a:gd name="adj" fmla="val 847"/>
            </a:avLst>
          </a:prstGeom>
          <a:solidFill>
            <a:srgbClr val="1A1A1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4075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40758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40758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1054100" y="1010245"/>
            <a:ext cx="941308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Процесс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076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79">
                <a:solidFill>
                  <a:srgbClr val="1A1A1A"/>
                </a:solidFill>
                <a:latin typeface="Onest"/>
              </a:rPr>
              <a:t>Как я работаю: от брифа до готовых кадров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31001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B08D57"/>
                </a:solidFill>
                <a:latin typeface="Onest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230761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1A1A1A"/>
                </a:solidFill>
                <a:latin typeface="Onest"/>
              </a:rPr>
              <a:t>Бриф и референсы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83659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Фиксируем задачи, собираем референсы, составляем ТЗ: список кадров, ракурсы, стилистика и сроки.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31001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B08D57"/>
                </a:solidFill>
                <a:latin typeface="Onest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230761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1A1A1A"/>
                </a:solidFill>
                <a:latin typeface="Onest"/>
              </a:rPr>
              <a:t>Подготовка и стилизация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83659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Готовлю реквизит, фоны и свет, продумываю композицию и стилизацию под бренд и площадку.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31001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B08D57"/>
                </a:solidFill>
                <a:latin typeface="Onest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230761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A1A1A"/>
                </a:solidFill>
                <a:latin typeface="Onest"/>
              </a:rPr>
              <a:t>Съёмка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358894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665"/>
                </a:solidFill>
                <a:latin typeface="Onest"/>
              </a:rPr>
              <a:t>Снимаю по ТЗ нужный объём: от 50 до 300+ кадров за день в зависимости от формата и сложности.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31001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B08D57"/>
                </a:solidFill>
                <a:latin typeface="Onest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230761"/>
            <a:ext cx="16637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FAFAF8"/>
                </a:solidFill>
                <a:latin typeface="Onest"/>
              </a:rPr>
              <a:t>Обработка и передача файлов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408424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Onest"/>
              </a:rPr>
              <a:t>Отбираю лучшие дубли, обрабатываю цвет и фон, передаю готовые файлы в нужных форматах — RGB/CMYK.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598216"/>
            <a:ext cx="3327400" cy="4370784"/>
          </a:xfrm>
          <a:prstGeom prst="roundRect">
            <a:avLst>
              <a:gd name="adj" fmla="val 572"/>
            </a:avLst>
          </a:prstGeom>
          <a:solidFill>
            <a:srgbClr val="1A1A1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598216"/>
            <a:ext cx="3327400" cy="4370784"/>
          </a:xfrm>
          <a:prstGeom prst="roundRect">
            <a:avLst>
              <a:gd name="adj" fmla="val 572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5" name="card5"/>
          <p:cNvSpPr/>
          <p:nvPr/>
        </p:nvSpPr>
        <p:spPr>
          <a:xfrm>
            <a:off x="7912100" y="1598216"/>
            <a:ext cx="3327400" cy="4370784"/>
          </a:xfrm>
          <a:prstGeom prst="roundRect">
            <a:avLst>
              <a:gd name="adj" fmla="val 572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44600" y="749300"/>
            <a:ext cx="2356009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Кейс 1 · Каталог посуды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81597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79">
                <a:solidFill>
                  <a:srgbClr val="1A1A1A"/>
                </a:solidFill>
                <a:latin typeface="Onest"/>
              </a:rPr>
              <a:t>Каталог посуды для оптовых клиентов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21974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AFAF8"/>
                </a:solidFill>
                <a:latin typeface="Onest"/>
              </a:rPr>
              <a:t>150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31900" y="4042668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AFAF8"/>
                </a:solidFill>
                <a:latin typeface="Onest"/>
              </a:rPr>
              <a:t>кадров керамической посуды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8050" y="3219748"/>
            <a:ext cx="330708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1A1A1A"/>
                </a:solidFill>
                <a:latin typeface="Onest"/>
              </a:rPr>
              <a:t>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718050" y="4042668"/>
            <a:ext cx="330708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66665"/>
                </a:solidFill>
                <a:latin typeface="Onest"/>
              </a:rPr>
              <a:t>дней съёмки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7850" y="3219748"/>
            <a:ext cx="330708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1A1A1A"/>
                </a:solidFill>
                <a:latin typeface="Onest"/>
              </a:rPr>
              <a:t>200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97850" y="4042668"/>
            <a:ext cx="330708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66665"/>
                </a:solidFill>
                <a:latin typeface="Onest"/>
              </a:rPr>
              <a:t>оптовых клиентов получили рассылку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C9C9B"/>
                </a:solidFill>
                <a:latin typeface="Onest"/>
              </a:rPr>
              <a:t>Съёмка 2024 года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2087166"/>
            <a:ext cx="3937000" cy="1371600"/>
          </a:xfrm>
          <a:prstGeom prst="roundRect">
            <a:avLst>
              <a:gd name="adj" fmla="val 1388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4" name="card4"/>
          <p:cNvSpPr/>
          <p:nvPr/>
        </p:nvSpPr>
        <p:spPr>
          <a:xfrm>
            <a:off x="698500" y="3611166"/>
            <a:ext cx="3937000" cy="1371600"/>
          </a:xfrm>
          <a:prstGeom prst="roundRect">
            <a:avLst>
              <a:gd name="adj" fmla="val 1388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graphicFrame>
        <p:nvGraphicFramePr>
          <p:cNvPr id="6" name="chart6"/>
          <p:cNvGraphicFramePr/>
          <p:nvPr/>
        </p:nvGraphicFramePr>
        <p:xfrm>
          <a:off x="5181600" y="2087166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929084"/>
            <a:ext cx="10820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79">
                <a:solidFill>
                  <a:srgbClr val="1A1A1A"/>
                </a:solidFill>
                <a:latin typeface="Onest"/>
              </a:rPr>
              <a:t>Кейс 2. Карточки товара: рост показателей после съёмки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46150" y="2252266"/>
            <a:ext cx="40767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A1A1A"/>
                </a:solidFill>
                <a:latin typeface="Onest"/>
              </a:rPr>
              <a:t>3,6%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46150" y="2766616"/>
            <a:ext cx="40767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665"/>
                </a:solidFill>
                <a:latin typeface="Onest"/>
              </a:rPr>
              <a:t>CTR карточки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46150" y="3026966"/>
            <a:ext cx="40767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Onest"/>
              </a:rPr>
              <a:t>+100%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46150" y="3776266"/>
            <a:ext cx="40767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A1A1A"/>
                </a:solidFill>
                <a:latin typeface="Onest"/>
              </a:rPr>
              <a:t>6,1%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46150" y="4290616"/>
            <a:ext cx="40767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665"/>
                </a:solidFill>
                <a:latin typeface="Onest"/>
              </a:rPr>
              <a:t>Конверсия в корзину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46150" y="4550966"/>
            <a:ext cx="40767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Onest"/>
              </a:rPr>
              <a:t>+45%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98500" y="566856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665"/>
                </a:solidFill>
                <a:latin typeface="Onest"/>
              </a:rPr>
              <a:t>Рост за месяц после замены фото, без изменения цены и описаний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C9C9B"/>
                </a:solidFill>
                <a:latin typeface="Onest"/>
              </a:rPr>
              <a:t>Данные маркетплейса, 2024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3209869"/>
            <a:ext cx="125723" cy="125724"/>
          </a:xfrm>
          <a:prstGeom prst="roundRect">
            <a:avLst>
              <a:gd name="adj" fmla="val 22728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8658" t="0" r="28658" b="0"/>
          <a:stretch>
            <a:fillRect/>
          </a:stretch>
        </p:blipFill>
        <p:spPr>
          <a:xfrm>
            <a:off x="6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B08D57"/>
                </a:solidFill>
                <a:latin typeface="Onest"/>
              </a:rPr>
              <a:t>Кейс 3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9334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A1A1A"/>
                </a:solidFill>
                <a:latin typeface="Onest"/>
              </a:rPr>
              <a:t>Имиджевая съёмка для кофейни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842000" y="2029470"/>
            <a:ext cx="56134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66665"/>
                </a:solidFill>
                <a:latin typeface="Onest"/>
              </a:rPr>
              <a:t>Снимали интерьер, бариста, напитки и выпечку. Фото используются в соцсетях, меню и на сайте. Результат: 20 постов с новыми фото, средний охват вырос в 2,5 раза за месяц.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121400" y="3137793"/>
            <a:ext cx="4499868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A1A1A"/>
                </a:solidFill>
                <a:latin typeface="Onest"/>
              </a:rPr>
              <a:t>20 постов с новыми фото · охват ×2,5 за месяц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C9C9B"/>
                </a:solidFill>
                <a:latin typeface="Onest"/>
              </a:rPr>
              <a:t>Данные клиента, 2024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3938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6886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89834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2782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B08D5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54100" y="803870"/>
            <a:ext cx="2083356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Техника и обработка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9119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94">
                <a:solidFill>
                  <a:srgbClr val="1A1A1A"/>
                </a:solidFill>
                <a:latin typeface="Onest"/>
              </a:rPr>
              <a:t>Оборудование и софт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96086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A1A1A"/>
                </a:solidFill>
                <a:latin typeface="Onest"/>
              </a:rPr>
              <a:t>Камера Canon EOS R6</a:t>
            </a:r>
            <a:r>
              <a:rPr lang="ru-RU" sz="1900">
                <a:solidFill>
                  <a:srgbClr val="1A1A1A"/>
                </a:solidFill>
                <a:latin typeface="Onest"/>
              </a:rPr>
              <a:t> Полнокадровая беззеркальная камера для детальной и резкой съёмки.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89034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A1A1A"/>
                </a:solidFill>
                <a:latin typeface="Onest"/>
              </a:rPr>
              <a:t>Объективы RF 50mm и RF 100mm Macro</a:t>
            </a:r>
            <a:r>
              <a:rPr lang="ru-RU" sz="1900">
                <a:solidFill>
                  <a:srgbClr val="1A1A1A"/>
                </a:solidFill>
                <a:latin typeface="Onest"/>
              </a:rPr>
              <a:t> Светосильный портретник и макрообъектив для мелких деталей товара.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198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A1A1A"/>
                </a:solidFill>
                <a:latin typeface="Onest"/>
              </a:rPr>
              <a:t>Студийный свет Godox</a:t>
            </a:r>
            <a:r>
              <a:rPr lang="ru-RU" sz="1900">
                <a:solidFill>
                  <a:srgbClr val="1A1A1A"/>
                </a:solidFill>
                <a:latin typeface="Onest"/>
              </a:rPr>
              <a:t> Постоянные источники и софтбоксы для ровного белого фона и объёма.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74930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A1A1A"/>
                </a:solidFill>
                <a:latin typeface="Onest"/>
              </a:rPr>
              <a:t>Lightroom и Photoshop</a:t>
            </a:r>
            <a:r>
              <a:rPr lang="ru-RU" sz="1900">
                <a:solidFill>
                  <a:srgbClr val="1A1A1A"/>
                </a:solidFill>
                <a:latin typeface="Onest"/>
              </a:rPr>
              <a:t> Цветокоррекция, ретушь и подготовка файлов под требования площадок.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83178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665"/>
                </a:solidFill>
                <a:latin typeface="Onest"/>
              </a:rPr>
              <a:t>Только то, что влияет на результат съёмки.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4409579" y="3984228"/>
            <a:ext cx="6858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 cap="flat">
            <a:solidFill>
              <a:srgbClr val="E6E6E2"/>
            </a:solidFill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E2"/>
            </a:solidFill>
          </a:ln>
        </p:spPr>
      </p:sp>
      <p:pic>
        <p:nvPicPr>
          <p:cNvPr id="5" name="pic5"/>
          <p:cNvPicPr/>
          <p:nvPr/>
        </p:nvPicPr>
        <p:blipFill>
          <a:blip r:embed="rId4"/>
          <a:srcRect l="18808" t="0" r="18808" b="0"/>
          <a:stretch>
            <a:fillRect/>
          </a:stretch>
        </p:blipFill>
        <p:spPr>
          <a:xfrm>
            <a:off x="4415929" y="3990578"/>
            <a:ext cx="673100" cy="6731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488146" y="2175173"/>
            <a:ext cx="1507808" cy="1174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825"/>
              </a:lnSpc>
            </a:pPr>
            <a:r>
              <a:rPr lang="ru-RU" sz="750" b="1" cap="all" spc="180">
                <a:solidFill>
                  <a:srgbClr val="1A1A1A"/>
                </a:solidFill>
                <a:latin typeface="Onest"/>
              </a:rPr>
              <a:t>Отзыв клиента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511300" y="2290118"/>
            <a:ext cx="9169400" cy="1247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240"/>
              </a:lnSpc>
            </a:pPr>
            <a:r>
              <a:rPr lang="ru-RU" sz="2400" b="1" spc="-23">
                <a:solidFill>
                  <a:srgbClr val="1A1A1A"/>
                </a:solidFill>
                <a:latin typeface="Onest"/>
              </a:rPr>
              <a:t>«Марина сняла каталог за 5 дней вместо 7. 150 кадров — все в срок, файлы сразу готовы к использованию. Мы запустили рассылку без задержек»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285879" y="4117578"/>
            <a:ext cx="2995851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A1A"/>
                </a:solidFill>
                <a:latin typeface="Onest"/>
              </a:rPr>
              <a:t>Отзыв клиента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285879" y="4384278"/>
            <a:ext cx="3073067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spc="76">
                <a:solidFill>
                  <a:srgbClr val="666665"/>
                </a:solidFill>
                <a:latin typeface="Onest"/>
              </a:rPr>
              <a:t>Основатель бренда «Керамика дома»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фотографа — пример презентации</dc:title>
  <dc:creator>Слайда</dc:creator>
</cp:coreProperties>
</file>