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Привет! Я Игорь Величко, графический дизайнер. Уже 7 лет я помогаю брендам выглядеть цельно и продавать — через айдентику, упаковку и digital. Сегодня покажу, как я думаю, что делаю и какие результаты получаются у клиентов.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сколько это стоит. Я работаю в двух форматах: разовые проекты и абонемент. Логотип — от 15 до 30 тысяч, айдентика — от 50 до 100, лендинг — от 30 до 60. Если вам нужна регулярная поддержка, есть абонемент от 20 тысяч в месяц — это выгоднее, чем каждый раз заказывать отдельно. Все цены фиксируются в договоре, так что никаких сюрпризов в процессе не будет.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дочитали до этого слайда — значит, у вас уже есть задача, которую нужно решить. Давайте обсудим её бесплатно: 15 минут созвона или переписки, и вы поймёте, как я могу помочь. Напишите мне в Telegram или позвоните — я на связи. А ещё удобный вариант: отсканируйте QR-код, и чат откроется прямо на вашем телефоне. Буду рад знакомству и новому проекту!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Привет, я Игорь. Уже семь лет я занимаюсь графическим дизайном, и за это время сделал больше сорока проектов — от логотипов до полного ребрендинга. Мой фокус — брендинг и упаковка, потому что именно они напрямую влияют на то, как клиент видит продукт и принимает решение о покупке. Я верю, что дизайн должен быть целостным и продуманным до мелочей, а главное — приносить измеримый результат бизнесу. Сейчас покажу, как это работает на практике.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работаю в нескольких направлениях, но все они подчинены одной цели — сделать ваш бренд узнаваемым и продающим. Это фирменный стиль, логотипы, упаковка, лендинги, презентации и инфографика. По каждому направлению у меня есть реальные кейсы, которые я покажу дальше. Сроки — от пары дней до трёх недель, в зависимости от задачи.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процесс — это пять понятных этапов, каждый из которых занимает от трёх до пяти дней. Всё начинается с брифа: я задаю вопросы, чтобы понять ваш бизнес, задачи и ожидания. Затем — исследование и референсы, чтобы найти визуальное направление, которое будет работать на вашу аудиторию. Дальше предлагаю концепции, обсуждаем и фиксируем лучшую. После — сам дизайн с промежуточными показами и правками. И финальный этап — передача всех исходников, чтобы вы могли использовать их в любой момент. В среднем проект занимает от двух до четырёх недель.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Первый кейс — кофейня «Утро». Они пришли ко мне с задачей выделиться среди сетевых конкурентов, и мы сделали полный фирменный стиль: логотип, айдентику, меню, стаканчики и вывеску. Главное, что через три месяца средний чек вырос на 18% — это прямое влияние дизайна на бизнес. Дальше расскажу, как мы к этому пришли.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Главное в редизайне — не просто красивая этикетка, а система, которая работает на полке. Для «Домашней фермы» я переработал все 12 SKU и выстроил единую навигацию, чтобы покупатель мгновенно находил нужный продукт. Уже через два месяца продажи выросли на 25% — это лучший показатель того, что дизайн решает бизнес-задачи. Дальше покажу, как я подхожу к таким проектам.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Лендинг для школы английского — это история про то, как дизайн напрямую влияет на деньги. До проекта конверсия в заявку была 1,2% — трафик был, а заявок мало. Я пересобрал структуру, написал тексты, сделал дизайн и адаптив под все устройства. Итог — конверсия выросла до 3,8%, то есть в три с лишним раза. При том же трафике школа стала получать втрое больше заявок. Это не магия, а правильная работа с вниманием и доверием пользователя.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работаю в Figma, Illustrator и Photoshop — это моя основная тройка, в них я делаю 90% задач. After Effects держу на уровне, чтобы оживлять айдентику и делать простую моушн-графику. Главное — не просто владеть инструментами, а уметь решать ими задачи: от логотипа до целой упаковочной линейки. Поэтому дальше покажу, как эти навыки превращаются в конкретные результаты.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Клиенты — это главное, что у меня есть. Вот что они говорят. Кофейня «Утро» отмечает, что я уложился в срок, хотя им нужно было всё за две недели, и что я замечаю такие детали, которые они бы пропустили. А главное — после ребрендинга их выручка выросла на 18% за квартал. «Домашняя ферма» ценит, что я не просто сделал упаковку, а помог им выделиться на полке и увеличить продажи на 25%. Школа английского говорит, что лендинг, который я сделал, дал им конверсию 4,7% — это вдвое выше, чем было. Мне важно, чтобы каждый проект приносил измеримый результат, а не просто был красивым.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91f6ca1e3c3043d3.png"/><Relationship Id="rId4" Type="http://schemas.openxmlformats.org/officeDocument/2006/relationships/image" Target="../media/m44369b517ac95710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cca082cfe6461535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b4edf107ece8fe31.png"/><Relationship Id="rId4" Type="http://schemas.openxmlformats.org/officeDocument/2006/relationships/image" Target="../media/m7c2e8a48410e04e8.png"/><Relationship Id="rId5" Type="http://schemas.openxmlformats.org/officeDocument/2006/relationships/image" Target="../media/ma9b689c0d6fe8ab3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b4edf107ece8fe31.png"/><Relationship Id="rId4" Type="http://schemas.openxmlformats.org/officeDocument/2006/relationships/image" Target="../media/m7630fe29df8c8657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cca082cfe6461535.png"/><Relationship Id="rId4" Type="http://schemas.openxmlformats.org/officeDocument/2006/relationships/image" Target="../media/mde3bc26bc418798e.png"/><Relationship Id="rId5" Type="http://schemas.openxmlformats.org/officeDocument/2006/relationships/image" Target="../media/m9d36f9d6de8442a0.svg"/><Relationship Id="rId6" Type="http://schemas.openxmlformats.org/officeDocument/2006/relationships/image" Target="../media/m0d853cbf38e47350.png"/><Relationship Id="rId8" Type="http://schemas.openxmlformats.org/officeDocument/2006/relationships/image" Target="../media/m4cba7dacebcac6bc.png"/><Relationship Id="rId9" Type="http://schemas.openxmlformats.org/officeDocument/2006/relationships/image" Target="../media/m241732eb74f3e5b5.svg"/><Relationship Id="rId10" Type="http://schemas.openxmlformats.org/officeDocument/2006/relationships/image" Target="../media/m2b3765616f8fe621.png"/><Relationship Id="rId11" Type="http://schemas.openxmlformats.org/officeDocument/2006/relationships/image" Target="../media/mdd4af5d19a09166b.svg"/><Relationship Id="rId12" Type="http://schemas.openxmlformats.org/officeDocument/2006/relationships/image" Target="../media/mb4a9725d78ff455f.png"/><Relationship Id="rId13" Type="http://schemas.openxmlformats.org/officeDocument/2006/relationships/image" Target="../media/md7b6ef41e2b7302c.svg"/><Relationship Id="rId14" Type="http://schemas.openxmlformats.org/officeDocument/2006/relationships/image" Target="../media/mf9f210e192466388.png"/><Relationship Id="rId15" Type="http://schemas.openxmlformats.org/officeDocument/2006/relationships/image" Target="../media/m23d004c2ac924d07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9e8ed714e971742d.png"/><Relationship Id="rId4" Type="http://schemas.openxmlformats.org/officeDocument/2006/relationships/image" Target="../media/m6ecf4219f1740fb5.png"/><Relationship Id="rId5" Type="http://schemas.openxmlformats.org/officeDocument/2006/relationships/image" Target="../media/me9e547bb8c20f7ce.svg"/><Relationship Id="rId6" Type="http://schemas.openxmlformats.org/officeDocument/2006/relationships/image" Target="../media/m2c19b47cfca4a597.png"/><Relationship Id="rId7" Type="http://schemas.openxmlformats.org/officeDocument/2006/relationships/image" Target="../media/me9e547bb8c20f7ce.svg"/><Relationship Id="rId8" Type="http://schemas.openxmlformats.org/officeDocument/2006/relationships/image" Target="../media/mebc00cd135ea2ead.png"/><Relationship Id="rId9" Type="http://schemas.openxmlformats.org/officeDocument/2006/relationships/image" Target="../media/me9e547bb8c20f7ce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3dbdc6bdec7fa235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286ba253ce91b9b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7286ba253ce91b9b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82c0e9a14e9cda05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3d504d25da173dff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74675"/>
            <a:ext cx="1676321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Игорь Величко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52186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Портфолио · Брендинг и упаковка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769519"/>
            <a:ext cx="9232900" cy="13993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Игорь Величко — графический дизайнер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264150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Manrope"/>
              </a:rPr>
              <a:t>7 лет создаю визуальные системы, которые работают на бизнес: от логотипа до упаковки на полке.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1345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Manrope"/>
              </a:rPr>
              <a:t>Игорь Величко · Графический дизайнер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3"/>
          <p:cNvGraphicFramePr>
            <a:graphicFrameLocks noGrp="1"/>
          </p:cNvGraphicFramePr>
          <p:nvPr/>
        </p:nvGraphicFramePr>
        <p:xfrm>
          <a:off x="762000" y="1739900"/>
          <a:ext cx="10668000" cy="4108450"/>
        </p:xfrm>
        <a:graphic>
          <a:graphicData uri="http://schemas.openxmlformats.org/drawingml/2006/table">
            <a:tbl>
              <a:tblPr/>
              <a:tblGrid>
                <a:gridCol w="7112000"/>
                <a:gridCol w="1524000"/>
                <a:gridCol w="2032000"/>
              </a:tblGrid>
              <a:tr h="495300">
                <a:tc>
                  <a:txBody>
                    <a:bodyPr/>
                    <a:lstStyle/>
                    <a:p>
                      <a:pPr>
                        <a:lnSpc>
                          <a:spcPts val="1320"/>
                        </a:lnSpc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Manrope"/>
                        </a:rPr>
                        <a:t>Позиция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171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Manrope"/>
                        </a:rPr>
                        <a:t>Объём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171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20"/>
                        </a:lnSpc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Manrope"/>
                        </a:rPr>
                        <a:t>Стоимость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171C"/>
                    </a:solidFill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15171C"/>
                          </a:solidFill>
                          <a:latin typeface="Manrope"/>
                        </a:rPr>
                        <a:t>Логотип</a:t>
                      </a:r>
                      <a:r>
                        <a:rPr lang="ru-RU" sz="1050">
                          <a:solidFill>
                            <a:srgbClr val="636569"/>
                          </a:solidFill>
                          <a:latin typeface="Manrope"/>
                        </a:rPr>
                        <a:t>Разработка знака, подбор шрифтов и цветов, базовые носители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</a:pPr>
                      <a:r>
                        <a:rPr lang="ru-RU" sz="1100">
                          <a:solidFill>
                            <a:srgbClr val="636569"/>
                          </a:solidFill>
                          <a:latin typeface="Manrope"/>
                        </a:rPr>
                        <a:t>разовый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</a:pPr>
                      <a:r>
                        <a:rPr lang="ru-RU" sz="1200">
                          <a:solidFill>
                            <a:srgbClr val="15171C"/>
                          </a:solidFill>
                          <a:latin typeface="Manrope"/>
                        </a:rPr>
                        <a:t>15 000–30 000 ₽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15171C"/>
                          </a:solidFill>
                          <a:latin typeface="Manrope"/>
                        </a:rPr>
                        <a:t>Айдентика</a:t>
                      </a:r>
                      <a:r>
                        <a:rPr lang="ru-RU" sz="1050">
                          <a:solidFill>
                            <a:srgbClr val="636569"/>
                          </a:solidFill>
                          <a:latin typeface="Manrope"/>
                        </a:rPr>
                        <a:t>Логотип, фирменный стиль, гайдлайн, носители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</a:pPr>
                      <a:r>
                        <a:rPr lang="ru-RU" sz="1100">
                          <a:solidFill>
                            <a:srgbClr val="636569"/>
                          </a:solidFill>
                          <a:latin typeface="Manrope"/>
                        </a:rPr>
                        <a:t>разовый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</a:pPr>
                      <a:r>
                        <a:rPr lang="ru-RU" sz="1200">
                          <a:solidFill>
                            <a:srgbClr val="15171C"/>
                          </a:solidFill>
                          <a:latin typeface="Manrope"/>
                        </a:rPr>
                        <a:t>50 000–100 000 ₽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15171C"/>
                          </a:solidFill>
                          <a:latin typeface="Manrope"/>
                        </a:rPr>
                        <a:t>Лендинг</a:t>
                      </a:r>
                      <a:r>
                        <a:rPr lang="ru-RU" sz="1050">
                          <a:solidFill>
                            <a:srgbClr val="636569"/>
                          </a:solidFill>
                          <a:latin typeface="Manrope"/>
                        </a:rPr>
                        <a:t>Дизайн и вёрстка одностраничного сайта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</a:pPr>
                      <a:r>
                        <a:rPr lang="ru-RU" sz="1100">
                          <a:solidFill>
                            <a:srgbClr val="636569"/>
                          </a:solidFill>
                          <a:latin typeface="Manrope"/>
                        </a:rPr>
                        <a:t>разовый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</a:pPr>
                      <a:r>
                        <a:rPr lang="ru-RU" sz="1200">
                          <a:solidFill>
                            <a:srgbClr val="15171C"/>
                          </a:solidFill>
                          <a:latin typeface="Manrope"/>
                        </a:rPr>
                        <a:t>30 000–60 000 ₽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</a:pPr>
                      <a:r>
                        <a:rPr lang="ru-RU" sz="1250" b="1">
                          <a:solidFill>
                            <a:srgbClr val="15171C"/>
                          </a:solidFill>
                          <a:latin typeface="Manrope"/>
                        </a:rPr>
                        <a:t>Абонемент</a:t>
                      </a:r>
                      <a:r>
                        <a:rPr lang="ru-RU" sz="1050">
                          <a:solidFill>
                            <a:srgbClr val="636569"/>
                          </a:solidFill>
                          <a:latin typeface="Manrope"/>
                        </a:rPr>
                        <a:t>Ежемесячная поддержка дизайна: соцсети, баннеры, презентации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20"/>
                        </a:lnSpc>
                      </a:pPr>
                      <a:r>
                        <a:rPr lang="ru-RU" sz="1100">
                          <a:solidFill>
                            <a:srgbClr val="636569"/>
                          </a:solidFill>
                          <a:latin typeface="Manrope"/>
                        </a:rPr>
                        <a:t>в месяц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440"/>
                        </a:lnSpc>
                      </a:pPr>
                      <a:r>
                        <a:rPr lang="ru-RU" sz="1200">
                          <a:solidFill>
                            <a:srgbClr val="15171C"/>
                          </a:solidFill>
                          <a:latin typeface="Manrope"/>
                        </a:rPr>
                        <a:t>от 20 000 ₽</a:t>
                      </a:r>
                    </a:p>
                  </a:txBody>
                  <a:tcPr marL="228600" marR="228600" marT="152400" marB="1524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 w="6350" cap="flat">
                      <a:solidFill>
                        <a:srgbClr val="F4F5F7"/>
                      </a:solidFill>
                    </a:lnB>
                    <a:noFill/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>
                        <a:lnSpc>
                          <a:spcPts val="1680"/>
                        </a:lnSpc>
                      </a:pPr>
                      <a:r>
                        <a:rPr lang="ru-RU" sz="1400" b="1">
                          <a:solidFill>
                            <a:srgbClr val="15171C"/>
                          </a:solidFill>
                          <a:latin typeface="Manrope"/>
                        </a:rPr>
                        <a:t>Итого по проекту</a:t>
                      </a:r>
                    </a:p>
                  </a:txBody>
                  <a:tcPr marL="228600" marR="228600" marT="177800" marB="1778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>
                      <a:noFill/>
                    </a:lnB>
                    <a:solidFill>
                      <a:srgbClr val="FCE5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 marL="228600" marR="228600" marT="177800" marB="1778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>
                      <a:noFill/>
                    </a:lnB>
                    <a:solidFill>
                      <a:srgbClr val="FCE5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160"/>
                        </a:lnSpc>
                      </a:pPr>
                      <a:r>
                        <a:rPr lang="ru-RU" sz="1800">
                          <a:solidFill>
                            <a:srgbClr val="CB11AB"/>
                          </a:solidFill>
                          <a:latin typeface="Manrope"/>
                        </a:rPr>
                        <a:t>по смете</a:t>
                      </a:r>
                    </a:p>
                  </a:txBody>
                  <a:tcPr marL="228600" marR="228600" marT="177800" marB="177800" anchor="ctr">
                    <a:lnL>
                      <a:noFill/>
                    </a:lnL>
                    <a:lnR>
                      <a:noFill/>
                    </a:lnR>
                    <a:lnT w="6350" cap="flat">
                      <a:solidFill>
                        <a:srgbClr val="F4F5F7"/>
                      </a:solidFill>
                    </a:lnT>
                    <a:lnB>
                      <a:noFill/>
                    </a:lnB>
                    <a:solidFill>
                      <a:srgbClr val="FCE5F5"/>
                    </a:solidFill>
                  </a:tcPr>
                </a:tc>
              </a:tr>
            </a:tbl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1117600" y="615950"/>
            <a:ext cx="82381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B11AB"/>
                </a:solidFill>
                <a:latin typeface="Manrope"/>
              </a:rPr>
              <a:t>Смета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837505"/>
            <a:ext cx="11303000" cy="45161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456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Форматы и стоимость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605155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Цены фиксируются в договоре и не меняются в ходе проекта. Возможна поэтапная оплата.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152205"/>
            <a:ext cx="2460724" cy="533400"/>
          </a:xfrm>
          <a:prstGeom prst="roundRect">
            <a:avLst>
              <a:gd name="adj" fmla="val 28571"/>
            </a:avLst>
          </a:prstGeom>
          <a:solidFill>
            <a:srgbClr val="CB11A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375124" y="4152205"/>
            <a:ext cx="1641574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6850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19710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2172295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451695"/>
            <a:ext cx="7747000" cy="652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Обсудим ваш проект?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188593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Бесплатная 15-минутная консультация: разберём задачу, предложу идеи и сориентирую по срокам и бюджету.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42648" y="4301430"/>
            <a:ext cx="209942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Написать в Telegram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637687" y="4301430"/>
            <a:ext cx="111644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Позвонить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59300"/>
            <a:ext cx="26924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Сканируйте — откроется чат в Telegram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823588" y="3507029"/>
            <a:ext cx="125723" cy="125723"/>
          </a:xfrm>
          <a:prstGeom prst="roundRect">
            <a:avLst>
              <a:gd name="adj" fmla="val 22728"/>
            </a:avLst>
          </a:prstGeom>
          <a:solidFill>
            <a:srgbClr val="CB11AB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0" t="579" r="0" b="579"/>
          <a:stretch>
            <a:fillRect/>
          </a:stretch>
        </p:blipFill>
        <p:spPr>
          <a:xfrm>
            <a:off x="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CB11AB"/>
                </a:solidFill>
                <a:latin typeface="Manrope"/>
              </a:rPr>
              <a:t>Обо мне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842000" y="92710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Игорь Величко — графический дизайнер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2042170"/>
            <a:ext cx="5613400" cy="11505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7 лет создаю бренды и упаковку, которые работают на бизнес. 40+ проектов — от локальных кофеен до продуктовых линеек. Моя задача — не просто красиво, а измеримо: рост узнаваемости, конверсии, продаж.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121400" y="3431778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5171C"/>
                </a:solidFill>
                <a:latin typeface="Manrope"/>
              </a:rPr>
              <a:t>Ценности: целостность, внимание к деталям, измеримый результат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6228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82296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5" name="pic15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165798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1200" y="4165798"/>
            <a:ext cx="177800" cy="177800"/>
          </a:xfrm>
          <a:prstGeom prst="rect">
            <a:avLst/>
          </a:prstGeom>
        </p:spPr>
      </p:pic>
      <p:sp>
        <p:nvSpPr>
          <p:cNvPr id="21" name="text21"/>
          <p:cNvSpPr>
            <a:spLocks noChangeArrowheads="1"/>
          </p:cNvSpPr>
          <p:nvPr/>
        </p:nvSpPr>
        <p:spPr>
          <a:xfrm>
            <a:off x="1117600" y="615950"/>
            <a:ext cx="9060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B11AB"/>
                </a:solidFill>
                <a:latin typeface="Manrope"/>
              </a:rPr>
              <a:t>Услуги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я делаю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160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Фирменный стиль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16000" y="260717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Логотип, цвета, шрифты, носители. Срок — от 3 недель.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228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Логотип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22800" y="260717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Уникальный знак и айдентика. Срок — от 1 недели.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296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Дизайн упаковки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29600" y="260717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Этикетки, коробки, линейки продуктов. Срок — от 2 недель.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10160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Лендинги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16000" y="4905573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Продающие страницы с высокой конверсией. Срок — от 2 недель.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6228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Презентации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22800" y="4905573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Структура, дизайн, инфографика. Срок — от 3 дней.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2296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Инфографика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29600" y="4905573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Схемы, графики, визуализация данных. Срок — от 2 дней.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976610"/>
            <a:ext cx="106468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B11AB"/>
                </a:solidFill>
                <a:latin typeface="Manrope"/>
              </a:rPr>
              <a:t>Процесс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0648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я работаю: 5 этапов от брифа до исходников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B11AB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231356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Бриф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61176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Знакомимся, фиксируем задачи, сроки и ожидания. Задаю вопросы, чтобы понять бизнес и аудиторию.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B11AB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23135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Исследование и референсы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87846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Изучаю рынок, конкурентов и тренды. Собираю мудборд и референсы, чтобы найти визуальное направление.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B11AB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231356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Концепция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61176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Предлагаю 2–3 концепции с обоснованием. Обсуждаем, выбираем лучшую и фиксируем направление.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B11AB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231356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Дизайн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611761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Разрабатываю макеты, показываю промежуточные версии. Вношу правки до полного согласования.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7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346200" y="2101652"/>
            <a:ext cx="203374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90">
                <a:solidFill>
                  <a:srgbClr val="91B2F8"/>
                </a:solidFill>
                <a:latin typeface="Manrope"/>
              </a:rPr>
              <a:t>Кейс 1 · Брендинг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52500" y="2393057"/>
            <a:ext cx="9423400" cy="17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spc="-87">
                <a:solidFill>
                  <a:srgbClr val="FFFFFF"/>
                </a:solidFill>
                <a:latin typeface="Manrope"/>
              </a:rPr>
              <a:t>Как кофейня «Утро» выделилась среди сетей и подняла средний чек на 18%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952500" y="4546798"/>
            <a:ext cx="1828443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B0B1B3"/>
                </a:solidFill>
                <a:latin typeface="Manrope"/>
              </a:rPr>
              <a:t>HoReCa · Москва · 2024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клиента, 2024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CB11A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4323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121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42950"/>
            <a:ext cx="120946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B11AB"/>
                </a:solidFill>
                <a:latin typeface="Manrope"/>
              </a:rPr>
              <a:t>Результат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изменилось после редизайна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FFFFFF"/>
                </a:solidFill>
                <a:latin typeface="Manrope"/>
              </a:rPr>
              <a:t>+25%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рост продаж за 2 месяца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7117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CB11AB"/>
                </a:solidFill>
                <a:latin typeface="Manrope"/>
              </a:rPr>
              <a:t>12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117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SKU в единой системе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915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CB11AB"/>
                </a:solidFill>
                <a:latin typeface="Manrope"/>
              </a:rPr>
              <a:t>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915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месяцев до результата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клиента, 2025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CB11A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4323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121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42950"/>
            <a:ext cx="187954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B11AB"/>
                </a:solidFill>
                <a:latin typeface="Manrope"/>
              </a:rPr>
              <a:t>Кейс 3 · Лендинг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Конверсия выросла в 3 раза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FFFFFF"/>
                </a:solidFill>
                <a:latin typeface="Manrope"/>
              </a:rPr>
              <a:t>3,8%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конверсия в заявку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7117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CB11AB"/>
                </a:solidFill>
                <a:latin typeface="Manrope"/>
              </a:rPr>
              <a:t>3,2×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117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рост конверсии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915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CB11AB"/>
                </a:solidFill>
                <a:latin typeface="Manrope"/>
              </a:rPr>
              <a:t>1,2%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915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было до редизайна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клиента,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9097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FCE5F5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909788"/>
            <a:ext cx="10134600" cy="165100"/>
          </a:xfrm>
          <a:prstGeom prst="roundRect">
            <a:avLst>
              <a:gd name="adj" fmla="val 50000"/>
            </a:avLst>
          </a:prstGeom>
          <a:solidFill>
            <a:srgbClr val="CB11A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7479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FCE5F5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747988"/>
            <a:ext cx="9601200" cy="165100"/>
          </a:xfrm>
          <a:prstGeom prst="roundRect">
            <a:avLst>
              <a:gd name="adj" fmla="val 50000"/>
            </a:avLst>
          </a:prstGeom>
          <a:solidFill>
            <a:srgbClr val="CB11A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45861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FCE5F5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4586188"/>
            <a:ext cx="9067800" cy="165100"/>
          </a:xfrm>
          <a:prstGeom prst="roundRect">
            <a:avLst>
              <a:gd name="adj" fmla="val 50000"/>
            </a:avLst>
          </a:prstGeom>
          <a:solidFill>
            <a:srgbClr val="CB11AB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54243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FCE5F5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62000" y="5424388"/>
            <a:ext cx="7467600" cy="165100"/>
          </a:xfrm>
          <a:prstGeom prst="roundRect">
            <a:avLst>
              <a:gd name="adj" fmla="val 50000"/>
            </a:avLst>
          </a:prstGeom>
          <a:solidFill>
            <a:srgbClr val="CB11AB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1249363"/>
            <a:ext cx="258760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B11AB"/>
                </a:solidFill>
                <a:latin typeface="Manrope"/>
              </a:rPr>
              <a:t>Инструменты и навыки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629668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В чём я работаю и что умею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535138"/>
            <a:ext cx="70425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Figma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920611" y="2490688"/>
            <a:ext cx="636389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CB11AB"/>
                </a:solidFill>
                <a:latin typeface="Manrope"/>
              </a:rPr>
              <a:t>95%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373338"/>
            <a:ext cx="11464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Illustrator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900073" y="3328888"/>
            <a:ext cx="656927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CB11AB"/>
                </a:solidFill>
                <a:latin typeface="Manrope"/>
              </a:rPr>
              <a:t>90%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211538"/>
            <a:ext cx="127218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Photoshop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920313" y="4167088"/>
            <a:ext cx="636687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CB11AB"/>
                </a:solidFill>
                <a:latin typeface="Manrope"/>
              </a:rPr>
              <a:t>85%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5049738"/>
            <a:ext cx="145470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After Effects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918924" y="5005288"/>
            <a:ext cx="638076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CB11AB"/>
                </a:solidFill>
                <a:latin typeface="Manrope"/>
              </a:rPr>
              <a:t>70%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5272066" y="1949152"/>
            <a:ext cx="200336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45"/>
              </a:lnSpc>
            </a:pPr>
            <a:r>
              <a:rPr lang="ru-RU" sz="950" b="1" cap="all" spc="171">
                <a:solidFill>
                  <a:srgbClr val="CB11AB"/>
                </a:solidFill>
                <a:latin typeface="Manrope"/>
              </a:rPr>
              <a:t>Отзывы клиентов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511300" y="2094508"/>
            <a:ext cx="9169400" cy="16585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240"/>
              </a:lnSpc>
            </a:pPr>
            <a:r>
              <a:rPr lang="ru-RU" sz="2400" b="1" spc="-23">
                <a:solidFill>
                  <a:srgbClr val="15171C"/>
                </a:solidFill>
                <a:latin typeface="Manrope"/>
              </a:rPr>
              <a:t>«Игорь уложился в срок, хотя мы дали всего две недели. Внимателен к деталям: заметил несоответствие оттенка на макете, которое мы бы не увидели. После ребрендинга выручка кофейни выросла на 18% за квартал».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5760442" y="4426148"/>
            <a:ext cx="185678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Отзывы клиентов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Игорь Величко — графический дизайнер</dc:title>
  <dc:creator>Слайда</dc:creator>
</cp:coreProperties>
</file>