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</p:sldIdLst>
  <p:sldSz cx="12192000" cy="6858000"/>
  <p:notesSz cx="6858000" cy="9144000"/>
  <p:embeddedFontLst>
    <p:embeddedFont>
      <p:font typeface="Onest"/>
      <p:regular r:id="rIdFont0"/>
      <p:bold r:id="rIdFont1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Меня зовут Анна Северова, я дизайнер интерьера, работаю в Москве с 2019 года. Специализируюсь на жилых интерьерах и небольших коммерческих пространствах — от квартир и домов до студий и кофеен. Мой подход простой: проект считается в метрах, сроках и смете, а не в обещаниях. Дальше я коротко расскажу о себе, покажу, как устроена работа по этапам, и разберу четыре объекта — с реальными метрами, бюджетами и сроками.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Меня зовут Анна Северова, я дизайнер интерьера. Заканчивала МАРХИ по профилю «дизайн архитектурной среды», а с 2019 года работаю в частной практике. За это время — с 2019 по 2026 год — завершила 34 объекта: это в основном жилые интерьеры и небольшие коммерческие пространства. Работаю в трёх форматах: полный проект, авторский надзор и консультация — в каждом разный объём участия, и об этом дальше скажу отдельно. Свободные слоты у меня открыты на первый квартал 2027 года.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Этапов у меня шесть, но на слайде они собраны в четыре блока — так видно, когда заказчик что получает. Замер, бриф и планировка — три недели: неделя на выезд и фиксацию задач, две на варианты расстановки. Визуализация — ещё три недели, и её мы утверждаем до начала стройки, чтобы не переделывать по факту. Дальше документация и комплектация: чертежи для строителей и подбор мебели и света идут частично параллельно, это около семи недель. Авторский надзор отдельным сроком не ограничен — выезды идут весь период работ по графику, а сам проект до двенадцати недель.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Первый объект в портфолио — двухкомнатная квартира 58 квадратных метров, 2024 год. Заказчики — семья с ребёнком, и главный запрос был такой: изолированная спальня и рабочее место, но без потери гостиной. Мы перенесли кухонный блок — это дало возможность выделить гардеробную 2,4 квадратных метра и развести зоны. Бюджет отделки и мебели — 2,8 миллиона рублей, реализация заняла пять месяцев. Дальше покажу второй объект — загородный дом, там задача была уже про зонирование первого этажа.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Второй объект — загородный дом 140 квадратных метров, работа 2025 года. Задача была непростая: общий первый этаж нужно было разделить на зоны, но без сплошных перегородок — заказчики хотели сохранить ощущение объёма и света. Мы развели кухню-гостиную, кабинет, гостевую и санузел так, чтобы каждая зона читалась, но пространство оставалось целым. По материалам держались спокойной палитры: дуб, керамогранит и микроцемент — это и практично, и визуально объединяет разные зоны. Реализация заняла восемь месяцев, бюджет отделки и мебели — 6,4 миллиона рублей. Дальше покажу третий объект — маленькую студию, где задача была обратной: уместить всё на 26 метрах.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Третья студия — 26 квадратных метров, 2025 год. Здесь всё держится на трёх решениях. Первое: спальное место на подиуме у окна, а под подиумом — выкатные ящики, то есть кровать работает как система хранения. Второе: встроенный шкаф во всю стену, 3,6 метра от пола до потолка, — он закрывает и гардероб, и технику, и хозяйственный блок. Третье: рабочий стол 120 сантиметров у окна, с естественным светом и розетками рядом. По деньгам: отделка и мебель — 1,1 миллиона рублей, срок — три месяца от замера до сдачи.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Четвёртый объект — коммерческий, и здесь логика другая: не про вкус заказчика, а про поток людей. Кофейня на 84 квадратах, 24 посадочных места, и главный параметр — свободный путь от входа до бара шириной 1,2 метра, чтобы гость не толкался с официантом. Пространство делится на три зоны: бар, зал и витрина с выкладкой, каждая работает на свою задачу. От замера до открытия прошло четыре месяца — для коммерции это критично, каждый день простоя стоит денег. Дальше покажу, что было в этой квартире до перепланировки и что получилось.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я показываю одну и ту же квартиру 58 квадратов — до и после перепланировки. Главная проблема была в том, что коридор в 6 метров вообще не работал: это был просто проход, а всё хранение умещалось в один шкаф длиной 1,8 метра. Плюс вход в санузел шёл из кухни, что неудобно и для семьи, и для гостей. Мы забрали часть коридора под гардеробную 2,4 квадрата и вывели санузел отдельным входом из коридора. В сумме получилось 5,4 метра шкафов — этого хватает на всю семью, и кухня наконец освободилась под обеденную зону. Площадь квартиры не менялась, изменилась только логика планировки.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 работе я использую четыре программы. ArchiCAD — для планировок и рабочей документации, 3ds Max с Corona — для визуализации, SketchUp — для быстрых объёмных эскизов, Photoshop — для коллажей и подачи материалов. На выходе заказчик получает альбом документации: планировочные решения, развёртки стен, ведомости отделки и мебели, электрику. Общий объём — 42 листа формата A3. Этот комплект можно сразу отдавать подрядчику — он полностью описывает, что и как делать.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этом всё — и последнее, самое практичное. Чтобы я могла оценить ваш объект, пришлите план с размерами или обмерные фото, а также пожелания по бюджету и срокам. Я отвечу в течение двух рабочих дней и предложу формат работы. Ближайшие свободные слоты — первый квартал 2027 года, так что если планируете ремонт весной, лучше написать заранее. Спасибо за внимание, буду рада вопросам.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9838f21c70c35545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7ea6024c6f77d0a7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8d74108fb5bcd65d.png"/><Relationship Id="rId4" Type="http://schemas.openxmlformats.org/officeDocument/2006/relationships/image" Target="../media/m13c626b9f6a431d0.png"/><Relationship Id="rId5" Type="http://schemas.openxmlformats.org/officeDocument/2006/relationships/image" Target="../media/m2c567af8ef02513b.svg"/><Relationship Id="rId6" Type="http://schemas.openxmlformats.org/officeDocument/2006/relationships/image" Target="../media/m13c626b9f6a431d0.png"/><Relationship Id="rId7" Type="http://schemas.openxmlformats.org/officeDocument/2006/relationships/image" Target="../media/m2c567af8ef02513b.svg"/><Relationship Id="rId8" Type="http://schemas.openxmlformats.org/officeDocument/2006/relationships/image" Target="../media/m13c626b9f6a431d0.png"/><Relationship Id="rId9" Type="http://schemas.openxmlformats.org/officeDocument/2006/relationships/image" Target="../media/m2c567af8ef02513b.sv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d3646f126b31c08d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24f4119304fcd1d9.png"/><Relationship Id="rId4" Type="http://schemas.openxmlformats.org/officeDocument/2006/relationships/image" Target="../media/mf4b3f9f256af64b7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21bf83b141a969fb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dff92da759c647ed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24f4119304fcd1d9.png"/><Relationship Id="rId4" Type="http://schemas.openxmlformats.org/officeDocument/2006/relationships/image" Target="../media/mbf094c9a8f842c22.png"/><Relationship Id="rId5" Type="http://schemas.openxmlformats.org/officeDocument/2006/relationships/image" Target="../media/m4d18436cc34f057d.sv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83180b1c3855c9a5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24f4119304fcd1d9.png"/><Relationship Id="rId4" Type="http://schemas.openxmlformats.org/officeDocument/2006/relationships/image" Target="../media/mf68538975467032e.png"/><Relationship Id="rId5" Type="http://schemas.openxmlformats.org/officeDocument/2006/relationships/image" Target="../media/m4b8ae837f562584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4A4A48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E6E6E2"/>
            </a:solidFill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55700" y="631825"/>
            <a:ext cx="175514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1A1A1A"/>
                </a:solidFill>
                <a:latin typeface="Onest"/>
              </a:rPr>
              <a:t>Анна Северова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039045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4A4A48"/>
                </a:solidFill>
                <a:latin typeface="Onest"/>
              </a:rPr>
              <a:t>Портфолио · Дизайн интерьера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324795"/>
            <a:ext cx="9423400" cy="14527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134">
                <a:solidFill>
                  <a:srgbClr val="1A1A1A"/>
                </a:solidFill>
                <a:latin typeface="Onest"/>
              </a:rPr>
              <a:t>Анна Северова — дизайнер интерьера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844230"/>
            <a:ext cx="70104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666665"/>
                </a:solidFill>
                <a:latin typeface="Onest"/>
              </a:rPr>
              <a:t>Жилые интерьеры и небольшие коммерческие пространства. Москва. Проект считается в метрах, сроках и смете, а не в обещаниях.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880100"/>
            <a:ext cx="1612043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66665"/>
                </a:solidFill>
                <a:latin typeface="Onest"/>
              </a:rPr>
              <a:t>Автор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6076950"/>
            <a:ext cx="1491139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A1A1A"/>
                </a:solidFill>
                <a:latin typeface="Onest"/>
              </a:rPr>
              <a:t>Анна Северова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2411016" y="5880100"/>
            <a:ext cx="3878759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66665"/>
                </a:solidFill>
                <a:latin typeface="Onest"/>
              </a:rPr>
              <a:t>Роль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2411016" y="6076950"/>
            <a:ext cx="3878759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A1A1A"/>
                </a:solidFill>
                <a:latin typeface="Onest"/>
              </a:rPr>
              <a:t>Дизайнер интерьера, частная практика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061174" y="5880100"/>
            <a:ext cx="3716834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66665"/>
                </a:solidFill>
                <a:latin typeface="Onest"/>
              </a:rPr>
              <a:t>Специализация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061174" y="6076950"/>
            <a:ext cx="36982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A1A1A"/>
                </a:solidFill>
                <a:latin typeface="Onest"/>
              </a:rPr>
              <a:t>Квартиры, дома, кофейни и шоурумы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E6E6E2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244600" y="749300"/>
            <a:ext cx="684332" cy="1174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25"/>
              </a:lnSpc>
            </a:pPr>
            <a:r>
              <a:rPr lang="ru-RU" sz="750" b="1" cap="all" spc="180">
                <a:solidFill>
                  <a:srgbClr val="1A1A1A"/>
                </a:solidFill>
                <a:latin typeface="Onest"/>
              </a:rPr>
              <a:t>Опыт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952500" y="815975"/>
            <a:ext cx="10922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79">
                <a:solidFill>
                  <a:srgbClr val="1A1A1A"/>
                </a:solidFill>
                <a:latin typeface="Onest"/>
              </a:rPr>
              <a:t>Коротко о себе: 34 объекта с 2019 года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952500" y="2583458"/>
            <a:ext cx="1524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A1A1A"/>
                </a:solidFill>
                <a:latin typeface="Onest"/>
              </a:rPr>
              <a:t>Образование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2476500" y="2583458"/>
            <a:ext cx="8001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A1A1A"/>
                </a:solidFill>
                <a:latin typeface="Onest"/>
              </a:rPr>
              <a:t>МАРХИ, «Дизайн архитектурной среды»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2476500" y="2870795"/>
            <a:ext cx="8001000" cy="2127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666665"/>
                </a:solidFill>
                <a:latin typeface="Onest"/>
              </a:rPr>
              <a:t>Профильная подготовка по архитектурной среде: планировочные решения, работа с чертежом и материалами.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952500" y="3437533"/>
            <a:ext cx="1524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A1A1A"/>
                </a:solidFill>
                <a:latin typeface="Onest"/>
              </a:rPr>
              <a:t>2019 — сейчас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2476500" y="3437533"/>
            <a:ext cx="8001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A1A1A"/>
                </a:solidFill>
                <a:latin typeface="Onest"/>
              </a:rPr>
              <a:t>Частная практика, дизайнер интерьера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2476500" y="3724870"/>
            <a:ext cx="8001000" cy="2127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666665"/>
                </a:solidFill>
                <a:latin typeface="Onest"/>
              </a:rPr>
              <a:t>34 завершённых объекта за 2019–2026: жилые интерьеры и небольшие коммерческие пространства.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952500" y="4291608"/>
            <a:ext cx="1524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A1A1A"/>
                </a:solidFill>
                <a:latin typeface="Onest"/>
              </a:rPr>
              <a:t>Форматы работы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2476500" y="4291608"/>
            <a:ext cx="8001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A1A1A"/>
                </a:solidFill>
                <a:latin typeface="Onest"/>
              </a:rPr>
              <a:t>Полный проект · Авторский надзор · Консультация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2476500" y="4578945"/>
            <a:ext cx="7391400" cy="4127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666665"/>
                </a:solidFill>
                <a:latin typeface="Onest"/>
              </a:rPr>
              <a:t>Полный проект — от планировки до альбома документации; надзор — выезды на объект; консультация — разбор задачи и планировки.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C9C9B"/>
                </a:solidFill>
                <a:latin typeface="Onest"/>
              </a:rPr>
              <a:t>Данные практики: 2019–2026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950045"/>
            <a:ext cx="2247900" cy="3997325"/>
          </a:xfrm>
          <a:prstGeom prst="roundRect">
            <a:avLst>
              <a:gd name="adj" fmla="val 847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568700" y="1950045"/>
            <a:ext cx="2247900" cy="3997325"/>
          </a:xfrm>
          <a:prstGeom prst="roundRect">
            <a:avLst>
              <a:gd name="adj" fmla="val 847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375400" y="1950045"/>
            <a:ext cx="2247900" cy="3997325"/>
          </a:xfrm>
          <a:prstGeom prst="roundRect">
            <a:avLst>
              <a:gd name="adj" fmla="val 847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9182100" y="1950045"/>
            <a:ext cx="2247900" cy="3997325"/>
          </a:xfrm>
          <a:prstGeom prst="roundRect">
            <a:avLst>
              <a:gd name="adj" fmla="val 847"/>
            </a:avLst>
          </a:prstGeom>
          <a:solidFill>
            <a:srgbClr val="1A1A1A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E6E6E2"/>
            </a:solidFill>
          </a:ln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62300" y="3840758"/>
            <a:ext cx="254000" cy="215900"/>
          </a:xfrm>
          <a:prstGeom prst="rect">
            <a:avLst/>
          </a:prstGeom>
        </p:spPr>
      </p:pic>
      <p:pic>
        <p:nvPicPr>
          <p:cNvPr id="9" name="pic9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69000" y="3840758"/>
            <a:ext cx="254000" cy="215900"/>
          </a:xfrm>
          <a:prstGeom prst="rect">
            <a:avLst/>
          </a:prstGeom>
        </p:spPr>
      </p:pic>
      <p:pic>
        <p:nvPicPr>
          <p:cNvPr id="10" name="pic10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75700" y="3840758"/>
            <a:ext cx="254000" cy="215900"/>
          </a:xfrm>
          <a:prstGeom prst="rect">
            <a:avLst/>
          </a:prstGeom>
        </p:spPr>
      </p:pic>
      <p:sp>
        <p:nvSpPr>
          <p:cNvPr id="11" name="text11"/>
          <p:cNvSpPr>
            <a:spLocks noChangeArrowheads="1"/>
          </p:cNvSpPr>
          <p:nvPr/>
        </p:nvSpPr>
        <p:spPr>
          <a:xfrm>
            <a:off x="1054100" y="897930"/>
            <a:ext cx="1424107" cy="1174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25"/>
              </a:lnSpc>
            </a:pPr>
            <a:r>
              <a:rPr lang="ru-RU" sz="750" b="1" cap="all" spc="180">
                <a:solidFill>
                  <a:srgbClr val="1A1A1A"/>
                </a:solidFill>
                <a:latin typeface="Onest"/>
              </a:rPr>
              <a:t>Этапы работы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964605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79">
                <a:solidFill>
                  <a:srgbClr val="1A1A1A"/>
                </a:solidFill>
                <a:latin typeface="Onest"/>
              </a:rPr>
              <a:t>Как устроена работа: этапы и сроки в неделях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2197695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4A4A48"/>
                </a:solidFill>
                <a:latin typeface="Onest"/>
              </a:rPr>
              <a:t>1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66800" y="3118445"/>
            <a:ext cx="166370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550" b="1">
                <a:solidFill>
                  <a:srgbClr val="1A1A1A"/>
                </a:solidFill>
                <a:latin typeface="Onest"/>
              </a:rPr>
              <a:t>Замер, бриф, планировка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66800" y="3724275"/>
            <a:ext cx="1663700" cy="142954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66665"/>
                </a:solidFill>
                <a:latin typeface="Onest"/>
              </a:rPr>
              <a:t>Выезд, обмерный план, задачи и бюджет. Затем 2–3 варианта планировки с расстановкой мебели. 3 недели.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3873500" y="2197695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4A4A48"/>
                </a:solidFill>
                <a:latin typeface="Onest"/>
              </a:rPr>
              <a:t>2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3873500" y="3118445"/>
            <a:ext cx="166370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550" b="1">
                <a:solidFill>
                  <a:srgbClr val="1A1A1A"/>
                </a:solidFill>
                <a:latin typeface="Onest"/>
              </a:rPr>
              <a:t>3D-визуализация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3873500" y="3724275"/>
            <a:ext cx="1663700" cy="142954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66665"/>
                </a:solidFill>
                <a:latin typeface="Onest"/>
              </a:rPr>
              <a:t>Фотореалистичные виды всех помещений, подбор материалов, цвета и света — утверждаем до стройки. 3 недели.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680200" y="2197695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4A4A48"/>
                </a:solidFill>
                <a:latin typeface="Onest"/>
              </a:rPr>
              <a:t>3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680200" y="3118445"/>
            <a:ext cx="166370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550" b="1">
                <a:solidFill>
                  <a:srgbClr val="1A1A1A"/>
                </a:solidFill>
                <a:latin typeface="Onest"/>
              </a:rPr>
              <a:t>Документация и комплектация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680200" y="3724275"/>
            <a:ext cx="1663700" cy="19018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66665"/>
                </a:solidFill>
                <a:latin typeface="Onest"/>
              </a:rPr>
              <a:t>Чертежи для строителей: электрика, сантехника, узлы, ведомости. Подбор и заказ мебели, контроль поставок. 7 недель.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486900" y="2197695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4A4A48"/>
                </a:solidFill>
                <a:latin typeface="Onest"/>
              </a:rPr>
              <a:t>4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486900" y="3118445"/>
            <a:ext cx="166370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550" b="1">
                <a:solidFill>
                  <a:srgbClr val="FAFAF8"/>
                </a:solidFill>
                <a:latin typeface="Onest"/>
              </a:rPr>
              <a:t>Авторский надзор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486900" y="3724275"/>
            <a:ext cx="1663700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FFFFFF"/>
                </a:solidFill>
                <a:latin typeface="Onest"/>
              </a:rPr>
              <a:t>Выезды на объект и проверка соответствия проекту — весь период работ по графику.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175500" y="1587500"/>
            <a:ext cx="4064000" cy="3556000"/>
          </a:xfrm>
          <a:prstGeom prst="roundRect">
            <a:avLst>
              <a:gd name="adj" fmla="val 535"/>
            </a:avLst>
          </a:prstGeom>
          <a:solidFill>
            <a:srgbClr val="FFFFFF"/>
          </a:solidFill>
          <a:ln w="6350" cap="flat">
            <a:solidFill>
              <a:srgbClr val="E6E6E2"/>
            </a:solidFill>
          </a:ln>
        </p:spPr>
      </p:sp>
      <p:sp>
        <p:nvSpPr>
          <p:cNvPr id="4" name="card4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E6E6E2"/>
            </a:solidFill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244600" y="1991916"/>
            <a:ext cx="1499473" cy="1174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25"/>
              </a:lnSpc>
            </a:pPr>
            <a:r>
              <a:rPr lang="ru-RU" sz="750" b="1" cap="all" spc="180">
                <a:solidFill>
                  <a:srgbClr val="1A1A1A"/>
                </a:solidFill>
                <a:latin typeface="Onest"/>
              </a:rPr>
              <a:t>объект 1 · 2024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952500" y="2230041"/>
            <a:ext cx="5740400" cy="79335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073"/>
              </a:lnSpc>
            </a:pPr>
            <a:r>
              <a:rPr lang="ru-RU" sz="2900" b="1" spc="-72">
                <a:solidFill>
                  <a:srgbClr val="1A1A1A"/>
                </a:solidFill>
                <a:latin typeface="Onest"/>
              </a:rPr>
              <a:t>Двухкомнатная квартира 58 кв. м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952500" y="3206304"/>
            <a:ext cx="5740400" cy="7440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200">
                <a:solidFill>
                  <a:srgbClr val="666665"/>
                </a:solidFill>
                <a:latin typeface="Onest"/>
              </a:rPr>
              <a:t>Семья с ребёнком: нужна была изолированная спальня и рабочее место, не потеряв гостиную. Кухонный блок перенесли, выделили гардеробную 2,4 кв. м.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952500" y="4167485"/>
            <a:ext cx="1445895" cy="378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880"/>
              </a:lnSpc>
            </a:pPr>
            <a:r>
              <a:rPr lang="ru-RU" sz="2400" b="1">
                <a:solidFill>
                  <a:srgbClr val="1A1A1A"/>
                </a:solidFill>
                <a:latin typeface="Onest"/>
              </a:rPr>
              <a:t>58 кв. м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952500" y="4586585"/>
            <a:ext cx="1445895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>
                <a:solidFill>
                  <a:srgbClr val="9C9C9B"/>
                </a:solidFill>
                <a:latin typeface="Onest"/>
              </a:rPr>
              <a:t>площадь квартиры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2462213" y="4167485"/>
            <a:ext cx="1727597" cy="378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880"/>
              </a:lnSpc>
            </a:pPr>
            <a:r>
              <a:rPr lang="ru-RU" sz="2400" b="1">
                <a:solidFill>
                  <a:srgbClr val="1A1A1A"/>
                </a:solidFill>
                <a:latin typeface="Onest"/>
              </a:rPr>
              <a:t>2,8 млн ₽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2462213" y="4586585"/>
            <a:ext cx="1727597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>
                <a:solidFill>
                  <a:srgbClr val="9C9C9B"/>
                </a:solidFill>
                <a:latin typeface="Onest"/>
              </a:rPr>
              <a:t>бюджет отделки и мебели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206677" y="4167485"/>
            <a:ext cx="1875353" cy="378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880"/>
              </a:lnSpc>
            </a:pPr>
            <a:r>
              <a:rPr lang="ru-RU" sz="2400" b="1">
                <a:solidFill>
                  <a:srgbClr val="1A1A1A"/>
                </a:solidFill>
                <a:latin typeface="Onest"/>
              </a:rPr>
              <a:t>5 месяцев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206677" y="4586585"/>
            <a:ext cx="1875353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>
                <a:solidFill>
                  <a:srgbClr val="9C9C9B"/>
                </a:solidFill>
                <a:latin typeface="Onest"/>
              </a:rPr>
              <a:t>срок реализации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537450" y="2047875"/>
            <a:ext cx="397510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66665"/>
                </a:solidFill>
                <a:latin typeface="Onest"/>
              </a:rPr>
              <a:t>Что изменили в планировке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537450" y="2354263"/>
            <a:ext cx="3365500" cy="488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1A1A1A"/>
                </a:solidFill>
                <a:latin typeface="Onest"/>
              </a:rPr>
              <a:t>Кухонный блок перенесён — освободилась обеденная зона.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537450" y="2970213"/>
            <a:ext cx="3365500" cy="488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1A1A1A"/>
                </a:solidFill>
                <a:latin typeface="Onest"/>
              </a:rPr>
              <a:t>Санузел получил вход из коридора вместо кухни.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537450" y="3586163"/>
            <a:ext cx="3365500" cy="488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1A1A1A"/>
                </a:solidFill>
                <a:latin typeface="Onest"/>
              </a:rPr>
              <a:t>Гардеробная 2,4 кв. м — из проходной части коридора.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537450" y="4202113"/>
            <a:ext cx="3365500" cy="488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1A1A1A"/>
                </a:solidFill>
                <a:latin typeface="Onest"/>
              </a:rPr>
              <a:t>Спальня изолирована, площадь гостиной сохранена.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7747000" cy="7109817"/>
          </a:xfrm>
          <a:prstGeom prst="roundRect">
            <a:avLst>
              <a:gd name="adj" fmla="val 267"/>
            </a:avLst>
          </a:prstGeom>
          <a:solidFill>
            <a:srgbClr val="FFFFFF"/>
          </a:solidFill>
          <a:ln w="6350" cap="flat">
            <a:solidFill>
              <a:srgbClr val="E6E6E2"/>
            </a:solidFill>
          </a:ln>
        </p:spPr>
      </p:sp>
      <p:sp>
        <p:nvSpPr>
          <p:cNvPr id="4" name="card4"/>
          <p:cNvSpPr/>
          <p:nvPr/>
        </p:nvSpPr>
        <p:spPr>
          <a:xfrm>
            <a:off x="8318500" y="571500"/>
            <a:ext cx="1387574" cy="266700"/>
          </a:xfrm>
          <a:prstGeom prst="roundRect">
            <a:avLst>
              <a:gd name="adj" fmla="val 42857"/>
            </a:avLst>
          </a:prstGeom>
          <a:solidFill>
            <a:srgbClr val="E1E1D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8318500" y="2690217"/>
            <a:ext cx="1530350" cy="704850"/>
          </a:xfrm>
          <a:prstGeom prst="roundRect">
            <a:avLst>
              <a:gd name="adj" fmla="val 21621"/>
            </a:avLst>
          </a:prstGeom>
          <a:solidFill>
            <a:srgbClr val="FFFFFF"/>
          </a:solidFill>
          <a:ln w="6350" cap="flat">
            <a:solidFill>
              <a:srgbClr val="E6E6E2"/>
            </a:solidFill>
          </a:ln>
        </p:spPr>
      </p:sp>
      <p:sp>
        <p:nvSpPr>
          <p:cNvPr id="6" name="card6"/>
          <p:cNvSpPr/>
          <p:nvPr/>
        </p:nvSpPr>
        <p:spPr>
          <a:xfrm>
            <a:off x="9963150" y="2690217"/>
            <a:ext cx="1530350" cy="704850"/>
          </a:xfrm>
          <a:prstGeom prst="roundRect">
            <a:avLst>
              <a:gd name="adj" fmla="val 21621"/>
            </a:avLst>
          </a:prstGeom>
          <a:solidFill>
            <a:srgbClr val="FFFFFF"/>
          </a:solidFill>
          <a:ln w="6350" cap="flat">
            <a:solidFill>
              <a:srgbClr val="E6E6E2"/>
            </a:solidFill>
          </a:ln>
        </p:spPr>
      </p:sp>
      <p:sp>
        <p:nvSpPr>
          <p:cNvPr id="7" name="card7"/>
          <p:cNvSpPr/>
          <p:nvPr/>
        </p:nvSpPr>
        <p:spPr>
          <a:xfrm>
            <a:off x="8318500" y="3509367"/>
            <a:ext cx="1530350" cy="1187450"/>
          </a:xfrm>
          <a:prstGeom prst="roundRect">
            <a:avLst>
              <a:gd name="adj" fmla="val 12834"/>
            </a:avLst>
          </a:prstGeom>
          <a:solidFill>
            <a:srgbClr val="FFFFFF"/>
          </a:solidFill>
          <a:ln w="6350" cap="flat">
            <a:solidFill>
              <a:srgbClr val="E6E6E2"/>
            </a:solidFill>
          </a:ln>
        </p:spPr>
      </p:sp>
      <p:sp>
        <p:nvSpPr>
          <p:cNvPr id="8" name="card8"/>
          <p:cNvSpPr/>
          <p:nvPr/>
        </p:nvSpPr>
        <p:spPr>
          <a:xfrm>
            <a:off x="9963150" y="3509367"/>
            <a:ext cx="1530350" cy="1187450"/>
          </a:xfrm>
          <a:prstGeom prst="roundRect">
            <a:avLst>
              <a:gd name="adj" fmla="val 12834"/>
            </a:avLst>
          </a:prstGeom>
          <a:solidFill>
            <a:srgbClr val="FFFFFF"/>
          </a:solidFill>
          <a:ln w="6350" cap="flat">
            <a:solidFill>
              <a:srgbClr val="E6E6E2"/>
            </a:solidFill>
          </a:ln>
        </p:spPr>
      </p:sp>
      <p:sp>
        <p:nvSpPr>
          <p:cNvPr id="9" name="card9"/>
          <p:cNvSpPr/>
          <p:nvPr/>
        </p:nvSpPr>
        <p:spPr>
          <a:xfrm>
            <a:off x="8318500" y="6055717"/>
            <a:ext cx="2461915" cy="482600"/>
          </a:xfrm>
          <a:prstGeom prst="roundRect">
            <a:avLst>
              <a:gd name="adj" fmla="val 27631"/>
            </a:avLst>
          </a:prstGeom>
          <a:solidFill>
            <a:srgbClr val="4A4A48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E6E6E2"/>
            </a:solidFill>
          </a:ln>
        </p:spPr>
      </p:sp>
      <p:pic>
        <p:nvPicPr>
          <p:cNvPr id="11" name="pic11"/>
          <p:cNvPicPr/>
          <p:nvPr/>
        </p:nvPicPr>
        <p:blipFill>
          <a:blip r:embed="rId4"/>
          <a:srcRect l="12396" t="0" r="12396" b="0"/>
          <a:stretch>
            <a:fillRect/>
          </a:stretch>
        </p:blipFill>
        <p:spPr>
          <a:xfrm>
            <a:off x="6350" y="6350"/>
            <a:ext cx="7734300" cy="6851650"/>
          </a:xfrm>
          <a:prstGeom prst="rect">
            <a:avLst/>
          </a:prstGeom>
        </p:spPr>
      </p:pic>
      <p:sp>
        <p:nvSpPr>
          <p:cNvPr id="12" name="text12"/>
          <p:cNvSpPr>
            <a:spLocks noChangeArrowheads="1"/>
          </p:cNvSpPr>
          <p:nvPr/>
        </p:nvSpPr>
        <p:spPr>
          <a:xfrm>
            <a:off x="8470900" y="635000"/>
            <a:ext cx="1390769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 cap="all" spc="90">
                <a:solidFill>
                  <a:srgbClr val="4A4A48"/>
                </a:solidFill>
                <a:latin typeface="Onest"/>
              </a:rPr>
              <a:t>Объект 2 · 2025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318500" y="990600"/>
            <a:ext cx="3200400" cy="874117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91"/>
              </a:lnSpc>
            </a:pPr>
            <a:r>
              <a:rPr lang="ru-RU" sz="3200" b="1" spc="-63">
                <a:solidFill>
                  <a:srgbClr val="1A1A1A"/>
                </a:solidFill>
                <a:latin typeface="Onest"/>
              </a:rPr>
              <a:t>Загородный дом, 140 кв. м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318500" y="2004417"/>
            <a:ext cx="32004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250">
                <a:solidFill>
                  <a:srgbClr val="666665"/>
                </a:solidFill>
                <a:latin typeface="Onest"/>
              </a:rPr>
              <a:t>Первый этаж разделён на зоны без сплошных перегородок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515350" y="2836267"/>
            <a:ext cx="136398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>
                <a:solidFill>
                  <a:srgbClr val="666665"/>
                </a:solidFill>
                <a:latin typeface="Onest"/>
              </a:rPr>
              <a:t>Площадь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8515350" y="3007717"/>
            <a:ext cx="13639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A1A1A"/>
                </a:solidFill>
                <a:latin typeface="Onest"/>
              </a:rPr>
              <a:t>140 кв. м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160000" y="2836267"/>
            <a:ext cx="136398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>
                <a:solidFill>
                  <a:srgbClr val="666665"/>
                </a:solidFill>
                <a:latin typeface="Onest"/>
              </a:rPr>
              <a:t>Срок реализации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160000" y="3007717"/>
            <a:ext cx="13639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A1A1A"/>
                </a:solidFill>
                <a:latin typeface="Onest"/>
              </a:rPr>
              <a:t>8 месяцев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515350" y="3655417"/>
            <a:ext cx="136398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>
                <a:solidFill>
                  <a:srgbClr val="666665"/>
                </a:solidFill>
                <a:latin typeface="Onest"/>
              </a:rPr>
              <a:t>Зоны 1-го этажа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8515350" y="3826867"/>
            <a:ext cx="13639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A1A1A"/>
                </a:solidFill>
                <a:latin typeface="Onest"/>
              </a:rPr>
              <a:t>4 зоны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160000" y="3655417"/>
            <a:ext cx="136398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>
                <a:solidFill>
                  <a:srgbClr val="666665"/>
                </a:solidFill>
                <a:latin typeface="Onest"/>
              </a:rPr>
              <a:t>Материалы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160000" y="3826867"/>
            <a:ext cx="1162050" cy="736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00"/>
              </a:lnSpc>
            </a:pPr>
            <a:r>
              <a:rPr lang="ru-RU" sz="1500" b="1">
                <a:solidFill>
                  <a:srgbClr val="1A1A1A"/>
                </a:solidFill>
                <a:latin typeface="Onest"/>
              </a:rPr>
              <a:t>дуб, керамогранит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8318500" y="4976217"/>
            <a:ext cx="2297208" cy="5003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840"/>
              </a:lnSpc>
            </a:pPr>
            <a:r>
              <a:rPr lang="ru-RU" sz="3200" b="1" spc="-63">
                <a:solidFill>
                  <a:srgbClr val="4A4A48"/>
                </a:solidFill>
                <a:latin typeface="Onest"/>
              </a:rPr>
              <a:t>6,4 млн ₽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8318500" y="5649317"/>
            <a:ext cx="1419344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66665"/>
                </a:solidFill>
                <a:latin typeface="Onest"/>
              </a:rPr>
              <a:t>отделка и мебель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8468549" y="6195417"/>
            <a:ext cx="2161818" cy="203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500"/>
              </a:lnSpc>
            </a:pPr>
            <a:r>
              <a:rPr lang="ru-RU" sz="1250" b="1">
                <a:solidFill>
                  <a:srgbClr val="FAFAF8"/>
                </a:solidFill>
                <a:latin typeface="Onest"/>
              </a:rPr>
              <a:t>Обсудить проект дома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22016"/>
            <a:ext cx="5257800" cy="2147292"/>
          </a:xfrm>
          <a:prstGeom prst="roundRect">
            <a:avLst>
              <a:gd name="adj" fmla="val 887"/>
            </a:avLst>
          </a:prstGeom>
          <a:noFill/>
          <a:ln w="6350" cap="flat">
            <a:solidFill>
              <a:srgbClr val="D2D2D0"/>
            </a:solidFill>
          </a:ln>
        </p:spPr>
      </p:sp>
      <p:sp>
        <p:nvSpPr>
          <p:cNvPr id="4" name="card4"/>
          <p:cNvSpPr/>
          <p:nvPr/>
        </p:nvSpPr>
        <p:spPr>
          <a:xfrm>
            <a:off x="6172200" y="1522016"/>
            <a:ext cx="5257800" cy="2147292"/>
          </a:xfrm>
          <a:prstGeom prst="roundRect">
            <a:avLst>
              <a:gd name="adj" fmla="val 887"/>
            </a:avLst>
          </a:prstGeom>
          <a:noFill/>
          <a:ln w="6350" cap="flat">
            <a:solidFill>
              <a:srgbClr val="D2D2D0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3821708"/>
            <a:ext cx="5257800" cy="2147292"/>
          </a:xfrm>
          <a:prstGeom prst="roundRect">
            <a:avLst>
              <a:gd name="adj" fmla="val 887"/>
            </a:avLst>
          </a:prstGeom>
          <a:noFill/>
          <a:ln w="6350" cap="flat">
            <a:solidFill>
              <a:srgbClr val="D2D2D0"/>
            </a:solidFill>
          </a:ln>
        </p:spPr>
      </p:sp>
      <p:sp>
        <p:nvSpPr>
          <p:cNvPr id="6" name="card6"/>
          <p:cNvSpPr/>
          <p:nvPr/>
        </p:nvSpPr>
        <p:spPr>
          <a:xfrm>
            <a:off x="6172200" y="3821708"/>
            <a:ext cx="5257800" cy="2147292"/>
          </a:xfrm>
          <a:prstGeom prst="roundRect">
            <a:avLst>
              <a:gd name="adj" fmla="val 887"/>
            </a:avLst>
          </a:prstGeom>
          <a:noFill/>
          <a:ln w="6350" cap="flat">
            <a:solidFill>
              <a:srgbClr val="D2D2D0"/>
            </a:solidFill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E6E6E2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054100" y="622300"/>
            <a:ext cx="1525429" cy="1174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25"/>
              </a:lnSpc>
            </a:pPr>
            <a:r>
              <a:rPr lang="ru-RU" sz="750" b="1" cap="all" spc="180">
                <a:solidFill>
                  <a:srgbClr val="1A1A1A"/>
                </a:solidFill>
                <a:latin typeface="Onest"/>
              </a:rPr>
              <a:t>Объект 3 · 2025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88975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79">
                <a:solidFill>
                  <a:srgbClr val="1A1A1A"/>
                </a:solidFill>
                <a:latin typeface="Onest"/>
              </a:rPr>
              <a:t>Студия 26 кв. м: три решения на одной площади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1807766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4A4A48"/>
                </a:solidFill>
                <a:latin typeface="Onest"/>
              </a:rPr>
              <a:t>01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112566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A1A1A"/>
                </a:solidFill>
                <a:latin typeface="Onest"/>
              </a:rPr>
              <a:t>Спальное место на подиуме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2458045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66665"/>
                </a:solidFill>
                <a:latin typeface="Onest"/>
              </a:rPr>
              <a:t>Подиум у окна: кровать 160×200 см, под ним — выкатные ящики для сезонных вещей.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1807766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4A4A48"/>
                </a:solidFill>
                <a:latin typeface="Onest"/>
              </a:rPr>
              <a:t>02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112566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A1A1A"/>
                </a:solidFill>
                <a:latin typeface="Onest"/>
              </a:rPr>
              <a:t>Хранение во всю стену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483350" y="2458045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66665"/>
                </a:solidFill>
                <a:latin typeface="Onest"/>
              </a:rPr>
              <a:t>Встроенный шкаф длиной 3,6 м от пола до потолка: гардероб, техника, хозблок.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107458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4A4A48"/>
                </a:solidFill>
                <a:latin typeface="Onest"/>
              </a:rPr>
              <a:t>03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412258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A1A1A"/>
                </a:solidFill>
                <a:latin typeface="Onest"/>
              </a:rPr>
              <a:t>Рабочее место 120 см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73150" y="4757738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66665"/>
                </a:solidFill>
                <a:latin typeface="Onest"/>
              </a:rPr>
              <a:t>Стол 120 см у окна с естественным светом, рядом — розетки и полка над столешницей.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4107458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4A4A48"/>
                </a:solidFill>
                <a:latin typeface="Onest"/>
              </a:rPr>
              <a:t>04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83350" y="4412258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A1A1A"/>
                </a:solidFill>
                <a:latin typeface="Onest"/>
              </a:rPr>
              <a:t>Бюджет и срок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83350" y="4757738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66665"/>
                </a:solidFill>
                <a:latin typeface="Onest"/>
              </a:rPr>
              <a:t>Отделка и мебель — 1,1 млн ₽, реализация — 3 месяца от замера до сдачи объекта.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952500" y="1598216"/>
            <a:ext cx="5067300" cy="2109192"/>
          </a:xfrm>
          <a:prstGeom prst="roundRect">
            <a:avLst>
              <a:gd name="adj" fmla="val 903"/>
            </a:avLst>
          </a:prstGeom>
          <a:solidFill>
            <a:srgbClr val="1A1A1A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6172200" y="1598216"/>
            <a:ext cx="5067300" cy="2109192"/>
          </a:xfrm>
          <a:prstGeom prst="roundRect">
            <a:avLst>
              <a:gd name="adj" fmla="val 903"/>
            </a:avLst>
          </a:prstGeom>
          <a:solidFill>
            <a:srgbClr val="FFFFFF"/>
          </a:solidFill>
          <a:ln w="6350" cap="flat">
            <a:solidFill>
              <a:srgbClr val="E6E6E2"/>
            </a:solidFill>
          </a:ln>
        </p:spPr>
      </p:sp>
      <p:sp>
        <p:nvSpPr>
          <p:cNvPr id="5" name="card5"/>
          <p:cNvSpPr/>
          <p:nvPr/>
        </p:nvSpPr>
        <p:spPr>
          <a:xfrm>
            <a:off x="952500" y="3859808"/>
            <a:ext cx="5067300" cy="2109192"/>
          </a:xfrm>
          <a:prstGeom prst="roundRect">
            <a:avLst>
              <a:gd name="adj" fmla="val 903"/>
            </a:avLst>
          </a:prstGeom>
          <a:solidFill>
            <a:srgbClr val="FFFFFF"/>
          </a:solidFill>
          <a:ln w="6350" cap="flat">
            <a:solidFill>
              <a:srgbClr val="E6E6E2"/>
            </a:solidFill>
          </a:ln>
        </p:spPr>
      </p:sp>
      <p:sp>
        <p:nvSpPr>
          <p:cNvPr id="6" name="card6"/>
          <p:cNvSpPr/>
          <p:nvPr/>
        </p:nvSpPr>
        <p:spPr>
          <a:xfrm>
            <a:off x="6172200" y="3859808"/>
            <a:ext cx="5067300" cy="2109192"/>
          </a:xfrm>
          <a:prstGeom prst="roundRect">
            <a:avLst>
              <a:gd name="adj" fmla="val 903"/>
            </a:avLst>
          </a:prstGeom>
          <a:solidFill>
            <a:srgbClr val="FFFFFF"/>
          </a:solidFill>
          <a:ln w="6350" cap="flat">
            <a:solidFill>
              <a:srgbClr val="E6E6E2"/>
            </a:solidFill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E6E6E2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244600" y="749300"/>
            <a:ext cx="968931" cy="1174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25"/>
              </a:lnSpc>
            </a:pPr>
            <a:r>
              <a:rPr lang="ru-RU" sz="750" b="1" cap="all" spc="180">
                <a:solidFill>
                  <a:srgbClr val="1A1A1A"/>
                </a:solidFill>
                <a:latin typeface="Onest"/>
              </a:rPr>
              <a:t>объект 4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952500" y="815975"/>
            <a:ext cx="10922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79">
                <a:solidFill>
                  <a:srgbClr val="1A1A1A"/>
                </a:solidFill>
                <a:latin typeface="Onest"/>
              </a:rPr>
              <a:t>Кофейня на 24 посадочных места, 2026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231900" y="2088952"/>
            <a:ext cx="5143500" cy="673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680"/>
              </a:lnSpc>
            </a:pPr>
            <a:r>
              <a:rPr lang="ru-RU" sz="5200" b="1">
                <a:solidFill>
                  <a:srgbClr val="FAFAF8"/>
                </a:solidFill>
                <a:latin typeface="Onest"/>
              </a:rPr>
              <a:t>84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231900" y="2911872"/>
            <a:ext cx="5143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FAFAF8"/>
                </a:solidFill>
                <a:latin typeface="Onest"/>
              </a:rPr>
              <a:t>кв. м — общая площадь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457950" y="2088952"/>
            <a:ext cx="5130800" cy="673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680"/>
              </a:lnSpc>
            </a:pPr>
            <a:r>
              <a:rPr lang="ru-RU" sz="5200" b="1">
                <a:solidFill>
                  <a:srgbClr val="1A1A1A"/>
                </a:solidFill>
                <a:latin typeface="Onest"/>
              </a:rPr>
              <a:t>24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57950" y="2911872"/>
            <a:ext cx="51308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666665"/>
                </a:solidFill>
                <a:latin typeface="Onest"/>
              </a:rPr>
              <a:t>посадочных места в зале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238250" y="4350544"/>
            <a:ext cx="5130800" cy="673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680"/>
              </a:lnSpc>
            </a:pPr>
            <a:r>
              <a:rPr lang="ru-RU" sz="5200" b="1">
                <a:solidFill>
                  <a:srgbClr val="1A1A1A"/>
                </a:solidFill>
                <a:latin typeface="Onest"/>
              </a:rPr>
              <a:t>1,2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238250" y="5173464"/>
            <a:ext cx="51308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666665"/>
                </a:solidFill>
                <a:latin typeface="Onest"/>
              </a:rPr>
              <a:t>м — ширина прохода к бару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457950" y="4350544"/>
            <a:ext cx="5130800" cy="673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680"/>
              </a:lnSpc>
            </a:pPr>
            <a:r>
              <a:rPr lang="ru-RU" sz="5200" b="1">
                <a:solidFill>
                  <a:srgbClr val="1A1A1A"/>
                </a:solidFill>
                <a:latin typeface="Onest"/>
              </a:rPr>
              <a:t>4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457950" y="5173464"/>
            <a:ext cx="51308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666665"/>
                </a:solidFill>
                <a:latin typeface="Onest"/>
              </a:rPr>
              <a:t>месяца от замера до открытия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FFFF"/>
          </a:solidFill>
          <a:ln w="6350" cap="flat">
            <a:solidFill>
              <a:srgbClr val="E6E6E2"/>
            </a:solidFill>
          </a:ln>
        </p:spPr>
      </p:sp>
      <p:sp>
        <p:nvSpPr>
          <p:cNvPr id="4" name="card4"/>
          <p:cNvSpPr/>
          <p:nvPr/>
        </p:nvSpPr>
        <p:spPr>
          <a:xfrm>
            <a:off x="768350" y="704850"/>
            <a:ext cx="811411" cy="330200"/>
          </a:xfrm>
          <a:prstGeom prst="roundRect">
            <a:avLst>
              <a:gd name="adj" fmla="val 50000"/>
            </a:avLst>
          </a:prstGeom>
          <a:solidFill>
            <a:srgbClr val="FAFAF8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731000" y="698500"/>
            <a:ext cx="883047" cy="330200"/>
          </a:xfrm>
          <a:prstGeom prst="roundRect">
            <a:avLst>
              <a:gd name="adj" fmla="val 50000"/>
            </a:avLst>
          </a:prstGeom>
          <a:solidFill>
            <a:srgbClr val="4A4A48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791200" y="3124200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FAFAF8"/>
          </a:solidFill>
          <a:ln>
            <a:noFill/>
          </a:ln>
          <a:effectLst>
            <a:outerShdw blurRad="203200" dist="50800" dir="5400000" rotWithShape="0">
              <a:srgbClr val="000000">
                <a:alpha val="25098"/>
              </a:srgbClr>
            </a:outerShdw>
          </a:effectLst>
        </p:spPr>
      </p:sp>
      <p:sp>
        <p:nvSpPr>
          <p:cNvPr id="8" name="card8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E6E6E2"/>
            </a:solidFill>
          </a:ln>
        </p:spPr>
      </p:sp>
      <p:pic>
        <p:nvPicPr>
          <p:cNvPr id="9" name="pic9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10" name="text10"/>
          <p:cNvSpPr>
            <a:spLocks noChangeArrowheads="1"/>
          </p:cNvSpPr>
          <p:nvPr/>
        </p:nvSpPr>
        <p:spPr>
          <a:xfrm>
            <a:off x="946150" y="790575"/>
            <a:ext cx="745371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666665"/>
                </a:solidFill>
                <a:latin typeface="Onest"/>
              </a:rPr>
              <a:t>Было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8350" y="1282700"/>
            <a:ext cx="47117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666665"/>
                </a:solidFill>
                <a:latin typeface="Onest"/>
              </a:rPr>
              <a:t>Коридор 6 кв. м без функции и один шкаф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8350" y="2313940"/>
            <a:ext cx="26203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66665"/>
                </a:solidFill>
                <a:latin typeface="Onest"/>
              </a:rPr>
              <a:t>—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55787" y="2317750"/>
            <a:ext cx="442426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66665"/>
                </a:solidFill>
                <a:latin typeface="Onest"/>
              </a:rPr>
              <a:t>Коридор 6 кв. м не использовался — только проходная зона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8350" y="3025140"/>
            <a:ext cx="26203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66665"/>
                </a:solidFill>
                <a:latin typeface="Onest"/>
              </a:rPr>
              <a:t>—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55787" y="3028950"/>
            <a:ext cx="4026198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66665"/>
                </a:solidFill>
                <a:latin typeface="Onest"/>
              </a:rPr>
              <a:t>Хранение — один шкаф 1,8 м на всю семью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68350" y="3489881"/>
            <a:ext cx="26203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66665"/>
                </a:solidFill>
                <a:latin typeface="Onest"/>
              </a:rPr>
              <a:t>—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55787" y="3493691"/>
            <a:ext cx="4561483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66665"/>
                </a:solidFill>
                <a:latin typeface="Onest"/>
              </a:rPr>
              <a:t>Вход в санузел из кухни — неудобно и нелогично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908800" y="784225"/>
            <a:ext cx="817007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FAFAF8"/>
                </a:solidFill>
                <a:latin typeface="Onest"/>
              </a:rPr>
              <a:t>Стало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731000" y="1276350"/>
            <a:ext cx="47244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FAFAF8"/>
                </a:solidFill>
                <a:latin typeface="Onest"/>
              </a:rPr>
              <a:t>Гардеробная 2,4 кв. м и 5,4 м хранения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731000" y="2307590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4A4A48"/>
                </a:solidFill>
                <a:latin typeface="Onest"/>
              </a:rPr>
              <a:t>+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981230" y="231140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Onest"/>
              </a:rPr>
              <a:t>Гардеробная 2,4 кв. м с местом под верхнюю одежду, обувь и бытовые запасы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731000" y="3018790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4A4A48"/>
                </a:solidFill>
                <a:latin typeface="Onest"/>
              </a:rPr>
              <a:t>+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981230" y="302260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Onest"/>
              </a:rPr>
              <a:t>Суммарное хранение 5,4 м шкафов: гардеробная, прихожая, спальня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731000" y="3729990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4A4A48"/>
                </a:solidFill>
                <a:latin typeface="Onest"/>
              </a:rPr>
              <a:t>+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6981230" y="373380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Onest"/>
              </a:rPr>
              <a:t>Санузел с отдельным входом из коридора, кухня освобождена под обеденную зону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E6E6E2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054100" y="1399977"/>
            <a:ext cx="2487692" cy="1174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25"/>
              </a:lnSpc>
            </a:pPr>
            <a:r>
              <a:rPr lang="ru-RU" sz="750" b="1" cap="all" spc="180">
                <a:solidFill>
                  <a:srgbClr val="1A1A1A"/>
                </a:solidFill>
                <a:latin typeface="Onest"/>
              </a:rPr>
              <a:t>Инструменты и результат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587302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89">
                <a:solidFill>
                  <a:srgbClr val="1A1A1A"/>
                </a:solidFill>
                <a:latin typeface="Onest"/>
              </a:rPr>
              <a:t>Чем работаю и что получает заказчик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530872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4A4A48"/>
                </a:solidFill>
                <a:latin typeface="Onest"/>
              </a:rPr>
              <a:t>01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848372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A1A1A"/>
                </a:solidFill>
                <a:latin typeface="Onest"/>
              </a:rPr>
              <a:t>Программы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242667"/>
            <a:ext cx="3276600" cy="15974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666665"/>
                </a:solidFill>
                <a:latin typeface="Onest"/>
              </a:rPr>
              <a:t>ArchiCAD — планировки и рабочая документация. 3ds Max + Corona — фотореалистичная визуализация. SketchUp — быстрые объёмные эскизы. Photoshop — коллажи и подача материалов.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470400" y="2530872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4A4A48"/>
                </a:solidFill>
                <a:latin typeface="Onest"/>
              </a:rPr>
              <a:t>02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470400" y="2848372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A1A1A"/>
                </a:solidFill>
                <a:latin typeface="Onest"/>
              </a:rPr>
              <a:t>Состав альбома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470400" y="3242667"/>
            <a:ext cx="3276600" cy="13333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666665"/>
                </a:solidFill>
                <a:latin typeface="Onest"/>
              </a:rPr>
              <a:t>Планировочные решения, развёртки стен, ведомости отделки и мебели, электрика. Всё в одном комплекте — подрядчику не нужны устные пояснения.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178800" y="2530872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4A4A48"/>
                </a:solidFill>
                <a:latin typeface="Onest"/>
              </a:rPr>
              <a:t>03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178800" y="2848372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A1A1A"/>
                </a:solidFill>
                <a:latin typeface="Onest"/>
              </a:rPr>
              <a:t>Объём документации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178800" y="3242667"/>
            <a:ext cx="3276600" cy="1069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666665"/>
                </a:solidFill>
                <a:latin typeface="Onest"/>
              </a:rPr>
              <a:t>42 листа формата A3 на объект. Комплект передаётся заказчику и строительной бригаде в печатном и электронном виде.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5235674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66665"/>
                </a:solidFill>
                <a:latin typeface="Onest"/>
              </a:rPr>
              <a:t>Альбом документации — 42 листа A3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4311650"/>
            <a:ext cx="3479800" cy="908050"/>
          </a:xfrm>
          <a:prstGeom prst="roundRect">
            <a:avLst>
              <a:gd name="adj" fmla="val 2097"/>
            </a:avLst>
          </a:prstGeom>
          <a:noFill/>
          <a:ln w="6350" cap="flat">
            <a:solidFill>
              <a:srgbClr val="E1E1DF"/>
            </a:solidFill>
          </a:ln>
        </p:spPr>
      </p:sp>
      <p:sp>
        <p:nvSpPr>
          <p:cNvPr id="4" name="card4"/>
          <p:cNvSpPr/>
          <p:nvPr/>
        </p:nvSpPr>
        <p:spPr>
          <a:xfrm>
            <a:off x="4394200" y="4311650"/>
            <a:ext cx="3479800" cy="908050"/>
          </a:xfrm>
          <a:prstGeom prst="roundRect">
            <a:avLst>
              <a:gd name="adj" fmla="val 2097"/>
            </a:avLst>
          </a:prstGeom>
          <a:noFill/>
          <a:ln w="6350" cap="flat">
            <a:solidFill>
              <a:srgbClr val="E1E1DF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5372100"/>
            <a:ext cx="3479800" cy="908050"/>
          </a:xfrm>
          <a:prstGeom prst="roundRect">
            <a:avLst>
              <a:gd name="adj" fmla="val 2097"/>
            </a:avLst>
          </a:prstGeom>
          <a:noFill/>
          <a:ln w="6350" cap="flat">
            <a:solidFill>
              <a:srgbClr val="E1E1DF"/>
            </a:solidFill>
          </a:ln>
        </p:spPr>
      </p:sp>
      <p:sp>
        <p:nvSpPr>
          <p:cNvPr id="6" name="card6"/>
          <p:cNvSpPr/>
          <p:nvPr/>
        </p:nvSpPr>
        <p:spPr>
          <a:xfrm>
            <a:off x="4394200" y="5372100"/>
            <a:ext cx="3479800" cy="908050"/>
          </a:xfrm>
          <a:prstGeom prst="roundRect">
            <a:avLst>
              <a:gd name="adj" fmla="val 2097"/>
            </a:avLst>
          </a:prstGeom>
          <a:noFill/>
          <a:ln w="6350" cap="flat">
            <a:solidFill>
              <a:srgbClr val="E1E1DF"/>
            </a:solidFill>
          </a:ln>
        </p:spPr>
      </p:sp>
      <p:sp>
        <p:nvSpPr>
          <p:cNvPr id="7" name="card7"/>
          <p:cNvSpPr/>
          <p:nvPr/>
        </p:nvSpPr>
        <p:spPr>
          <a:xfrm>
            <a:off x="8890000" y="2314575"/>
            <a:ext cx="2413000" cy="2413000"/>
          </a:xfrm>
          <a:prstGeom prst="roundRect">
            <a:avLst>
              <a:gd name="adj" fmla="val 789"/>
            </a:avLst>
          </a:prstGeom>
          <a:solidFill>
            <a:srgbClr val="FFFFFF"/>
          </a:solidFill>
          <a:ln w="6350" cap="flat">
            <a:solidFill>
              <a:srgbClr val="E1E1DF"/>
            </a:solidFill>
          </a:ln>
          <a:effectLst>
            <a:outerShdw blurRad="215900" dist="63500" dir="5400000" rotWithShape="0">
              <a:srgbClr val="000000">
                <a:alpha val="7843"/>
              </a:srgbClr>
            </a:outerShdw>
          </a:effectLst>
        </p:spPr>
      </p:sp>
      <p:sp>
        <p:nvSpPr>
          <p:cNvPr id="8" name="card8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E6E6E2"/>
            </a:solidFill>
          </a:ln>
        </p:spPr>
      </p:sp>
      <p:pic>
        <p:nvPicPr>
          <p:cNvPr id="9" name="pic9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24950" y="2543175"/>
            <a:ext cx="1955800" cy="1955800"/>
          </a:xfrm>
          <a:prstGeom prst="rect">
            <a:avLst/>
          </a:prstGeom>
        </p:spPr>
      </p:pic>
      <p:sp>
        <p:nvSpPr>
          <p:cNvPr id="10" name="text10"/>
          <p:cNvSpPr>
            <a:spLocks noChangeArrowheads="1"/>
          </p:cNvSpPr>
          <p:nvPr/>
        </p:nvSpPr>
        <p:spPr>
          <a:xfrm>
            <a:off x="762000" y="762000"/>
            <a:ext cx="7747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4A4A48"/>
                </a:solidFill>
                <a:latin typeface="Onest"/>
              </a:rPr>
              <a:t>Контакты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1016000"/>
            <a:ext cx="7137400" cy="1790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000"/>
              </a:lnSpc>
            </a:pPr>
            <a:r>
              <a:rPr lang="ru-RU" sz="7000" b="1" spc="-209">
                <a:solidFill>
                  <a:srgbClr val="1A1A1A"/>
                </a:solidFill>
                <a:latin typeface="Onest"/>
              </a:rPr>
              <a:t>Начнём с первого шага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2917825"/>
            <a:ext cx="6375400" cy="869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50"/>
              </a:lnSpc>
            </a:pPr>
            <a:r>
              <a:rPr lang="ru-RU" sz="1500">
                <a:solidFill>
                  <a:srgbClr val="666665"/>
                </a:solidFill>
                <a:latin typeface="Onest"/>
              </a:rPr>
              <a:t>Для первой оценки пришлите план с размерами или обмерные фото, пожелания по бюджету и срокам. Отвечаю в течение 2 рабочих дней; свободные слоты — первый квартал 2027 года.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22350" y="4546600"/>
            <a:ext cx="35941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66665"/>
                </a:solidFill>
                <a:latin typeface="Onest"/>
              </a:rPr>
              <a:t>Телефон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22350" y="4768850"/>
            <a:ext cx="355092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A1A1A"/>
                </a:solidFill>
                <a:latin typeface="Onest"/>
              </a:rPr>
              <a:t>+7 900 000-00-00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654550" y="4546600"/>
            <a:ext cx="35941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66665"/>
                </a:solidFill>
                <a:latin typeface="Onest"/>
              </a:rPr>
              <a:t>Email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654550" y="4768850"/>
            <a:ext cx="355092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A1A1A"/>
                </a:solidFill>
                <a:latin typeface="Onest"/>
              </a:rPr>
              <a:t>severova@example.ru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22350" y="5607050"/>
            <a:ext cx="35941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66665"/>
                </a:solidFill>
                <a:latin typeface="Onest"/>
              </a:rPr>
              <a:t>Мессенджеры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22350" y="5829300"/>
            <a:ext cx="355092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A1A1A"/>
                </a:solidFill>
                <a:latin typeface="Onest"/>
              </a:rPr>
              <a:t>WhatsApp / Telegram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4654550" y="5607050"/>
            <a:ext cx="35941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66665"/>
                </a:solidFill>
                <a:latin typeface="Onest"/>
              </a:rPr>
              <a:t>Портфолио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4654550" y="5829300"/>
            <a:ext cx="355092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A1A1A"/>
                </a:solidFill>
                <a:latin typeface="Onest"/>
              </a:rPr>
              <a:t>Полный альбом — по запросу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 дизайнера интерьера — пример презентации</dc:title>
  <dc:creator>Слайда</dc:creator>
</cp:coreProperties>
</file>