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Onest"/>
      <p:regular r:id="rIdFont0"/>
      <p:bold r:id="rIdFont1"/>
    </p:embeddedFont>
    <p:embeddedFont>
      <p:font typeface="Manrope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день. Меня зовут Игнат Ковалёв, я архитектор. Специализируюсь на жилых и общественных зданиях и работаю в профессии с 2018 года. В этом портфолио — три реализованных объекта 2022, 2024 и 2025 годов и конкурсная концепция 2023 года. Дальше коротко расскажу о себе, стадиях, на которых работаю, и своей роли в каждой команде.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Коротко о себе: я окончил архитектурный факультет в 2017 году, а с 2018-го работаю в проектировании — то есть практика идёт непрерывно уже больше семи лет. За это время мой профиль сложился вокруг двух направлений: жилые и общественные здания. Мне важно вести объект не фрагментарно, а понимать его целиком — от первой эскизной идеи до рабочей документации. Именно поэтому дальше я покажу, на каких стадиях проектирования я реально работаю и что делаю на каждой из них.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Я работаю на всех трёх стадиях, и это принципиально: я вижу объект целиком, а не отдельный кусок. На эскизе мы вместе с заказчиком выбираем объёмно-планировочное решение — обычно это два-три варианта с посадкой на участок и технико-экономическими показателями. На стадии П я выпускаю раздел АР и веду согласования со смежниками, чтобы проект прошёл экспертизу без переделок. На стадии Р делаю рабочие чертежи, узлы и спецификации — то, по чему непосредственно строят. Дальше покажу, как это выглядело на конкретных объектах.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Первый объект в портфолио — жилой комплекс 2022 года, 42 тысячи квадратных метров. Я участвовал в стадиях П и Р: вёл планировочные решения квартир и мест общего пользования, разрабатывал узлы фасада и ведомости отделки. Отдельно отвечал за задания смежникам по встроенным помещениям, чтобы конструктив и инженерные разделы сходились с архитектурой. Это был мой основной опыт работы с массовой жилой типологией и с большим объёмом рабочей документации.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Это объект 2024 года — районная библиотека площадью 3 200 квадратных метров. Задача была непростой: на ограниченном участке совместить читальные залы, фонды и общественные зоны, не выходя за рамки нормативов. Я участвовал в стадии «Проектная документация», стадия П, и отвечал за архитектурные решения — планировки, узлы, раздел АР. Работал в группе под руководством главного архитектора проекта, увязывал решения с конструкторами и инженерами. В итоге получилась функциональная схема с разделением потоков и естественным светом в читальных залах. Дальше покажу объект 2025 года — реконструкцию производственного корпуса под офисы.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Это объект 2025 года — реконструкция производственного корпуса под офисы. Мы не сносили здание, а работали с существующим каркасом: сохранили габариты и шаг колонн, но полностью перестроили свет, инженерные системы и планировку под офисную функцию. Главная сложность была именно в ограничениях — несущие конструкции и высоты задавали жёсткие рамки, внутри которых нужно было получить современные рабочие пространства. Площадь объекта — порядка 12 000 квадратных метров, я участвовал на стадиях П и Р. Дальше покажу конкурсную работу 2023 года — там логика была обратной: не реконструкция, а новая концепция с нуля.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2023 году я участвовал в открытом конкурсе на концепцию общественного пространства. Главная идея — двор как продолжение дома: единая безбарьерная среда, где сценарии жителей перетекают из подъезда на улицу. Ключевые решения — прозрачные связи между зонами, разные сценарии использования по времени суток и озеленение как каркас, а не декор. Работу отметили в шорт-листе; для меня конкурс стал проверкой умения за короткий срок собрать концепцию в команде и защитить её перед жюри.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я показываю не список программ, а уровень владения ими. В BIM и чертеже — рабочая модель и выпуск комплектов, это моя основная ежедневная работа. Визуализацию использую для подачи концепций и эскизов, чтобы заказчик и ГАП видели решение до детальной проработки. Нормативную базу держу в актуальном состоянии: действующие СП и требования к составу документации — это то, на чём держится стадия П и Р. Дальше расскажу, как выстраиваю работу в команде.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команде я работаю по понятному маршруту. Задание получаю от главного архитектора проекта, дальше разрабатываю свой раздел и выдаю его смежникам — конструкторам и инженерам. Когда все разделы приходят обратно, мы совмещаем их и смотрим, нет ли коллизий: если они есть, раздел уходит на доработку и совмещение повторяется. Затем нормоконтроль ГАПа: если есть замечания — снова доработка, если нет — выпуск и подпись. Такая схема не даёт ошибкам уйти в финальную документацию.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заканчиваю. Мне интересно работать в проектном бюро над жилыми и общественными объектами, в первую очередь на стадиях проектной и рабочей документации, и я готов включиться в текущие проекты. Полный альбом работ и контакты вышлю по запросу — просто напишите. Буду рад обсудить, чем могу быть полезен вашей команде.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709d8ed45aa37fa6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6ec171678694c2b5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ec333d9510df8f6e.png"/><Relationship Id="rId4" Type="http://schemas.openxmlformats.org/officeDocument/2006/relationships/image" Target="../media/m3f163f4fc4faf0b2.png"/><Relationship Id="rId5" Type="http://schemas.openxmlformats.org/officeDocument/2006/relationships/image" Target="../media/m5e3a882b38a6571b.svg"/><Relationship Id="rId6" Type="http://schemas.openxmlformats.org/officeDocument/2006/relationships/image" Target="../media/m6c4fc08383d5d4be.png"/><Relationship Id="rId7" Type="http://schemas.openxmlformats.org/officeDocument/2006/relationships/image" Target="../media/m5e3a882b38a6571b.sv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77d8321f33d78c2b.png"/><Relationship Id="rId4" Type="http://schemas.openxmlformats.org/officeDocument/2006/relationships/image" Target="../media/mdf69e4d3ac2ad102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e6095771baf5f268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3a0efda313a22c9f.png"/><Relationship Id="rId4" Type="http://schemas.openxmlformats.org/officeDocument/2006/relationships/image" Target="../media/m35e9866b49e24271.png"/><Relationship Id="rId5" Type="http://schemas.openxmlformats.org/officeDocument/2006/relationships/image" Target="../media/mfa0a0c4ed54914ac.sv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af4d1e435bee2766.png"/><Relationship Id="rId4" Type="http://schemas.openxmlformats.org/officeDocument/2006/relationships/image" Target="../media/m81f095a292ad1137.jpe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bd90a6d781a00ebd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8726bd809248d1cd.png"/><Relationship Id="rId4" Type="http://schemas.openxmlformats.org/officeDocument/2006/relationships/image" Target="../media/mffad16fd69771c3a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77d8321f33d78c2b.png"/><Relationship Id="rId4" Type="http://schemas.openxmlformats.org/officeDocument/2006/relationships/image" Target="../media/m2749c864704a62f2.png"/><Relationship Id="rId5" Type="http://schemas.openxmlformats.org/officeDocument/2006/relationships/image" Target="../media/m789771f8f0f50c4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B87333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0BDB7"/>
            </a:solidFill>
          </a:ln>
        </p:spPr>
      </p:sp>
      <p:sp>
        <p:nvSpPr>
          <p:cNvPr id="5" name="card5"/>
          <p:cNvSpPr/>
          <p:nvPr/>
        </p:nvSpPr>
        <p:spPr>
          <a:xfrm>
            <a:off x="8216801" y="279400"/>
            <a:ext cx="3213199" cy="250130"/>
          </a:xfrm>
          <a:prstGeom prst="roundRect">
            <a:avLst>
              <a:gd name="adj" fmla="val 22848"/>
            </a:avLst>
          </a:prstGeom>
          <a:solidFill>
            <a:srgbClr val="ECE9E2"/>
          </a:solidFill>
          <a:ln>
            <a:noFill/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155700" y="631825"/>
            <a:ext cx="1719898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6241F"/>
                </a:solidFill>
                <a:latin typeface="Onest"/>
              </a:rPr>
              <a:t>Игнат Ковалёв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039045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B87333"/>
                </a:solidFill>
                <a:latin typeface="Onest"/>
              </a:rPr>
              <a:t>Портфолио · архитектор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299395"/>
            <a:ext cx="9423400" cy="14527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26241F"/>
                </a:solidFill>
                <a:latin typeface="Manrope"/>
              </a:rPr>
              <a:t>Игнат Ковалёв — архитектор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3844230"/>
            <a:ext cx="70104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A6862"/>
                </a:solidFill>
                <a:latin typeface="Onest"/>
              </a:rPr>
              <a:t>Жилые и общественные здания: от эскиза до рабочей документации. В профессии с 2018 года, объекты 2022, 2024 и 2025 годов.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5880100"/>
            <a:ext cx="1555488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A6862"/>
                </a:solidFill>
                <a:latin typeface="Onest"/>
              </a:rPr>
              <a:t>Автор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6076950"/>
            <a:ext cx="1434584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6241F"/>
                </a:solidFill>
                <a:latin typeface="Onest"/>
              </a:rPr>
              <a:t>Игнат Ковалёв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2363887" y="5880100"/>
            <a:ext cx="125295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A6862"/>
                </a:solidFill>
                <a:latin typeface="Onest"/>
              </a:rPr>
              <a:t>Роль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2363887" y="6076950"/>
            <a:ext cx="1132046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6241F"/>
                </a:solidFill>
                <a:latin typeface="Onest"/>
              </a:rPr>
              <a:t>архитектор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3713659" y="5880100"/>
            <a:ext cx="1020897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A6862"/>
                </a:solidFill>
                <a:latin typeface="Onest"/>
              </a:rPr>
              <a:t>Стадии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3713659" y="6076950"/>
            <a:ext cx="899993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6241F"/>
                </a:solidFill>
                <a:latin typeface="Onest"/>
              </a:rPr>
              <a:t>ЭП · П · Р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293001" y="325755"/>
            <a:ext cx="3672959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6A6862"/>
                </a:solidFill>
                <a:latin typeface="Onest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0BDB7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346200" y="749300"/>
            <a:ext cx="84386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92">
                <a:solidFill>
                  <a:srgbClr val="B87333"/>
                </a:solidFill>
                <a:latin typeface="Onest"/>
              </a:rPr>
              <a:t>О себе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952500" y="810220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26241F"/>
                </a:solidFill>
                <a:latin typeface="Manrope"/>
              </a:rPr>
              <a:t>Образование, практика, специализация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952500" y="2358330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B87333"/>
                </a:solidFill>
                <a:latin typeface="Manrope"/>
              </a:rPr>
              <a:t>2017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2476500" y="2358330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6241F"/>
                </a:solidFill>
                <a:latin typeface="Manrope"/>
              </a:rPr>
              <a:t>Архитектурный факультет — выпуск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2476500" y="2664718"/>
            <a:ext cx="7391400" cy="4127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A6862"/>
                </a:solidFill>
                <a:latin typeface="Onest"/>
              </a:rPr>
              <a:t>Базовая подготовка по архитектурному проектированию, объёмно-пространственной композиции и конструктивным решениям.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3431480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B87333"/>
                </a:solidFill>
                <a:latin typeface="Manrope"/>
              </a:rPr>
              <a:t>2018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476500" y="3431480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6241F"/>
                </a:solidFill>
                <a:latin typeface="Manrope"/>
              </a:rPr>
              <a:t>Начало практики в проектировании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476500" y="3737868"/>
            <a:ext cx="7391400" cy="4127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A6862"/>
                </a:solidFill>
                <a:latin typeface="Onest"/>
              </a:rPr>
              <a:t>Работа в проектных коллективах: от эскизных проработок до выпуска документации по жилым и общественным объектам.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52500" y="4504630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B87333"/>
                </a:solidFill>
                <a:latin typeface="Manrope"/>
              </a:rPr>
              <a:t>Сегодня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2476500" y="4504630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6241F"/>
                </a:solidFill>
                <a:latin typeface="Manrope"/>
              </a:rPr>
              <a:t>Специализация: жилые и общественные здания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2476500" y="4811018"/>
            <a:ext cx="7391400" cy="4127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A6862"/>
                </a:solidFill>
                <a:latin typeface="Onest"/>
              </a:rPr>
              <a:t>Профиль задач — разработка проектных решений, участие в стадиях П и Р, взаимодействие с конструкторами и инженерами.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189659"/>
            <a:ext cx="3183434" cy="3525044"/>
          </a:xfrm>
          <a:prstGeom prst="rect">
            <a:avLst/>
          </a:prstGeom>
          <a:solidFill>
            <a:srgbClr val="F5F3E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4504234" y="2189659"/>
            <a:ext cx="3183533" cy="3525044"/>
          </a:xfrm>
          <a:prstGeom prst="rect">
            <a:avLst/>
          </a:prstGeom>
          <a:solidFill>
            <a:srgbClr val="F5F3E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8246566" y="2189659"/>
            <a:ext cx="3183434" cy="3525044"/>
          </a:xfrm>
          <a:prstGeom prst="rect">
            <a:avLst/>
          </a:prstGeom>
          <a:solidFill>
            <a:srgbClr val="26241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0BDB7"/>
            </a:solidFill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834" y="3844230"/>
            <a:ext cx="254000" cy="2159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0166" y="3844230"/>
            <a:ext cx="254000" cy="2159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1155700" y="1130598"/>
            <a:ext cx="255774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92">
                <a:solidFill>
                  <a:srgbClr val="B87333"/>
                </a:solidFill>
                <a:latin typeface="Onest"/>
              </a:rPr>
              <a:t>Стадии проектирования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191518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26241F"/>
                </a:solidFill>
                <a:latin typeface="Manrope"/>
              </a:rPr>
              <a:t>На каких стадиях проектирования я работаю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66800" y="2405559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B87333"/>
                </a:solidFill>
                <a:latin typeface="Manrope"/>
              </a:rPr>
              <a:t>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66800" y="3358059"/>
            <a:ext cx="308860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6241F"/>
                </a:solidFill>
                <a:latin typeface="Onest"/>
              </a:rPr>
              <a:t>Эскизный проект (ЭП)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3716238"/>
            <a:ext cx="2599234" cy="14295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A6862"/>
                </a:solidFill>
                <a:latin typeface="Onest"/>
              </a:rPr>
              <a:t>Предпроектные проработки и варианты объёмно-планировочных решений: 2–3 альтернативы, посадка на участок, ТЭП. Результат — согласованная с заказчиком концепция.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809034" y="2405559"/>
            <a:ext cx="3208933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B87333"/>
                </a:solidFill>
                <a:latin typeface="Manrope"/>
              </a:rPr>
              <a:t>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809034" y="3358059"/>
            <a:ext cx="259933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26241F"/>
                </a:solidFill>
                <a:latin typeface="Onest"/>
              </a:rPr>
              <a:t>Проектная документация (стадия П)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809034" y="3963888"/>
            <a:ext cx="2599333" cy="14295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A6862"/>
                </a:solidFill>
                <a:latin typeface="Onest"/>
              </a:rPr>
              <a:t>Раздел АР: планы, фасады, разрезы, ведомости. Согласования со смежниками и прохождение экспертизы. Результат — комплект проектной документации стадии П.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551366" y="2405559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B87333"/>
                </a:solidFill>
                <a:latin typeface="Manrope"/>
              </a:rPr>
              <a:t>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551366" y="3358059"/>
            <a:ext cx="2599234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ECE9E2"/>
                </a:solidFill>
                <a:latin typeface="Onest"/>
              </a:rPr>
              <a:t>Рабочая документация (стадия Р)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551366" y="3963888"/>
            <a:ext cx="2599234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B5B2AB"/>
                </a:solidFill>
                <a:latin typeface="Onest"/>
              </a:rPr>
              <a:t>Рабочие чертежи, узлы и спецификации для стройки. Авторский надзор и уточнения по факту. Результат — документация, готовая к производству работ.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5207000" cy="6858000"/>
          </a:xfrm>
          <a:prstGeom prst="rect">
            <a:avLst/>
          </a:prstGeom>
          <a:solidFill>
            <a:srgbClr val="F5F3EE"/>
          </a:solidFill>
          <a:ln w="6350" cap="flat">
            <a:solidFill>
              <a:srgbClr val="CDCAC3"/>
            </a:solidFill>
          </a:ln>
        </p:spPr>
      </p:sp>
      <p:sp>
        <p:nvSpPr>
          <p:cNvPr id="4" name="card4"/>
          <p:cNvSpPr/>
          <p:nvPr/>
        </p:nvSpPr>
        <p:spPr>
          <a:xfrm>
            <a:off x="5823588" y="3778789"/>
            <a:ext cx="125723" cy="125723"/>
          </a:xfrm>
          <a:prstGeom prst="roundRect">
            <a:avLst>
              <a:gd name="adj" fmla="val 22728"/>
            </a:avLst>
          </a:prstGeom>
          <a:solidFill>
            <a:srgbClr val="B87333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0BDB7"/>
            </a:solidFill>
          </a:ln>
        </p:spPr>
      </p:sp>
      <p:pic>
        <p:nvPicPr>
          <p:cNvPr id="6" name="pic6"/>
          <p:cNvPicPr/>
          <p:nvPr/>
        </p:nvPicPr>
        <p:blipFill>
          <a:blip r:embed="rId4"/>
          <a:srcRect l="29305" t="0" r="29305" b="0"/>
          <a:stretch>
            <a:fillRect/>
          </a:stretch>
        </p:blipFill>
        <p:spPr>
          <a:xfrm>
            <a:off x="6350" y="6350"/>
            <a:ext cx="5194300" cy="6845300"/>
          </a:xfrm>
          <a:prstGeom prst="rect">
            <a:avLst/>
          </a:prstGeom>
        </p:spPr>
      </p:pic>
      <p:sp>
        <p:nvSpPr>
          <p:cNvPr id="7" name="text7"/>
          <p:cNvSpPr>
            <a:spLocks noChangeArrowheads="1"/>
          </p:cNvSpPr>
          <p:nvPr/>
        </p:nvSpPr>
        <p:spPr>
          <a:xfrm>
            <a:off x="5842000" y="635000"/>
            <a:ext cx="622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B87333"/>
                </a:solidFill>
                <a:latin typeface="Onest"/>
              </a:rPr>
              <a:t>Объект · 2022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842000" y="914400"/>
            <a:ext cx="56134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rgbClr val="26241F"/>
                </a:solidFill>
                <a:latin typeface="Manrope"/>
              </a:rPr>
              <a:t>Жилой комплекс: 42 000 м², стадии П и Р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5842000" y="2029470"/>
            <a:ext cx="56134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A6862"/>
                </a:solidFill>
                <a:latin typeface="Onest"/>
              </a:rPr>
              <a:t>Многосекционный жилой комплекс с подземной автостоянкой и благоустроенным двором. Работал на стадиях проектной и рабочей документации: разрабатывал планировочные решения квартир и мест общего пользования, узлы фасада, ведомости отделки и задания смежникам по встроенным помещениям.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121400" y="3706713"/>
            <a:ext cx="5334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6241F"/>
                </a:solidFill>
                <a:latin typeface="Onest"/>
              </a:rPr>
              <a:t>Моя роль: архитектурные разделы АР — от планировок до рабочей документации по секциям 1–3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A9891"/>
                </a:solidFill>
                <a:latin typeface="Onest"/>
              </a:rPr>
              <a:t>Портфолио автора, объект 2022 года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1716980"/>
            <a:ext cx="10287000" cy="942975"/>
          </a:xfrm>
          <a:prstGeom prst="rect">
            <a:avLst/>
          </a:prstGeom>
          <a:solidFill>
            <a:srgbClr val="F5F3EE"/>
          </a:solidFill>
          <a:ln w="6350" cap="flat">
            <a:solidFill>
              <a:srgbClr val="CDCAC3"/>
            </a:solidFill>
          </a:ln>
        </p:spPr>
      </p:sp>
      <p:sp>
        <p:nvSpPr>
          <p:cNvPr id="4" name="card4"/>
          <p:cNvSpPr/>
          <p:nvPr/>
        </p:nvSpPr>
        <p:spPr>
          <a:xfrm>
            <a:off x="952500" y="2786955"/>
            <a:ext cx="10287000" cy="942975"/>
          </a:xfrm>
          <a:prstGeom prst="rect">
            <a:avLst/>
          </a:prstGeom>
          <a:solidFill>
            <a:srgbClr val="F5F3EE"/>
          </a:solidFill>
          <a:ln w="6350" cap="flat">
            <a:solidFill>
              <a:srgbClr val="CDCAC3"/>
            </a:solidFill>
          </a:ln>
        </p:spPr>
      </p:sp>
      <p:sp>
        <p:nvSpPr>
          <p:cNvPr id="5" name="card5"/>
          <p:cNvSpPr/>
          <p:nvPr/>
        </p:nvSpPr>
        <p:spPr>
          <a:xfrm>
            <a:off x="952500" y="3856930"/>
            <a:ext cx="10287000" cy="942975"/>
          </a:xfrm>
          <a:prstGeom prst="rect">
            <a:avLst/>
          </a:prstGeom>
          <a:solidFill>
            <a:srgbClr val="F5F3EE"/>
          </a:solidFill>
          <a:ln w="6350" cap="flat">
            <a:solidFill>
              <a:srgbClr val="CDCAC3"/>
            </a:solidFill>
          </a:ln>
        </p:spPr>
      </p:sp>
      <p:sp>
        <p:nvSpPr>
          <p:cNvPr id="6" name="card6"/>
          <p:cNvSpPr/>
          <p:nvPr/>
        </p:nvSpPr>
        <p:spPr>
          <a:xfrm>
            <a:off x="952500" y="4926905"/>
            <a:ext cx="10287000" cy="930275"/>
          </a:xfrm>
          <a:prstGeom prst="rect">
            <a:avLst/>
          </a:prstGeom>
          <a:solidFill>
            <a:srgbClr val="B87333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0BDB7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346200" y="749300"/>
            <a:ext cx="134057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92">
                <a:solidFill>
                  <a:srgbClr val="B87333"/>
                </a:solidFill>
                <a:latin typeface="Onest"/>
              </a:rPr>
              <a:t>объект 2024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810220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26241F"/>
                </a:solidFill>
                <a:latin typeface="Manrope"/>
              </a:rPr>
              <a:t>Районная библиотека: что я делал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238250" y="1943993"/>
            <a:ext cx="635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2800" b="1">
                <a:solidFill>
                  <a:srgbClr val="B87333"/>
                </a:solidFill>
                <a:latin typeface="Manrope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974850" y="1939230"/>
            <a:ext cx="96139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6241F"/>
                </a:solidFill>
                <a:latin typeface="Manrope"/>
              </a:rPr>
              <a:t>Задача и исходные условия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974850" y="2232918"/>
            <a:ext cx="96139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A6862"/>
                </a:solidFill>
                <a:latin typeface="Onest"/>
              </a:rPr>
              <a:t>Совместить читальные залы, фонды и общественные зоны на ограниченном участке с учётом норм.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238250" y="3013968"/>
            <a:ext cx="635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2800" b="1">
                <a:solidFill>
                  <a:srgbClr val="B87333"/>
                </a:solidFill>
                <a:latin typeface="Manrope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974850" y="3009205"/>
            <a:ext cx="96139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6241F"/>
                </a:solidFill>
                <a:latin typeface="Manrope"/>
              </a:rPr>
              <a:t>Моя часть работы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974850" y="3302893"/>
            <a:ext cx="96139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A6862"/>
                </a:solidFill>
                <a:latin typeface="Onest"/>
              </a:rPr>
              <a:t>Площадь — 3 200 м². Стадия П: разрабатывал архитектурные решения, планировки и узлы.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238250" y="4083943"/>
            <a:ext cx="635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2800" b="1">
                <a:solidFill>
                  <a:srgbClr val="B87333"/>
                </a:solidFill>
                <a:latin typeface="Manrope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974850" y="4079180"/>
            <a:ext cx="96139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6241F"/>
                </a:solidFill>
                <a:latin typeface="Manrope"/>
              </a:rPr>
              <a:t>Роль в команде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974850" y="4372868"/>
            <a:ext cx="96139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A6862"/>
                </a:solidFill>
                <a:latin typeface="Onest"/>
              </a:rPr>
              <a:t>Архитектор в группе под руководством ГАПа: раздел АР, увязка с конструкторами и инженерами.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231900" y="5147568"/>
            <a:ext cx="635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2800" b="1">
                <a:solidFill>
                  <a:srgbClr val="ECE9E2"/>
                </a:solidFill>
                <a:latin typeface="Manrope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968500" y="5142805"/>
            <a:ext cx="9626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ECE9E2"/>
                </a:solidFill>
                <a:latin typeface="Manrope"/>
              </a:rPr>
              <a:t>Результат по архитектурным решениям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968500" y="5436493"/>
            <a:ext cx="96266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ECE9E2"/>
                </a:solidFill>
                <a:latin typeface="Onest"/>
              </a:rPr>
              <a:t>Схема с разделением потоков, естественным светом в читальных залах и гибкой планировкой.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6241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731000" y="698500"/>
            <a:ext cx="901005" cy="330200"/>
          </a:xfrm>
          <a:prstGeom prst="roundRect">
            <a:avLst>
              <a:gd name="adj" fmla="val 50000"/>
            </a:avLst>
          </a:prstGeom>
          <a:solidFill>
            <a:srgbClr val="B87333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ECE9E2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0BDB7"/>
            </a:solidFill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8" name="text8"/>
          <p:cNvSpPr>
            <a:spLocks noChangeArrowheads="1"/>
          </p:cNvSpPr>
          <p:nvPr/>
        </p:nvSpPr>
        <p:spPr>
          <a:xfrm>
            <a:off x="768350" y="1282700"/>
            <a:ext cx="47117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6A6862"/>
                </a:solidFill>
                <a:latin typeface="Onest"/>
              </a:rPr>
              <a:t>Производственный корпус до 2025 года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8350" y="2313940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A6862"/>
                </a:solidFill>
                <a:latin typeface="Onest"/>
              </a:rPr>
              <a:t>—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55787" y="2317750"/>
            <a:ext cx="4424263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A6862"/>
                </a:solidFill>
                <a:latin typeface="Onest"/>
              </a:rPr>
              <a:t>Цеховые пролёты с шагом колонн под технологию, износ конструкций, тёмные помещения без естественного света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8350" y="3272790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A6862"/>
                </a:solidFill>
                <a:latin typeface="Onest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55787" y="3276600"/>
            <a:ext cx="442426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A6862"/>
                </a:solidFill>
                <a:latin typeface="Onest"/>
              </a:rPr>
              <a:t>Планировка и инженерные сети под производственный процесс, не пригодные для офисов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8350" y="3983990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A6862"/>
                </a:solidFill>
                <a:latin typeface="Onest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55787" y="3987800"/>
            <a:ext cx="442426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A6862"/>
                </a:solidFill>
                <a:latin typeface="Onest"/>
              </a:rPr>
              <a:t>Промышленная территория без благоустройства и доступной среды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908800" y="784225"/>
            <a:ext cx="83496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ECE9E2"/>
                </a:solidFill>
                <a:latin typeface="Onest"/>
              </a:rPr>
              <a:t>После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731000" y="1276350"/>
            <a:ext cx="5334000" cy="361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ECE9E2"/>
                </a:solidFill>
                <a:latin typeface="Onest"/>
              </a:rPr>
              <a:t>Офисные пространства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731000" y="195834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B87333"/>
                </a:solidFill>
                <a:latin typeface="Onest"/>
              </a:rPr>
              <a:t>+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981230" y="1962150"/>
            <a:ext cx="4474170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CECBC5"/>
                </a:solidFill>
                <a:latin typeface="Onest"/>
              </a:rPr>
              <a:t>Открытые офисные этажи: сохранён каркас и шаг колонн, в кровле и стенах устроены световые проёмы и атриум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291719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B87333"/>
                </a:solidFill>
                <a:latin typeface="Onest"/>
              </a:rPr>
              <a:t>+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81230" y="2921000"/>
            <a:ext cx="4474170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CECBC5"/>
                </a:solidFill>
                <a:latin typeface="Onest"/>
              </a:rPr>
              <a:t>Новые инженерные системы, вентиляция и слаботочка под офисную функцию; зонирование open space, переговорных и сервиса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387604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B87333"/>
                </a:solidFill>
                <a:latin typeface="Onest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81230" y="3879850"/>
            <a:ext cx="4474170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CECBC5"/>
                </a:solidFill>
                <a:latin typeface="Onest"/>
              </a:rPr>
              <a:t>Благоустройство, входные группы и доступная среда; фасады получили новый облик при сохранении габаритов корпуса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3"/>
          <p:cNvPicPr/>
          <p:nvPr/>
        </p:nvPicPr>
        <p:blipFill>
          <a:blip r:embed="rId4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  <p:sp>
        <p:nvSpPr>
          <p:cNvPr id="4" name="text4"/>
          <p:cNvSpPr>
            <a:spLocks noChangeArrowheads="1"/>
          </p:cNvSpPr>
          <p:nvPr/>
        </p:nvSpPr>
        <p:spPr>
          <a:xfrm>
            <a:off x="762000" y="3250605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B87333"/>
                </a:solidFill>
                <a:latin typeface="Onest"/>
              </a:rPr>
              <a:t>Конкурс · 2023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3485555"/>
            <a:ext cx="8915400" cy="17087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452"/>
              </a:lnSpc>
            </a:pPr>
            <a:r>
              <a:rPr lang="ru-RU" sz="4200" b="1" spc="-83">
                <a:solidFill>
                  <a:srgbClr val="ECE9E2"/>
                </a:solidFill>
                <a:latin typeface="Manrope"/>
              </a:rPr>
              <a:t>Концепция общественного пространства: «двор как продолжение дома»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387975"/>
            <a:ext cx="7010400" cy="869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EBE9E2"/>
                </a:solidFill>
                <a:latin typeface="Onest"/>
              </a:rPr>
              <a:t>Идея: безбарьерные связи между зонами, разные сценарии использования по времени суток, озеленение как каркас, а не декор. Работа вошла в шорт-лист конкурса.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355848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6DAC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3558480"/>
            <a:ext cx="9601200" cy="165100"/>
          </a:xfrm>
          <a:prstGeom prst="roundRect">
            <a:avLst>
              <a:gd name="adj" fmla="val 50000"/>
            </a:avLst>
          </a:prstGeom>
          <a:solidFill>
            <a:srgbClr val="B87333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62000" y="439668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6DAC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62000" y="4396680"/>
            <a:ext cx="8534400" cy="165100"/>
          </a:xfrm>
          <a:prstGeom prst="roundRect">
            <a:avLst>
              <a:gd name="adj" fmla="val 50000"/>
            </a:avLst>
          </a:prstGeom>
          <a:solidFill>
            <a:srgbClr val="B87333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62000" y="523488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6DACC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62000" y="5234880"/>
            <a:ext cx="9067800" cy="165100"/>
          </a:xfrm>
          <a:prstGeom prst="roundRect">
            <a:avLst>
              <a:gd name="adj" fmla="val 50000"/>
            </a:avLst>
          </a:prstGeom>
          <a:solidFill>
            <a:srgbClr val="B87333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0BDB7"/>
            </a:solidFill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55700" y="1445320"/>
            <a:ext cx="2250210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92">
                <a:solidFill>
                  <a:srgbClr val="B87333"/>
                </a:solidFill>
                <a:latin typeface="Onest"/>
              </a:rPr>
              <a:t>Программы и навыки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1798340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26241F"/>
                </a:solidFill>
                <a:latin typeface="Manrope"/>
              </a:rPr>
              <a:t>Уровень владения инструментами проектирования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3202880"/>
            <a:ext cx="5830888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6241F"/>
                </a:solidFill>
                <a:latin typeface="Onest"/>
              </a:rPr>
              <a:t>BIM и чертёж (рабочая модель, выпуск комплектов)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900073" y="3139380"/>
            <a:ext cx="656927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B87333"/>
                </a:solidFill>
                <a:latin typeface="Manrope"/>
              </a:rPr>
              <a:t>90%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4041080"/>
            <a:ext cx="5118398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6241F"/>
                </a:solidFill>
                <a:latin typeface="Onest"/>
              </a:rPr>
              <a:t>Визуализация (подача концепций и эскизов)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899775" y="3977580"/>
            <a:ext cx="657225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B87333"/>
                </a:solidFill>
                <a:latin typeface="Manrope"/>
              </a:rPr>
              <a:t>80%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2000" y="4879280"/>
            <a:ext cx="6688931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6241F"/>
                </a:solidFill>
                <a:latin typeface="Onest"/>
              </a:rPr>
              <a:t>Нормативная база (действующие СП, состав документации)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920313" y="4815780"/>
            <a:ext cx="636687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B87333"/>
                </a:solidFill>
                <a:latin typeface="Manrope"/>
              </a:rPr>
              <a:t>85%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0BDB7"/>
            </a:solidFill>
          </a:ln>
        </p:spPr>
      </p:sp>
      <p:pic>
        <p:nvPicPr>
          <p:cNvPr id="4" name="pic4"/>
          <p:cNvPicPr/>
          <p:nvPr/>
        </p:nvPicPr>
        <p:blipFill>
          <a:blip r:embed="rId4"/>
          <a:stretch>
            <a:fillRect/>
          </a:stretch>
        </p:blipFill>
        <p:spPr>
          <a:xfrm>
            <a:off x="762000" y="1942902"/>
            <a:ext cx="10668000" cy="3759398"/>
          </a:xfrm>
          <a:prstGeom prst="rect">
            <a:avLst/>
          </a:prstGeom>
        </p:spPr>
      </p:pic>
      <p:sp>
        <p:nvSpPr>
          <p:cNvPr id="5" name="text5"/>
          <p:cNvSpPr>
            <a:spLocks noChangeArrowheads="1"/>
          </p:cNvSpPr>
          <p:nvPr/>
        </p:nvSpPr>
        <p:spPr>
          <a:xfrm>
            <a:off x="1155700" y="622300"/>
            <a:ext cx="2675501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92">
                <a:solidFill>
                  <a:srgbClr val="B87333"/>
                </a:solidFill>
                <a:latin typeface="Onest"/>
              </a:rPr>
              <a:t>Команда и согласования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7975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26241F"/>
                </a:solidFill>
                <a:latin typeface="Manrope"/>
              </a:rPr>
              <a:t>Как я работаю в команде и как проходят согласования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5867400"/>
            <a:ext cx="76454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>
                <a:solidFill>
                  <a:srgbClr val="6A6862"/>
                </a:solidFill>
                <a:latin typeface="Onest"/>
              </a:rPr>
              <a:t>Две развилки — коллизии со смежниками и замечания — возвращают раздел на доработку до полного совмещения.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41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4924028"/>
            <a:ext cx="2825353" cy="533400"/>
          </a:xfrm>
          <a:prstGeom prst="roundRect">
            <a:avLst>
              <a:gd name="adj" fmla="val 28571"/>
            </a:avLst>
          </a:prstGeom>
          <a:solidFill>
            <a:srgbClr val="B87333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739753" y="4924028"/>
            <a:ext cx="2972792" cy="533400"/>
          </a:xfrm>
          <a:prstGeom prst="roundRect">
            <a:avLst>
              <a:gd name="adj" fmla="val 28571"/>
            </a:avLst>
          </a:prstGeom>
          <a:noFill/>
          <a:ln w="6350" cap="flat">
            <a:solidFill>
              <a:srgbClr val="EBE8E1">
                <a:alpha val="30196"/>
              </a:srgbClr>
            </a:solidFill>
          </a:ln>
        </p:spPr>
      </p:sp>
      <p:sp>
        <p:nvSpPr>
          <p:cNvPr id="6" name="card6"/>
          <p:cNvSpPr/>
          <p:nvPr/>
        </p:nvSpPr>
        <p:spPr>
          <a:xfrm>
            <a:off x="8890000" y="1981200"/>
            <a:ext cx="2413000" cy="241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0BDB7"/>
            </a:solidFill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18600" y="2209800"/>
            <a:ext cx="1955800" cy="19558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762000" y="1400473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BE9E2"/>
                </a:solidFill>
                <a:latin typeface="Onest"/>
              </a:rPr>
              <a:t>Следующий шаг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667173"/>
            <a:ext cx="7137400" cy="19328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040"/>
              </a:lnSpc>
            </a:pPr>
            <a:r>
              <a:rPr lang="ru-RU" sz="4800" b="1" spc="-119">
                <a:solidFill>
                  <a:srgbClr val="ECE9E2"/>
                </a:solidFill>
                <a:latin typeface="Manrope"/>
              </a:rPr>
              <a:t>Готов включиться в ваши проекты на стадиях П и Р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3687366"/>
            <a:ext cx="5740400" cy="8413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75"/>
              </a:lnSpc>
            </a:pPr>
            <a:r>
              <a:rPr lang="ru-RU" sz="1450">
                <a:solidFill>
                  <a:srgbClr val="ECEAE3"/>
                </a:solidFill>
                <a:latin typeface="Onest"/>
              </a:rPr>
              <a:t>Интересуюсь работой в проектном бюро над жилыми и общественными объектами. Полный альбом работ и контакты высылаю по запросу.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06185" y="5082778"/>
            <a:ext cx="2536984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26241F"/>
                </a:solidFill>
                <a:latin typeface="Onest"/>
              </a:rPr>
              <a:t>Запросить альбом работ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3869194" y="5082778"/>
            <a:ext cx="2713911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ECE9E2"/>
                </a:solidFill>
                <a:latin typeface="Onest"/>
              </a:rPr>
              <a:t>Обсудить сотрудничество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750300" y="4572000"/>
            <a:ext cx="2692400" cy="317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200"/>
              </a:lnSpc>
            </a:pPr>
            <a:r>
              <a:rPr lang="ru-RU" sz="950" cap="all" spc="133">
                <a:solidFill>
                  <a:srgbClr val="EDE9E2"/>
                </a:solidFill>
                <a:latin typeface="Onest"/>
              </a:rPr>
              <a:t>Пример собран в «Слайде» · slaida.ru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архитектора — пример презентации с объектами и стадиями проектирования</dc:title>
  <dc:creator>Слайда</dc:creator>
</cp:coreProperties>
</file>