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gif" ContentType="image/gif"/>
  <Default Extension="svg" ContentType="image/svg+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"/>
  </p:notesMasterIdLst>
  <p:sldIdLst>
    <p:sldId id="256" r:id="rId101"/>
    <p:sldId id="257" r:id="rId102"/>
    <p:sldId id="258" r:id="rId103"/>
    <p:sldId id="259" r:id="rId104"/>
    <p:sldId id="260" r:id="rId105"/>
    <p:sldId id="261" r:id="rId106"/>
    <p:sldId id="262" r:id="rId107"/>
    <p:sldId id="263" r:id="rId108"/>
    <p:sldId id="264" r:id="rId109"/>
    <p:sldId id="265" r:id="rId110"/>
  </p:sldIdLst>
  <p:sldSz cx="12192000" cy="6858000"/>
  <p:notesSz cx="6858000" cy="9144000"/>
  <p:embeddedFontLst>
    <p:embeddedFont>
      <p:font typeface="Onest"/>
      <p:regular r:id="rIdFont0"/>
      <p:bold r:id="rIdFont1"/>
    </p:embeddedFont>
    <p:embeddedFont>
      <p:font typeface="Manrope"/>
      <p:regular r:id="rIdFont4"/>
      <p:bold r:id="rIdFont5"/>
    </p:embeddedFont>
  </p:embeddedFontLst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101" Type="http://schemas.openxmlformats.org/officeDocument/2006/relationships/slide" Target="slides/slide1.xml"/><Relationship Id="rId102" Type="http://schemas.openxmlformats.org/officeDocument/2006/relationships/slide" Target="slides/slide2.xml"/><Relationship Id="rId103" Type="http://schemas.openxmlformats.org/officeDocument/2006/relationships/slide" Target="slides/slide3.xml"/><Relationship Id="rId104" Type="http://schemas.openxmlformats.org/officeDocument/2006/relationships/slide" Target="slides/slide4.xml"/><Relationship Id="rId105" Type="http://schemas.openxmlformats.org/officeDocument/2006/relationships/slide" Target="slides/slide5.xml"/><Relationship Id="rId106" Type="http://schemas.openxmlformats.org/officeDocument/2006/relationships/slide" Target="slides/slide6.xml"/><Relationship Id="rId107" Type="http://schemas.openxmlformats.org/officeDocument/2006/relationships/slide" Target="slides/slide7.xml"/><Relationship Id="rId108" Type="http://schemas.openxmlformats.org/officeDocument/2006/relationships/slide" Target="slides/slide8.xml"/><Relationship Id="rId109" Type="http://schemas.openxmlformats.org/officeDocument/2006/relationships/slide" Target="slides/slide9.xml"/><Relationship Id="rId110" Type="http://schemas.openxmlformats.org/officeDocument/2006/relationships/slide" Target="slides/slide10.xml"/><Relationship Id="rIdFont0" Type="http://schemas.openxmlformats.org/officeDocument/2006/relationships/font" Target="fonts/font1.fntdata"/><Relationship Id="rIdFont1" Type="http://schemas.openxmlformats.org/officeDocument/2006/relationships/font" Target="fonts/font2.fntdata"/><Relationship Id="rIdFont4" Type="http://schemas.openxmlformats.org/officeDocument/2006/relationships/font" Target="fonts/font5.fntdata"/><Relationship Id="rIdFont5" Type="http://schemas.openxmlformats.org/officeDocument/2006/relationships/font" Target="fonts/font6.fntdata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E63946"/>
              </a:solidFill>
              <a:ln>
                <a:noFill/>
              </a:ln>
            </c:spPr>
          </c:dPt>
          <c:dPt>
            <c:idx val="1"/>
            <c:bubble3D val="0"/>
            <c:spPr>
              <a:solidFill>
                <a:srgbClr val="FA9B98"/>
              </a:solidFill>
              <a:ln>
                <a:noFill/>
              </a:ln>
            </c:spPr>
          </c:dPt>
          <c:dPt>
            <c:idx val="2"/>
            <c:bubble3D val="0"/>
            <c:spPr>
              <a:solidFill>
                <a:srgbClr val="7F2C2E"/>
              </a:solidFill>
              <a:ln>
                <a:noFill/>
              </a:ln>
            </c:spPr>
          </c:dPt>
          <c:dPt>
            <c:idx val="3"/>
            <c:bubble3D val="0"/>
            <c:spPr>
              <a:solidFill>
                <a:srgbClr val="FFCDCA"/>
              </a:solidFill>
              <a:ln>
                <a:noFill/>
              </a:ln>
            </c:spPr>
          </c:dPt>
          <c:dPt>
            <c:idx val="4"/>
            <c:bubble3D val="0"/>
            <c:spPr>
              <a:solidFill>
                <a:srgbClr val="606060"/>
              </a:solidFill>
              <a:ln>
                <a:noFill/>
              </a:ln>
            </c:spPr>
          </c:dPt>
          <c:dLbls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Sheet1!$A$2:$A$6</c:f>
              <c:strCache>
                <c:ptCount val="5"/>
                <c:pt idx="0">
                  <c:v>Академический рисунок</c:v>
                </c:pt>
                <c:pt idx="1">
                  <c:v>Живопись</c:v>
                </c:pt>
                <c:pt idx="2">
                  <c:v>Композиция</c:v>
                </c:pt>
                <c:pt idx="3">
                  <c:v>Шрифт</c:v>
                </c:pt>
                <c:pt idx="4">
                  <c:v>Собственные проекты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</c:v>
                </c:pt>
                <c:pt idx="1">
                  <c:v>5</c:v>
                </c:pt>
                <c:pt idx="2">
                  <c:v>4</c:v>
                </c:pt>
                <c:pt idx="3">
                  <c:v>3</c:v>
                </c:pt>
                <c:pt idx="4">
                  <c:v>2</c:v>
                </c:pt>
              </c:numCache>
            </c:numRef>
          </c:val>
        </c:ser>
        <c:firstSliceAng val="0"/>
        <c:holeSize val="70"/>
      </c:doughnutChart>
      <c:spPr>
        <a:noFill/>
        <a:ln>
          <a:noFill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1400">
          <a:solidFill>
            <a:srgbClr val="606060"/>
          </a:solidFill>
          <a:latin typeface="+mn-lt"/>
        </a:defRPr>
      </a:pPr>
      <a:endParaRPr lang="ru-RU"/>
    </a:p>
  </c:txPr>
</c:chartSpace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Добрый день! Меня зовут Анна Соколова, я из Твери и поступаю в 2026 году на направление «Графический дизайн». Это моё творческое портфолио: 20 работ, собранных в пять разделов, включая два собственных проекта. Здесь академический рисунок и живопись, композиция и шрифт, а также мои собственные работы. Начну с короткого рассказа о себе.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Меня зовут Анна Соколова, я из Твери. В 2024 году я окончила художественную школу — пять лет академического рисунка, живописи и композиции. Сразу после этого, в 2024–2025 годах, прошла профильные курсы по графическому дизайну, где впервые серьёзно занялась типографикой и айдентикой. Сейчас готовлю портфолио и много работаю самостоятельно: собираю учебные листы и собственные проекты. Графический дизайн выбрала потому, что мне важно не просто нарисовать объект, а выстроить визуальную систему, которая работает и живёт по своим правилам.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Портфолио собрано из пяти разделов — всего двадцать работ. Шесть листов академического рисунка и пять живописных — это классическая база, которую я отрабатывала в художественной школе и на курсах. Четыре работы по композиции и три по шрифту — учебные задания, где я училась выстраивать лист и работать с типографикой. И два собственных проекта — фирменный стиль и серия плакатов, о них расскажу отдельно. Восемнадцать учебных листов и два собственных проекта: ранние датированы 2024 годом, самые свежие — 2026-м.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Академическую базу составляют одиннадцать листов — рисунок и живопись, в таблице показаны восемь ключевых. Шесть работ выполнены графитным карандашом и углём, пять — акварелью и гуашью. В 2024 году я работала с гипсом: шар, голова, стопа и постановки из двух предметов. В 2025-м добавился цвет — акварельные и гуашевые натюрморты на форматах А2 и А3. На этих листах отработаны пропорции, светотень и постановка руки — то, с чего начинается любой графический проект. Дальше перейду к композиции и шрифту, где та же база работает уже на решение задачи.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Этот раздел — база, на которой стоят все остальные работы. Я начинала с простого: ритм, равновесие, статика и динамика — училась чувствовать лист. Дальше перешла к контрасту пятен и модульной сетке: именно сетка потом пригодилась в фирменном стиле. Отдельно отрабатывала типографику — иерархию, леттеринг, шрифтовой плакат, где всё держится только на буквах. Завершает список цветовая гармония: я собирала схемы и выкраски, чтобы осознанно выбирать палитру, а не по наитию. Все задания датированы 2024–2026 годами и показывают, как навык усложнялся от листа к листу.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Первый собственный проект — фирменный стиль школьного фестиваля «День науки» 2025 года. Задача была не просто нарисовать афишу, а собрать единую визуальную систему, которая работает на всех носителях. Я разработала знак мероприятия, палитру из трёх цветов и шрифтовую пару. В итоге получилось пять носителей: афиша А3, программа А5, бейджи участников, дипломы и шаблон презентации. Это был первый мой опыт, когда один стиль нужно было удержать на разных форматах.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Второй собственный проект — серия плакатов «Город и тишина», сделана в 2026 году. Мне было важно поработать с серией, а не с одиночным листом: пять форматов А2 связаны общим ритмом и одной композиционной схемой. Приём простой и честный — векторный коллаж городских силуэтов и крупная типографика, выстроенная по модульной сетке. Палитру я сознательно ограничила двумя цветами, чтобы контраст и воздух работали сильнее. Здесь я училась держать единый язык сразу на нескольких листах — это то, что понадобится в графическом дизайне каждый день.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Здесь собрана хронология моего участия в конкурсах, выставках и олимпиадах — от школьного уровня к межрегиональному. В 2024 году я победила в школьном конкурсе плаката: это была первая работа, которую оценивало жюри. В 2025 году участвовала в городской выставке ученических работ и стала призёром олимпиады по композиции — задания на ритм и равновесие дали мне много. В 2026 году получила диплом финалиста межрегионального конкурса плаката с серией работ по авторской теме. Каждое участие давало разбор от жюри, и именно эта обратная связь двигала меня дальше.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Здесь я сопоставила требования к творческому портфолио с тем, что реально есть в моём портфолио. По каждому пункту видно, какой раздел и какое количество работ его закрывают: рисунок — академический раздел с натуры, живопись — пять работ гуашью и акварелью, композиция — четыре учебных задания, шрифт — три работы, проектная логика — два собственных проекта. Отдельно отмечу последнюю строку: всё портфолио собрано в единую структуру из двадцати работ, чтобы комиссии было удобно её просматривать. Именно эта логика — от навыка к проекту — и лежит в основе портфолио.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На этом мое портфолио завершается. На программе я хочу освоить четыре направления: типографику и вёрстку, айдентику и брендинг, цифровую иллюстрацию и дизайн-исследования — именно они дадут мне базу для работы над собственными проектами. Со мной можно связаться по электронной почте, телефону или получить оригиналы работ для просмотра. Все работы я готова представить комиссии в оригинале. Спасибо за внимание, буду рада ответить на ваши вопросы.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m96c9669a48a699c4.pn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m2497df90e56e48e6.png"/><Relationship Id="rId4" Type="http://schemas.openxmlformats.org/officeDocument/2006/relationships/image" Target="../media/m746072fe8b6bf180.png"/><Relationship Id="rId5" Type="http://schemas.openxmlformats.org/officeDocument/2006/relationships/image" Target="../media/mfc28b76a15544e5a.svg"/><Relationship Id="rId6" Type="http://schemas.openxmlformats.org/officeDocument/2006/relationships/image" Target="../media/m69e014233a1c33bd.png"/><Relationship Id="rId7" Type="http://schemas.openxmlformats.org/officeDocument/2006/relationships/image" Target="../media/mfc28b76a15544e5a.svg"/><Relationship Id="rId8" Type="http://schemas.openxmlformats.org/officeDocument/2006/relationships/image" Target="../media/md38bdc48d4d3a23b.png"/><Relationship Id="rId9" Type="http://schemas.openxmlformats.org/officeDocument/2006/relationships/image" Target="../media/mfc28b76a15544e5a.svg"/><Relationship Id="rId10" Type="http://schemas.openxmlformats.org/officeDocument/2006/relationships/image" Target="../media/m7b775a418459b0da.png"/><Relationship Id="rId11" Type="http://schemas.openxmlformats.org/officeDocument/2006/relationships/image" Target="../media/mfc28b76a15544e5a.svg"/><Relationship Id="rId12" Type="http://schemas.openxmlformats.org/officeDocument/2006/relationships/image" Target="../media/m7b775a418459b0da.png"/><Relationship Id="rId13" Type="http://schemas.openxmlformats.org/officeDocument/2006/relationships/image" Target="../media/mfc28b76a15544e5a.svg"/><Relationship Id="rId14" Type="http://schemas.openxmlformats.org/officeDocument/2006/relationships/image" Target="../media/m69e014233a1c33bd.png"/><Relationship Id="rId15" Type="http://schemas.openxmlformats.org/officeDocument/2006/relationships/image" Target="../media/mfc28b76a15544e5a.sv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m515a9fb1f88f75e0.png"/><Relationship Id="rIdChart0" Type="http://schemas.openxmlformats.org/officeDocument/2006/relationships/chart" Target="../charts/chart1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mac8b6f9ff5ee81c7.pn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mfe6d89acdb19c42e.pn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m515a9fb1f88f75e0.png"/><Relationship Id="rId4" Type="http://schemas.openxmlformats.org/officeDocument/2006/relationships/image" Target="../media/m21cdef6d42c9d98e.png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m515a9fb1f88f75e0.png"/><Relationship Id="rId4" Type="http://schemas.openxmlformats.org/officeDocument/2006/relationships/image" Target="../media/m500f93cdfb1532fa.png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m076a70586b8940f6.png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m85bb12ee4529b3d9.png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m515a9fb1f88f75e0.png"/><Relationship Id="rId4" Type="http://schemas.openxmlformats.org/officeDocument/2006/relationships/image" Target="../media/mf68538975467032e.png"/><Relationship Id="rId5" Type="http://schemas.openxmlformats.org/officeDocument/2006/relationships/image" Target="../media/mdd2b95bcb85ab48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571500"/>
            <a:ext cx="279400" cy="279400"/>
          </a:xfrm>
          <a:prstGeom prst="roundRect">
            <a:avLst>
              <a:gd name="adj" fmla="val 40909"/>
            </a:avLst>
          </a:prstGeom>
          <a:solidFill>
            <a:srgbClr val="E63946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8216801" y="279400"/>
            <a:ext cx="3213199" cy="250130"/>
          </a:xfrm>
          <a:prstGeom prst="roundRect">
            <a:avLst>
              <a:gd name="adj" fmla="val 22848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1155700" y="631825"/>
            <a:ext cx="3057525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rgbClr val="111111"/>
                </a:solidFill>
                <a:latin typeface="Onest"/>
              </a:rPr>
              <a:t>Графический дизайн · 2026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1886645"/>
            <a:ext cx="10033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E63946"/>
                </a:solidFill>
                <a:latin typeface="Onest"/>
              </a:rPr>
              <a:t>Творческое портфолио · 2026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2146995"/>
            <a:ext cx="9423400" cy="145276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5670"/>
              </a:lnSpc>
            </a:pPr>
            <a:r>
              <a:rPr lang="ru-RU" sz="5400" b="1" spc="-161">
                <a:solidFill>
                  <a:srgbClr val="111111"/>
                </a:solidFill>
                <a:latin typeface="Manrope"/>
              </a:rPr>
              <a:t>Портфолио абитуриента: Анна Соколова, Тверь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3691830"/>
            <a:ext cx="7010400" cy="927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400"/>
              </a:lnSpc>
            </a:pPr>
            <a:r>
              <a:rPr lang="ru-RU" sz="1600">
                <a:solidFill>
                  <a:srgbClr val="606060"/>
                </a:solidFill>
                <a:latin typeface="Onest"/>
              </a:rPr>
              <a:t>Направление подготовки «Графический дизайн», год поступления — 2026. В портфолио 20 работ в 5 разделах, включая 2 собственных проекта.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5880100"/>
            <a:ext cx="1610495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606060"/>
                </a:solidFill>
                <a:latin typeface="Onest"/>
              </a:rPr>
              <a:t>Автор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6076950"/>
            <a:ext cx="1489591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 b="1">
                <a:solidFill>
                  <a:srgbClr val="111111"/>
                </a:solidFill>
                <a:latin typeface="Onest"/>
              </a:rPr>
              <a:t>Анна Соколова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2409726" y="5880100"/>
            <a:ext cx="2130560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606060"/>
                </a:solidFill>
                <a:latin typeface="Onest"/>
              </a:rPr>
              <a:t>Роль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2409726" y="6076950"/>
            <a:ext cx="2009656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 b="1">
                <a:solidFill>
                  <a:srgbClr val="111111"/>
                </a:solidFill>
                <a:latin typeface="Onest"/>
              </a:rPr>
              <a:t>абитуриент, г. Тверь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4490839" y="5880100"/>
            <a:ext cx="5714206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606060"/>
                </a:solidFill>
                <a:latin typeface="Onest"/>
              </a:rPr>
              <a:t>Аудитория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4490839" y="6076950"/>
            <a:ext cx="5714206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 b="1">
                <a:solidFill>
                  <a:srgbClr val="111111"/>
                </a:solidFill>
                <a:latin typeface="Onest"/>
              </a:rPr>
              <a:t>Для приёмной комиссии направления «Графический дизайн»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8293001" y="325755"/>
            <a:ext cx="3672959" cy="16129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170"/>
              </a:lnSpc>
            </a:pPr>
            <a:r>
              <a:rPr lang="ru-RU" sz="900">
                <a:solidFill>
                  <a:srgbClr val="606060"/>
                </a:solidFill>
                <a:latin typeface="Onest"/>
              </a:rPr>
              <a:t>Учебный пример · имена и проектные данные условные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5461000" y="1671638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E63946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5461000" y="2360613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E63946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5461000" y="3049588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E63946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5461000" y="3673475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E63946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5461000" y="4232275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E63946"/>
          </a:solidFill>
          <a:ln>
            <a:noFill/>
          </a:ln>
        </p:spPr>
      </p:sp>
      <p:sp>
        <p:nvSpPr>
          <p:cNvPr id="8" name="card8"/>
          <p:cNvSpPr/>
          <p:nvPr/>
        </p:nvSpPr>
        <p:spPr>
          <a:xfrm>
            <a:off x="5461000" y="4856163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E63946"/>
          </a:solidFill>
          <a:ln>
            <a:noFill/>
          </a:ln>
        </p:spPr>
      </p:sp>
      <p:pic>
        <p:nvPicPr>
          <p:cNvPr id="9" name="pic9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49900" y="1773238"/>
            <a:ext cx="152400" cy="127000"/>
          </a:xfrm>
          <a:prstGeom prst="rect">
            <a:avLst/>
          </a:prstGeom>
        </p:spPr>
      </p:pic>
      <p:pic>
        <p:nvPicPr>
          <p:cNvPr id="10" name="pic10"/>
          <p:cNvPicPr/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49900" y="2462213"/>
            <a:ext cx="152400" cy="127000"/>
          </a:xfrm>
          <a:prstGeom prst="rect">
            <a:avLst/>
          </a:prstGeom>
        </p:spPr>
      </p:pic>
      <p:pic>
        <p:nvPicPr>
          <p:cNvPr id="11" name="pic11"/>
          <p:cNvPicPr/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49900" y="3151188"/>
            <a:ext cx="152400" cy="127000"/>
          </a:xfrm>
          <a:prstGeom prst="rect">
            <a:avLst/>
          </a:prstGeom>
        </p:spPr>
      </p:pic>
      <p:pic>
        <p:nvPicPr>
          <p:cNvPr id="12" name="pic12"/>
          <p:cNvPicPr/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549900" y="3775075"/>
            <a:ext cx="152400" cy="127000"/>
          </a:xfrm>
          <a:prstGeom prst="rect">
            <a:avLst/>
          </a:prstGeom>
        </p:spPr>
      </p:pic>
      <p:pic>
        <p:nvPicPr>
          <p:cNvPr id="13" name="pic13"/>
          <p:cNvPicPr/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549900" y="4333875"/>
            <a:ext cx="152400" cy="127000"/>
          </a:xfrm>
          <a:prstGeom prst="rect">
            <a:avLst/>
          </a:prstGeom>
        </p:spPr>
      </p:pic>
      <p:pic>
        <p:nvPicPr>
          <p:cNvPr id="14" name="pic14"/>
          <p:cNvPicPr/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549900" y="4957763"/>
            <a:ext cx="152400" cy="127000"/>
          </a:xfrm>
          <a:prstGeom prst="rect">
            <a:avLst/>
          </a:prstGeom>
        </p:spPr>
      </p:pic>
      <p:sp>
        <p:nvSpPr>
          <p:cNvPr id="15" name="text15"/>
          <p:cNvSpPr>
            <a:spLocks noChangeArrowheads="1"/>
          </p:cNvSpPr>
          <p:nvPr/>
        </p:nvSpPr>
        <p:spPr>
          <a:xfrm>
            <a:off x="1117600" y="2444155"/>
            <a:ext cx="2325537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32">
                <a:solidFill>
                  <a:srgbClr val="E63946"/>
                </a:solidFill>
                <a:latin typeface="Onest"/>
              </a:rPr>
              <a:t>Портфолио абитуриента · 2026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762000" y="2676525"/>
            <a:ext cx="4572000" cy="46609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570"/>
              </a:lnSpc>
            </a:pPr>
            <a:r>
              <a:rPr lang="ru-RU" sz="3400" b="1" spc="-101">
                <a:solidFill>
                  <a:srgbClr val="111111"/>
                </a:solidFill>
                <a:latin typeface="Manrope"/>
              </a:rPr>
              <a:t>Коротко о себе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762000" y="3373388"/>
            <a:ext cx="3962400" cy="103624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15"/>
              </a:lnSpc>
            </a:pPr>
            <a:r>
              <a:rPr lang="ru-RU" sz="1300">
                <a:solidFill>
                  <a:srgbClr val="606060"/>
                </a:solidFill>
                <a:latin typeface="Onest"/>
              </a:rPr>
              <a:t>Пять лет художественной школы, профильные курсы по графическому дизайну и год самостоятельной практики — путь, который привёл меня к графическому дизайну.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5969000" y="1600200"/>
            <a:ext cx="5486400" cy="4730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450" b="1">
                <a:solidFill>
                  <a:srgbClr val="111111"/>
                </a:solidFill>
                <a:latin typeface="Onest"/>
              </a:rPr>
              <a:t>Художественная школа — окончена в 2024 году, 5 лет обучения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5969000" y="2289175"/>
            <a:ext cx="5486400" cy="4730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450" b="1">
                <a:solidFill>
                  <a:srgbClr val="111111"/>
                </a:solidFill>
                <a:latin typeface="Onest"/>
              </a:rPr>
              <a:t>Профильные курсы по графическому дизайну — 2024–2025 годы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5969000" y="2978150"/>
            <a:ext cx="5486400" cy="4730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450" b="1">
                <a:solidFill>
                  <a:srgbClr val="111111"/>
                </a:solidFill>
                <a:latin typeface="Onest"/>
              </a:rPr>
              <a:t>Сейчас: подготовка портфолио и самостоятельная практика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5969000" y="3717131"/>
            <a:ext cx="4344491" cy="242888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450" b="1">
                <a:solidFill>
                  <a:srgbClr val="111111"/>
                </a:solidFill>
                <a:latin typeface="Onest"/>
              </a:rPr>
              <a:t>Причина выбора: любовь к типографике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5969000" y="4275931"/>
            <a:ext cx="4173438" cy="242888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450" b="1">
                <a:solidFill>
                  <a:srgbClr val="111111"/>
                </a:solidFill>
                <a:latin typeface="Onest"/>
              </a:rPr>
              <a:t>Причина выбора: интерес к айдентике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5969000" y="4784725"/>
            <a:ext cx="5486400" cy="4730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450" b="1">
                <a:solidFill>
                  <a:srgbClr val="111111"/>
                </a:solidFill>
                <a:latin typeface="Onest"/>
              </a:rPr>
              <a:t>Причина выбора: желание работать с визуальными системами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3937000" y="2843213"/>
            <a:ext cx="139700" cy="139700"/>
          </a:xfrm>
          <a:prstGeom prst="roundRect">
            <a:avLst>
              <a:gd name="adj" fmla="val 40909"/>
            </a:avLst>
          </a:prstGeom>
          <a:solidFill>
            <a:srgbClr val="E63946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3937000" y="3287713"/>
            <a:ext cx="139700" cy="139700"/>
          </a:xfrm>
          <a:prstGeom prst="roundRect">
            <a:avLst>
              <a:gd name="adj" fmla="val 40909"/>
            </a:avLst>
          </a:prstGeom>
          <a:solidFill>
            <a:srgbClr val="FA9B98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3937000" y="3732213"/>
            <a:ext cx="139700" cy="139700"/>
          </a:xfrm>
          <a:prstGeom prst="roundRect">
            <a:avLst>
              <a:gd name="adj" fmla="val 40909"/>
            </a:avLst>
          </a:prstGeom>
          <a:solidFill>
            <a:srgbClr val="7F2C2E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3937000" y="4176713"/>
            <a:ext cx="139700" cy="139700"/>
          </a:xfrm>
          <a:prstGeom prst="roundRect">
            <a:avLst>
              <a:gd name="adj" fmla="val 40909"/>
            </a:avLst>
          </a:prstGeom>
          <a:solidFill>
            <a:srgbClr val="FFCDCA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3937000" y="4621213"/>
            <a:ext cx="139700" cy="139700"/>
          </a:xfrm>
          <a:prstGeom prst="roundRect">
            <a:avLst>
              <a:gd name="adj" fmla="val 40909"/>
            </a:avLst>
          </a:prstGeom>
          <a:solidFill>
            <a:srgbClr val="606060"/>
          </a:solidFill>
          <a:ln>
            <a:noFill/>
          </a:ln>
        </p:spPr>
      </p:sp>
      <p:graphicFrame>
        <p:nvGraphicFramePr>
          <p:cNvPr id="8" name="chart8"/>
          <p:cNvGraphicFramePr/>
          <p:nvPr/>
        </p:nvGraphicFramePr>
        <p:xfrm>
          <a:off x="762000" y="2468563"/>
          <a:ext cx="2667000" cy="266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Chart0"/>
          </a:graphicData>
        </a:graphic>
      </p:graphicFrame>
      <p:sp>
        <p:nvSpPr>
          <p:cNvPr id="9" name="text9"/>
          <p:cNvSpPr>
            <a:spLocks noChangeArrowheads="1"/>
          </p:cNvSpPr>
          <p:nvPr/>
        </p:nvSpPr>
        <p:spPr>
          <a:xfrm>
            <a:off x="762000" y="1646238"/>
            <a:ext cx="11303000" cy="47942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675"/>
              </a:lnSpc>
            </a:pPr>
            <a:r>
              <a:rPr lang="ru-RU" sz="3500" b="1" spc="-104">
                <a:solidFill>
                  <a:srgbClr val="111111"/>
                </a:solidFill>
                <a:latin typeface="Manrope"/>
              </a:rPr>
              <a:t>Из чего собрано портфолио: 5 разделов, 20 работ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739801" y="3297238"/>
            <a:ext cx="711398" cy="561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4320"/>
              </a:lnSpc>
            </a:pPr>
            <a:r>
              <a:rPr lang="ru-RU" sz="3600" b="1">
                <a:solidFill>
                  <a:srgbClr val="E63946"/>
                </a:solidFill>
                <a:latin typeface="Manrope"/>
              </a:rPr>
              <a:t>20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479550" y="3925888"/>
            <a:ext cx="1231900" cy="3937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500"/>
              </a:lnSpc>
            </a:pPr>
            <a:r>
              <a:rPr lang="ru-RU" sz="1200">
                <a:solidFill>
                  <a:srgbClr val="606060"/>
                </a:solidFill>
                <a:latin typeface="Onest"/>
              </a:rPr>
              <a:t>работ в портфолио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4191000" y="2792413"/>
            <a:ext cx="7633295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111111"/>
                </a:solidFill>
                <a:latin typeface="Onest"/>
              </a:rPr>
              <a:t>Академический рисунок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1303595" y="2773363"/>
            <a:ext cx="253405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E63946"/>
                </a:solidFill>
                <a:latin typeface="Manrope"/>
              </a:rPr>
              <a:t>6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4191000" y="3236913"/>
            <a:ext cx="7639943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111111"/>
                </a:solidFill>
                <a:latin typeface="Onest"/>
              </a:rPr>
              <a:t>Живопись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1310243" y="3217863"/>
            <a:ext cx="246757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E63946"/>
                </a:solidFill>
                <a:latin typeface="Manrope"/>
              </a:rPr>
              <a:t>5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4191000" y="3681413"/>
            <a:ext cx="7634684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111111"/>
                </a:solidFill>
                <a:latin typeface="Onest"/>
              </a:rPr>
              <a:t>Композиция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11304984" y="3662363"/>
            <a:ext cx="252016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E63946"/>
                </a:solidFill>
                <a:latin typeface="Manrope"/>
              </a:rPr>
              <a:t>4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4191000" y="4125913"/>
            <a:ext cx="763954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111111"/>
                </a:solidFill>
                <a:latin typeface="Onest"/>
              </a:rPr>
              <a:t>Шрифт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11309846" y="4106863"/>
            <a:ext cx="247154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E63946"/>
                </a:solidFill>
                <a:latin typeface="Manrope"/>
              </a:rPr>
              <a:t>3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4191000" y="4570413"/>
            <a:ext cx="763696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111111"/>
                </a:solidFill>
                <a:latin typeface="Onest"/>
              </a:rPr>
              <a:t>Собственные проекты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11307266" y="4551363"/>
            <a:ext cx="249734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E63946"/>
                </a:solidFill>
                <a:latin typeface="Manrope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476673"/>
            <a:ext cx="10668000" cy="4527550"/>
          </a:xfrm>
          <a:prstGeom prst="rect">
            <a:avLst/>
          </a:prstGeom>
          <a:noFill/>
          <a:ln w="12700" cap="flat">
            <a:solidFill>
              <a:srgbClr val="FFE8E6"/>
            </a:solidFill>
          </a:ln>
        </p:spPr>
      </p:sp>
      <p:sp>
        <p:nvSpPr>
          <p:cNvPr id="4" name="card4"/>
          <p:cNvSpPr/>
          <p:nvPr/>
        </p:nvSpPr>
        <p:spPr>
          <a:xfrm>
            <a:off x="4476452" y="1489373"/>
            <a:ext cx="2313583" cy="463550"/>
          </a:xfrm>
          <a:prstGeom prst="rect">
            <a:avLst/>
          </a:prstGeom>
          <a:solidFill>
            <a:srgbClr val="FFE8E6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4476452" y="1952923"/>
            <a:ext cx="2313583" cy="685800"/>
          </a:xfrm>
          <a:prstGeom prst="rect">
            <a:avLst/>
          </a:prstGeom>
          <a:solidFill>
            <a:srgbClr val="FFE8E6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4476452" y="2638723"/>
            <a:ext cx="2313583" cy="444500"/>
          </a:xfrm>
          <a:prstGeom prst="rect">
            <a:avLst/>
          </a:prstGeom>
          <a:solidFill>
            <a:srgbClr val="FFE8E6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4476452" y="3083223"/>
            <a:ext cx="2313583" cy="685800"/>
          </a:xfrm>
          <a:prstGeom prst="rect">
            <a:avLst/>
          </a:prstGeom>
          <a:solidFill>
            <a:srgbClr val="FFE8E6"/>
          </a:solidFill>
          <a:ln>
            <a:noFill/>
          </a:ln>
        </p:spPr>
      </p:sp>
      <p:sp>
        <p:nvSpPr>
          <p:cNvPr id="8" name="card8"/>
          <p:cNvSpPr/>
          <p:nvPr/>
        </p:nvSpPr>
        <p:spPr>
          <a:xfrm>
            <a:off x="4476452" y="3769023"/>
            <a:ext cx="2313583" cy="444500"/>
          </a:xfrm>
          <a:prstGeom prst="rect">
            <a:avLst/>
          </a:prstGeom>
          <a:solidFill>
            <a:srgbClr val="FFE8E6"/>
          </a:solidFill>
          <a:ln>
            <a:noFill/>
          </a:ln>
        </p:spPr>
      </p:sp>
      <p:sp>
        <p:nvSpPr>
          <p:cNvPr id="9" name="card9"/>
          <p:cNvSpPr/>
          <p:nvPr/>
        </p:nvSpPr>
        <p:spPr>
          <a:xfrm>
            <a:off x="4476452" y="4213523"/>
            <a:ext cx="2313583" cy="444500"/>
          </a:xfrm>
          <a:prstGeom prst="rect">
            <a:avLst/>
          </a:prstGeom>
          <a:solidFill>
            <a:srgbClr val="FFE8E6"/>
          </a:solidFill>
          <a:ln>
            <a:noFill/>
          </a:ln>
        </p:spPr>
      </p:sp>
      <p:sp>
        <p:nvSpPr>
          <p:cNvPr id="10" name="card10"/>
          <p:cNvSpPr/>
          <p:nvPr/>
        </p:nvSpPr>
        <p:spPr>
          <a:xfrm>
            <a:off x="4476452" y="4658023"/>
            <a:ext cx="2313583" cy="444500"/>
          </a:xfrm>
          <a:prstGeom prst="rect">
            <a:avLst/>
          </a:prstGeom>
          <a:solidFill>
            <a:srgbClr val="FFE8E6"/>
          </a:solidFill>
          <a:ln>
            <a:noFill/>
          </a:ln>
        </p:spPr>
      </p:sp>
      <p:sp>
        <p:nvSpPr>
          <p:cNvPr id="11" name="card11"/>
          <p:cNvSpPr/>
          <p:nvPr/>
        </p:nvSpPr>
        <p:spPr>
          <a:xfrm>
            <a:off x="4476452" y="5102523"/>
            <a:ext cx="2313583" cy="444500"/>
          </a:xfrm>
          <a:prstGeom prst="rect">
            <a:avLst/>
          </a:prstGeom>
          <a:solidFill>
            <a:srgbClr val="FFE8E6"/>
          </a:solidFill>
          <a:ln>
            <a:noFill/>
          </a:ln>
        </p:spPr>
      </p:sp>
      <p:sp>
        <p:nvSpPr>
          <p:cNvPr id="12" name="card12"/>
          <p:cNvSpPr/>
          <p:nvPr/>
        </p:nvSpPr>
        <p:spPr>
          <a:xfrm>
            <a:off x="4476452" y="5547023"/>
            <a:ext cx="2313583" cy="444500"/>
          </a:xfrm>
          <a:prstGeom prst="rect">
            <a:avLst/>
          </a:prstGeom>
          <a:solidFill>
            <a:srgbClr val="FFE8E6"/>
          </a:solidFill>
          <a:ln>
            <a:noFill/>
          </a:ln>
        </p:spPr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117600" y="479127"/>
            <a:ext cx="1651643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32">
                <a:solidFill>
                  <a:srgbClr val="E63946"/>
                </a:solidFill>
                <a:latin typeface="Onest"/>
              </a:rPr>
              <a:t>Раздел 4 · Портфолио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762000" y="679748"/>
            <a:ext cx="11303000" cy="47942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675"/>
              </a:lnSpc>
            </a:pPr>
            <a:r>
              <a:rPr lang="ru-RU" sz="3500" b="1" spc="-104">
                <a:solidFill>
                  <a:srgbClr val="111111"/>
                </a:solidFill>
                <a:latin typeface="Manrope"/>
              </a:rPr>
              <a:t>Рисунок и живопись: академические работы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965200" y="1590973"/>
            <a:ext cx="3955752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111111"/>
                </a:solidFill>
                <a:latin typeface="Manrope"/>
              </a:rPr>
              <a:t>Работа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4473694" y="1590973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 b="1">
                <a:solidFill>
                  <a:srgbClr val="E63946"/>
                </a:solidFill>
                <a:latin typeface="Manrope"/>
              </a:rPr>
              <a:t>Техника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6787277" y="1590973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 b="1">
                <a:solidFill>
                  <a:srgbClr val="111111"/>
                </a:solidFill>
                <a:latin typeface="Manrope"/>
              </a:rPr>
              <a:t>Формат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9100850" y="1590973"/>
            <a:ext cx="2319218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 b="1">
                <a:solidFill>
                  <a:srgbClr val="111111"/>
                </a:solidFill>
                <a:latin typeface="Manrope"/>
              </a:rPr>
              <a:t>Год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965200" y="2175173"/>
            <a:ext cx="3955752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111111"/>
                </a:solidFill>
                <a:latin typeface="Onest"/>
              </a:rPr>
              <a:t>Натюрморт с гипсовым шаром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4654252" y="2054523"/>
            <a:ext cx="1957983" cy="495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900"/>
              </a:lnSpc>
            </a:pPr>
            <a:r>
              <a:rPr lang="ru-RU" sz="1500">
                <a:solidFill>
                  <a:srgbClr val="111111"/>
                </a:solidFill>
                <a:latin typeface="Onest"/>
              </a:rPr>
              <a:t>Графитный карандаш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6787277" y="2175173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11111"/>
                </a:solidFill>
                <a:latin typeface="Onest"/>
              </a:rPr>
              <a:t>А2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9100850" y="2175173"/>
            <a:ext cx="2319218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11111"/>
                </a:solidFill>
                <a:latin typeface="Onest"/>
              </a:rPr>
              <a:t>2024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965200" y="2740323"/>
            <a:ext cx="3955752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111111"/>
                </a:solidFill>
                <a:latin typeface="Onest"/>
              </a:rPr>
              <a:t>Гипсовая голова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4473694" y="2740323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11111"/>
                </a:solidFill>
                <a:latin typeface="Onest"/>
              </a:rPr>
              <a:t>Уголь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6787277" y="2740323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11111"/>
                </a:solidFill>
                <a:latin typeface="Onest"/>
              </a:rPr>
              <a:t>А2</a:t>
            </a:r>
          </a:p>
        </p:txBody>
      </p:sp>
      <p:sp>
        <p:nvSpPr>
          <p:cNvPr id="26" name="text26"/>
          <p:cNvSpPr>
            <a:spLocks noChangeArrowheads="1"/>
          </p:cNvSpPr>
          <p:nvPr/>
        </p:nvSpPr>
        <p:spPr>
          <a:xfrm>
            <a:off x="9100850" y="2740323"/>
            <a:ext cx="2319218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11111"/>
                </a:solidFill>
                <a:latin typeface="Onest"/>
              </a:rPr>
              <a:t>2024</a:t>
            </a:r>
          </a:p>
        </p:txBody>
      </p:sp>
      <p:sp>
        <p:nvSpPr>
          <p:cNvPr id="27" name="text27"/>
          <p:cNvSpPr>
            <a:spLocks noChangeArrowheads="1"/>
          </p:cNvSpPr>
          <p:nvPr/>
        </p:nvSpPr>
        <p:spPr>
          <a:xfrm>
            <a:off x="965200" y="3305473"/>
            <a:ext cx="3955752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111111"/>
                </a:solidFill>
                <a:latin typeface="Onest"/>
              </a:rPr>
              <a:t>Постановка из двух предметов</a:t>
            </a:r>
          </a:p>
        </p:txBody>
      </p:sp>
      <p:sp>
        <p:nvSpPr>
          <p:cNvPr id="28" name="text28"/>
          <p:cNvSpPr>
            <a:spLocks noChangeArrowheads="1"/>
          </p:cNvSpPr>
          <p:nvPr/>
        </p:nvSpPr>
        <p:spPr>
          <a:xfrm>
            <a:off x="4654252" y="3184823"/>
            <a:ext cx="1957983" cy="495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900"/>
              </a:lnSpc>
            </a:pPr>
            <a:r>
              <a:rPr lang="ru-RU" sz="1500">
                <a:solidFill>
                  <a:srgbClr val="111111"/>
                </a:solidFill>
                <a:latin typeface="Onest"/>
              </a:rPr>
              <a:t>Графитный карандаш</a:t>
            </a:r>
          </a:p>
        </p:txBody>
      </p:sp>
      <p:sp>
        <p:nvSpPr>
          <p:cNvPr id="29" name="text29"/>
          <p:cNvSpPr>
            <a:spLocks noChangeArrowheads="1"/>
          </p:cNvSpPr>
          <p:nvPr/>
        </p:nvSpPr>
        <p:spPr>
          <a:xfrm>
            <a:off x="6787277" y="3305473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11111"/>
                </a:solidFill>
                <a:latin typeface="Onest"/>
              </a:rPr>
              <a:t>А3</a:t>
            </a:r>
          </a:p>
        </p:txBody>
      </p:sp>
      <p:sp>
        <p:nvSpPr>
          <p:cNvPr id="30" name="text30"/>
          <p:cNvSpPr>
            <a:spLocks noChangeArrowheads="1"/>
          </p:cNvSpPr>
          <p:nvPr/>
        </p:nvSpPr>
        <p:spPr>
          <a:xfrm>
            <a:off x="9100850" y="3305473"/>
            <a:ext cx="2319218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11111"/>
                </a:solidFill>
                <a:latin typeface="Onest"/>
              </a:rPr>
              <a:t>2024</a:t>
            </a:r>
          </a:p>
        </p:txBody>
      </p:sp>
      <p:sp>
        <p:nvSpPr>
          <p:cNvPr id="31" name="text31"/>
          <p:cNvSpPr>
            <a:spLocks noChangeArrowheads="1"/>
          </p:cNvSpPr>
          <p:nvPr/>
        </p:nvSpPr>
        <p:spPr>
          <a:xfrm>
            <a:off x="965200" y="3870623"/>
            <a:ext cx="3955752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111111"/>
                </a:solidFill>
                <a:latin typeface="Onest"/>
              </a:rPr>
              <a:t>Гипсовая стопа</a:t>
            </a:r>
          </a:p>
        </p:txBody>
      </p:sp>
      <p:sp>
        <p:nvSpPr>
          <p:cNvPr id="32" name="text32"/>
          <p:cNvSpPr>
            <a:spLocks noChangeArrowheads="1"/>
          </p:cNvSpPr>
          <p:nvPr/>
        </p:nvSpPr>
        <p:spPr>
          <a:xfrm>
            <a:off x="4473694" y="3870623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11111"/>
                </a:solidFill>
                <a:latin typeface="Onest"/>
              </a:rPr>
              <a:t>Уголь</a:t>
            </a:r>
          </a:p>
        </p:txBody>
      </p:sp>
      <p:sp>
        <p:nvSpPr>
          <p:cNvPr id="33" name="text33"/>
          <p:cNvSpPr>
            <a:spLocks noChangeArrowheads="1"/>
          </p:cNvSpPr>
          <p:nvPr/>
        </p:nvSpPr>
        <p:spPr>
          <a:xfrm>
            <a:off x="6787277" y="3870623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11111"/>
                </a:solidFill>
                <a:latin typeface="Onest"/>
              </a:rPr>
              <a:t>А2</a:t>
            </a:r>
          </a:p>
        </p:txBody>
      </p:sp>
      <p:sp>
        <p:nvSpPr>
          <p:cNvPr id="34" name="text34"/>
          <p:cNvSpPr>
            <a:spLocks noChangeArrowheads="1"/>
          </p:cNvSpPr>
          <p:nvPr/>
        </p:nvSpPr>
        <p:spPr>
          <a:xfrm>
            <a:off x="9100850" y="3870623"/>
            <a:ext cx="2319218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11111"/>
                </a:solidFill>
                <a:latin typeface="Onest"/>
              </a:rPr>
              <a:t>2024</a:t>
            </a:r>
          </a:p>
        </p:txBody>
      </p:sp>
      <p:sp>
        <p:nvSpPr>
          <p:cNvPr id="35" name="text35"/>
          <p:cNvSpPr>
            <a:spLocks noChangeArrowheads="1"/>
          </p:cNvSpPr>
          <p:nvPr/>
        </p:nvSpPr>
        <p:spPr>
          <a:xfrm>
            <a:off x="965200" y="4315123"/>
            <a:ext cx="3955752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111111"/>
                </a:solidFill>
                <a:latin typeface="Onest"/>
              </a:rPr>
              <a:t>Натюрморт с драпировкой</a:t>
            </a:r>
          </a:p>
        </p:txBody>
      </p:sp>
      <p:sp>
        <p:nvSpPr>
          <p:cNvPr id="36" name="text36"/>
          <p:cNvSpPr>
            <a:spLocks noChangeArrowheads="1"/>
          </p:cNvSpPr>
          <p:nvPr/>
        </p:nvSpPr>
        <p:spPr>
          <a:xfrm>
            <a:off x="4473694" y="4315123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11111"/>
                </a:solidFill>
                <a:latin typeface="Onest"/>
              </a:rPr>
              <a:t>Акварель</a:t>
            </a:r>
          </a:p>
        </p:txBody>
      </p:sp>
      <p:sp>
        <p:nvSpPr>
          <p:cNvPr id="37" name="text37"/>
          <p:cNvSpPr>
            <a:spLocks noChangeArrowheads="1"/>
          </p:cNvSpPr>
          <p:nvPr/>
        </p:nvSpPr>
        <p:spPr>
          <a:xfrm>
            <a:off x="6787277" y="4315123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11111"/>
                </a:solidFill>
                <a:latin typeface="Onest"/>
              </a:rPr>
              <a:t>А3</a:t>
            </a:r>
          </a:p>
        </p:txBody>
      </p:sp>
      <p:sp>
        <p:nvSpPr>
          <p:cNvPr id="38" name="text38"/>
          <p:cNvSpPr>
            <a:spLocks noChangeArrowheads="1"/>
          </p:cNvSpPr>
          <p:nvPr/>
        </p:nvSpPr>
        <p:spPr>
          <a:xfrm>
            <a:off x="9100850" y="4315123"/>
            <a:ext cx="2319218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11111"/>
                </a:solidFill>
                <a:latin typeface="Onest"/>
              </a:rPr>
              <a:t>2025</a:t>
            </a:r>
          </a:p>
        </p:txBody>
      </p:sp>
      <p:sp>
        <p:nvSpPr>
          <p:cNvPr id="39" name="text39"/>
          <p:cNvSpPr>
            <a:spLocks noChangeArrowheads="1"/>
          </p:cNvSpPr>
          <p:nvPr/>
        </p:nvSpPr>
        <p:spPr>
          <a:xfrm>
            <a:off x="965200" y="4759623"/>
            <a:ext cx="3955752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111111"/>
                </a:solidFill>
                <a:latin typeface="Onest"/>
              </a:rPr>
              <a:t>Крынка и яблоки</a:t>
            </a:r>
          </a:p>
        </p:txBody>
      </p:sp>
      <p:sp>
        <p:nvSpPr>
          <p:cNvPr id="40" name="text40"/>
          <p:cNvSpPr>
            <a:spLocks noChangeArrowheads="1"/>
          </p:cNvSpPr>
          <p:nvPr/>
        </p:nvSpPr>
        <p:spPr>
          <a:xfrm>
            <a:off x="4473694" y="4759623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11111"/>
                </a:solidFill>
                <a:latin typeface="Onest"/>
              </a:rPr>
              <a:t>Гуашь</a:t>
            </a:r>
          </a:p>
        </p:txBody>
      </p:sp>
      <p:sp>
        <p:nvSpPr>
          <p:cNvPr id="41" name="text41"/>
          <p:cNvSpPr>
            <a:spLocks noChangeArrowheads="1"/>
          </p:cNvSpPr>
          <p:nvPr/>
        </p:nvSpPr>
        <p:spPr>
          <a:xfrm>
            <a:off x="6787277" y="4759623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11111"/>
                </a:solidFill>
                <a:latin typeface="Onest"/>
              </a:rPr>
              <a:t>А2</a:t>
            </a:r>
          </a:p>
        </p:txBody>
      </p:sp>
      <p:sp>
        <p:nvSpPr>
          <p:cNvPr id="42" name="text42"/>
          <p:cNvSpPr>
            <a:spLocks noChangeArrowheads="1"/>
          </p:cNvSpPr>
          <p:nvPr/>
        </p:nvSpPr>
        <p:spPr>
          <a:xfrm>
            <a:off x="9100850" y="4759623"/>
            <a:ext cx="2319218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11111"/>
                </a:solidFill>
                <a:latin typeface="Onest"/>
              </a:rPr>
              <a:t>2025</a:t>
            </a:r>
          </a:p>
        </p:txBody>
      </p:sp>
      <p:sp>
        <p:nvSpPr>
          <p:cNvPr id="43" name="text43"/>
          <p:cNvSpPr>
            <a:spLocks noChangeArrowheads="1"/>
          </p:cNvSpPr>
          <p:nvPr/>
        </p:nvSpPr>
        <p:spPr>
          <a:xfrm>
            <a:off x="965200" y="5204123"/>
            <a:ext cx="3955752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111111"/>
                </a:solidFill>
                <a:latin typeface="Onest"/>
              </a:rPr>
              <a:t>Натюрморт с самоваром</a:t>
            </a:r>
          </a:p>
        </p:txBody>
      </p:sp>
      <p:sp>
        <p:nvSpPr>
          <p:cNvPr id="44" name="text44"/>
          <p:cNvSpPr>
            <a:spLocks noChangeArrowheads="1"/>
          </p:cNvSpPr>
          <p:nvPr/>
        </p:nvSpPr>
        <p:spPr>
          <a:xfrm>
            <a:off x="4473694" y="5204123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11111"/>
                </a:solidFill>
                <a:latin typeface="Onest"/>
              </a:rPr>
              <a:t>Акварель</a:t>
            </a:r>
          </a:p>
        </p:txBody>
      </p:sp>
      <p:sp>
        <p:nvSpPr>
          <p:cNvPr id="45" name="text45"/>
          <p:cNvSpPr>
            <a:spLocks noChangeArrowheads="1"/>
          </p:cNvSpPr>
          <p:nvPr/>
        </p:nvSpPr>
        <p:spPr>
          <a:xfrm>
            <a:off x="6787277" y="5204123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11111"/>
                </a:solidFill>
                <a:latin typeface="Onest"/>
              </a:rPr>
              <a:t>А2</a:t>
            </a:r>
          </a:p>
        </p:txBody>
      </p:sp>
      <p:sp>
        <p:nvSpPr>
          <p:cNvPr id="46" name="text46"/>
          <p:cNvSpPr>
            <a:spLocks noChangeArrowheads="1"/>
          </p:cNvSpPr>
          <p:nvPr/>
        </p:nvSpPr>
        <p:spPr>
          <a:xfrm>
            <a:off x="9100850" y="5204123"/>
            <a:ext cx="2319218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11111"/>
                </a:solidFill>
                <a:latin typeface="Onest"/>
              </a:rPr>
              <a:t>2025</a:t>
            </a:r>
          </a:p>
        </p:txBody>
      </p:sp>
      <p:sp>
        <p:nvSpPr>
          <p:cNvPr id="47" name="text47"/>
          <p:cNvSpPr>
            <a:spLocks noChangeArrowheads="1"/>
          </p:cNvSpPr>
          <p:nvPr/>
        </p:nvSpPr>
        <p:spPr>
          <a:xfrm>
            <a:off x="965200" y="5648623"/>
            <a:ext cx="3955752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111111"/>
                </a:solidFill>
                <a:latin typeface="Onest"/>
              </a:rPr>
              <a:t>Этюд с овощами</a:t>
            </a:r>
          </a:p>
        </p:txBody>
      </p:sp>
      <p:sp>
        <p:nvSpPr>
          <p:cNvPr id="48" name="text48"/>
          <p:cNvSpPr>
            <a:spLocks noChangeArrowheads="1"/>
          </p:cNvSpPr>
          <p:nvPr/>
        </p:nvSpPr>
        <p:spPr>
          <a:xfrm>
            <a:off x="4473694" y="5648623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11111"/>
                </a:solidFill>
                <a:latin typeface="Onest"/>
              </a:rPr>
              <a:t>Гуашь</a:t>
            </a:r>
          </a:p>
        </p:txBody>
      </p:sp>
      <p:sp>
        <p:nvSpPr>
          <p:cNvPr id="49" name="text49"/>
          <p:cNvSpPr>
            <a:spLocks noChangeArrowheads="1"/>
          </p:cNvSpPr>
          <p:nvPr/>
        </p:nvSpPr>
        <p:spPr>
          <a:xfrm>
            <a:off x="6787277" y="5648623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11111"/>
                </a:solidFill>
                <a:latin typeface="Onest"/>
              </a:rPr>
              <a:t>А3</a:t>
            </a:r>
          </a:p>
        </p:txBody>
      </p:sp>
      <p:sp>
        <p:nvSpPr>
          <p:cNvPr id="50" name="text50"/>
          <p:cNvSpPr>
            <a:spLocks noChangeArrowheads="1"/>
          </p:cNvSpPr>
          <p:nvPr/>
        </p:nvSpPr>
        <p:spPr>
          <a:xfrm>
            <a:off x="9100850" y="5648623"/>
            <a:ext cx="2319218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11111"/>
                </a:solidFill>
                <a:latin typeface="Onest"/>
              </a:rPr>
              <a:t>2025</a:t>
            </a:r>
          </a:p>
        </p:txBody>
      </p:sp>
      <p:sp>
        <p:nvSpPr>
          <p:cNvPr id="51" name="text51"/>
          <p:cNvSpPr>
            <a:spLocks noChangeArrowheads="1"/>
          </p:cNvSpPr>
          <p:nvPr/>
        </p:nvSpPr>
        <p:spPr>
          <a:xfrm>
            <a:off x="762000" y="6156623"/>
            <a:ext cx="82550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606060"/>
                </a:solidFill>
                <a:latin typeface="Onest"/>
              </a:rPr>
              <a:t>В разделе 11 работ: 6 — карандаш и уголь, 5 — акварель и гуашь; в таблице — 8 характерных</a:t>
            </a:r>
          </a:p>
        </p:txBody>
      </p:sp>
      <p:sp>
        <p:nvSpPr>
          <p:cNvPr id="52" name="text52"/>
          <p:cNvSpPr>
            <a:spLocks noChangeArrowheads="1"/>
          </p:cNvSpPr>
          <p:nvPr/>
        </p:nvSpPr>
        <p:spPr>
          <a:xfrm>
            <a:off x="127000" y="647065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9A9A9A"/>
                </a:solidFill>
                <a:latin typeface="Onest"/>
              </a:rPr>
              <a:t>Личное портфолио абитуриента, работы 2024–2025 годов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528961"/>
            <a:ext cx="2552700" cy="2666603"/>
          </a:xfrm>
          <a:prstGeom prst="rect">
            <a:avLst/>
          </a:prstGeom>
          <a:noFill/>
          <a:ln w="6350" cap="flat">
            <a:solidFill>
              <a:srgbClr val="D4D4D4"/>
            </a:solidFill>
          </a:ln>
        </p:spPr>
      </p:sp>
      <p:sp>
        <p:nvSpPr>
          <p:cNvPr id="4" name="card4"/>
          <p:cNvSpPr/>
          <p:nvPr/>
        </p:nvSpPr>
        <p:spPr>
          <a:xfrm>
            <a:off x="3467100" y="1528961"/>
            <a:ext cx="2552700" cy="2666603"/>
          </a:xfrm>
          <a:prstGeom prst="rect">
            <a:avLst/>
          </a:prstGeom>
          <a:noFill/>
          <a:ln w="6350" cap="flat">
            <a:solidFill>
              <a:srgbClr val="D4D4D4"/>
            </a:solidFill>
          </a:ln>
        </p:spPr>
      </p:sp>
      <p:sp>
        <p:nvSpPr>
          <p:cNvPr id="5" name="card5"/>
          <p:cNvSpPr/>
          <p:nvPr/>
        </p:nvSpPr>
        <p:spPr>
          <a:xfrm>
            <a:off x="6172200" y="1528961"/>
            <a:ext cx="2552700" cy="2666603"/>
          </a:xfrm>
          <a:prstGeom prst="rect">
            <a:avLst/>
          </a:prstGeom>
          <a:noFill/>
          <a:ln w="6350" cap="flat">
            <a:solidFill>
              <a:srgbClr val="D4D4D4"/>
            </a:solidFill>
          </a:ln>
        </p:spPr>
      </p:sp>
      <p:sp>
        <p:nvSpPr>
          <p:cNvPr id="6" name="card6"/>
          <p:cNvSpPr/>
          <p:nvPr/>
        </p:nvSpPr>
        <p:spPr>
          <a:xfrm>
            <a:off x="8877300" y="1528961"/>
            <a:ext cx="2552700" cy="2666603"/>
          </a:xfrm>
          <a:prstGeom prst="rect">
            <a:avLst/>
          </a:prstGeom>
          <a:noFill/>
          <a:ln w="6350" cap="flat">
            <a:solidFill>
              <a:srgbClr val="D4D4D4"/>
            </a:solidFill>
          </a:ln>
        </p:spPr>
      </p:sp>
      <p:sp>
        <p:nvSpPr>
          <p:cNvPr id="7" name="card7"/>
          <p:cNvSpPr/>
          <p:nvPr/>
        </p:nvSpPr>
        <p:spPr>
          <a:xfrm>
            <a:off x="762000" y="4347964"/>
            <a:ext cx="2552700" cy="2666603"/>
          </a:xfrm>
          <a:prstGeom prst="rect">
            <a:avLst/>
          </a:prstGeom>
          <a:noFill/>
          <a:ln w="6350" cap="flat">
            <a:solidFill>
              <a:srgbClr val="D4D4D4"/>
            </a:solidFill>
          </a:ln>
        </p:spPr>
      </p:sp>
      <p:sp>
        <p:nvSpPr>
          <p:cNvPr id="8" name="card8"/>
          <p:cNvSpPr/>
          <p:nvPr/>
        </p:nvSpPr>
        <p:spPr>
          <a:xfrm>
            <a:off x="3467100" y="4347964"/>
            <a:ext cx="2552700" cy="2666603"/>
          </a:xfrm>
          <a:prstGeom prst="rect">
            <a:avLst/>
          </a:prstGeom>
          <a:noFill/>
          <a:ln w="6350" cap="flat">
            <a:solidFill>
              <a:srgbClr val="D4D4D4"/>
            </a:solidFill>
          </a:ln>
        </p:spPr>
      </p:sp>
      <p:sp>
        <p:nvSpPr>
          <p:cNvPr id="9" name="card9"/>
          <p:cNvSpPr/>
          <p:nvPr/>
        </p:nvSpPr>
        <p:spPr>
          <a:xfrm>
            <a:off x="6172200" y="4347964"/>
            <a:ext cx="2552700" cy="2666603"/>
          </a:xfrm>
          <a:prstGeom prst="rect">
            <a:avLst/>
          </a:prstGeom>
          <a:noFill/>
          <a:ln w="6350" cap="flat">
            <a:solidFill>
              <a:srgbClr val="D4D4D4"/>
            </a:solidFill>
          </a:ln>
        </p:spPr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117600" y="622300"/>
            <a:ext cx="1367917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32">
                <a:solidFill>
                  <a:srgbClr val="E63946"/>
                </a:solidFill>
                <a:latin typeface="Onest"/>
              </a:rPr>
              <a:t>Учебные задания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762000" y="683220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95">
                <a:solidFill>
                  <a:srgbClr val="111111"/>
                </a:solidFill>
                <a:latin typeface="Manrope"/>
              </a:rPr>
              <a:t>Композиция и шрифт: что отрабатывалось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73150" y="1814711"/>
            <a:ext cx="231648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E63946"/>
                </a:solidFill>
                <a:latin typeface="Onest"/>
              </a:rPr>
              <a:t>01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73150" y="2119511"/>
            <a:ext cx="1955800" cy="533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50"/>
              </a:lnSpc>
            </a:pPr>
            <a:r>
              <a:rPr lang="ru-RU" sz="1600" b="1">
                <a:solidFill>
                  <a:srgbClr val="111111"/>
                </a:solidFill>
                <a:latin typeface="Onest"/>
              </a:rPr>
              <a:t>Ритм и статика/динамика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1073150" y="2725341"/>
            <a:ext cx="1955800" cy="1193403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06060"/>
                </a:solidFill>
                <a:latin typeface="Onest"/>
              </a:rPr>
              <a:t>Ритмические ряды и упражнения на равновесие: статичная и динамичная композиция из простых форм.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3778250" y="1814711"/>
            <a:ext cx="231648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E63946"/>
                </a:solidFill>
                <a:latin typeface="Onest"/>
              </a:rPr>
              <a:t>02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3778250" y="2119511"/>
            <a:ext cx="231648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11111"/>
                </a:solidFill>
                <a:latin typeface="Onest"/>
              </a:rPr>
              <a:t>Контраст пятен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3778250" y="2464991"/>
            <a:ext cx="1955800" cy="957263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06060"/>
                </a:solidFill>
                <a:latin typeface="Onest"/>
              </a:rPr>
              <a:t>Плоскостные композиции из чёрных и белых пятен: соотношение масс, акцент, пауза.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6483350" y="1814711"/>
            <a:ext cx="231648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E63946"/>
                </a:solidFill>
                <a:latin typeface="Onest"/>
              </a:rPr>
              <a:t>03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6483350" y="2119511"/>
            <a:ext cx="231648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11111"/>
                </a:solidFill>
                <a:latin typeface="Onest"/>
              </a:rPr>
              <a:t>Модульная сетка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483350" y="2464991"/>
            <a:ext cx="1955800" cy="1193403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06060"/>
                </a:solidFill>
                <a:latin typeface="Onest"/>
              </a:rPr>
              <a:t>Построение многоколоночной сетки и раскладка текста и изображений по модулям.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9188450" y="1814711"/>
            <a:ext cx="231648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E63946"/>
                </a:solidFill>
                <a:latin typeface="Onest"/>
              </a:rPr>
              <a:t>04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9188450" y="2119511"/>
            <a:ext cx="1955800" cy="533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50"/>
              </a:lnSpc>
            </a:pPr>
            <a:r>
              <a:rPr lang="ru-RU" sz="1600" b="1">
                <a:solidFill>
                  <a:srgbClr val="111111"/>
                </a:solidFill>
                <a:latin typeface="Onest"/>
              </a:rPr>
              <a:t>Типографическая иерархия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9188450" y="2725341"/>
            <a:ext cx="1955800" cy="1193403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06060"/>
                </a:solidFill>
                <a:latin typeface="Onest"/>
              </a:rPr>
              <a:t>Разбор кеглей, начертаний и интерлиньяжа: заголовок, подзаголовок, основной текст.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1073150" y="4633714"/>
            <a:ext cx="231648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E63946"/>
                </a:solidFill>
                <a:latin typeface="Onest"/>
              </a:rPr>
              <a:t>05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1073150" y="4938514"/>
            <a:ext cx="231648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11111"/>
                </a:solidFill>
                <a:latin typeface="Onest"/>
              </a:rPr>
              <a:t>Леттеринг</a:t>
            </a:r>
          </a:p>
        </p:txBody>
      </p:sp>
      <p:sp>
        <p:nvSpPr>
          <p:cNvPr id="26" name="text26"/>
          <p:cNvSpPr>
            <a:spLocks noChangeArrowheads="1"/>
          </p:cNvSpPr>
          <p:nvPr/>
        </p:nvSpPr>
        <p:spPr>
          <a:xfrm>
            <a:off x="1073150" y="5283994"/>
            <a:ext cx="1955800" cy="1193403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06060"/>
                </a:solidFill>
                <a:latin typeface="Onest"/>
              </a:rPr>
              <a:t>Рисованные буквы от карандашного эскиза до чистового листа: пропорции и характер знаков.</a:t>
            </a:r>
          </a:p>
        </p:txBody>
      </p:sp>
      <p:sp>
        <p:nvSpPr>
          <p:cNvPr id="27" name="text27"/>
          <p:cNvSpPr>
            <a:spLocks noChangeArrowheads="1"/>
          </p:cNvSpPr>
          <p:nvPr/>
        </p:nvSpPr>
        <p:spPr>
          <a:xfrm>
            <a:off x="3778250" y="4633714"/>
            <a:ext cx="231648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E63946"/>
                </a:solidFill>
                <a:latin typeface="Onest"/>
              </a:rPr>
              <a:t>06</a:t>
            </a:r>
          </a:p>
        </p:txBody>
      </p:sp>
      <p:sp>
        <p:nvSpPr>
          <p:cNvPr id="28" name="text28"/>
          <p:cNvSpPr>
            <a:spLocks noChangeArrowheads="1"/>
          </p:cNvSpPr>
          <p:nvPr/>
        </p:nvSpPr>
        <p:spPr>
          <a:xfrm>
            <a:off x="3778250" y="4938514"/>
            <a:ext cx="1955800" cy="533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50"/>
              </a:lnSpc>
            </a:pPr>
            <a:r>
              <a:rPr lang="ru-RU" sz="1600" b="1">
                <a:solidFill>
                  <a:srgbClr val="111111"/>
                </a:solidFill>
                <a:latin typeface="Onest"/>
              </a:rPr>
              <a:t>Шрифтовой плакат</a:t>
            </a:r>
          </a:p>
        </p:txBody>
      </p:sp>
      <p:sp>
        <p:nvSpPr>
          <p:cNvPr id="29" name="text29"/>
          <p:cNvSpPr>
            <a:spLocks noChangeArrowheads="1"/>
          </p:cNvSpPr>
          <p:nvPr/>
        </p:nvSpPr>
        <p:spPr>
          <a:xfrm>
            <a:off x="3778250" y="5544344"/>
            <a:ext cx="1955800" cy="1193403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06060"/>
                </a:solidFill>
                <a:latin typeface="Onest"/>
              </a:rPr>
              <a:t>Плакат, где смысл строится только средствами шрифта: масштаб, ритм, контраст начертаний.</a:t>
            </a:r>
          </a:p>
        </p:txBody>
      </p:sp>
      <p:sp>
        <p:nvSpPr>
          <p:cNvPr id="30" name="text30"/>
          <p:cNvSpPr>
            <a:spLocks noChangeArrowheads="1"/>
          </p:cNvSpPr>
          <p:nvPr/>
        </p:nvSpPr>
        <p:spPr>
          <a:xfrm>
            <a:off x="6483350" y="4633714"/>
            <a:ext cx="231648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E63946"/>
                </a:solidFill>
                <a:latin typeface="Onest"/>
              </a:rPr>
              <a:t>07</a:t>
            </a:r>
          </a:p>
        </p:txBody>
      </p:sp>
      <p:sp>
        <p:nvSpPr>
          <p:cNvPr id="31" name="text31"/>
          <p:cNvSpPr>
            <a:spLocks noChangeArrowheads="1"/>
          </p:cNvSpPr>
          <p:nvPr/>
        </p:nvSpPr>
        <p:spPr>
          <a:xfrm>
            <a:off x="6483350" y="4938514"/>
            <a:ext cx="1955800" cy="533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50"/>
              </a:lnSpc>
            </a:pPr>
            <a:r>
              <a:rPr lang="ru-RU" sz="1600" b="1">
                <a:solidFill>
                  <a:srgbClr val="111111"/>
                </a:solidFill>
                <a:latin typeface="Onest"/>
              </a:rPr>
              <a:t>Цветовая гармония</a:t>
            </a:r>
          </a:p>
        </p:txBody>
      </p:sp>
      <p:sp>
        <p:nvSpPr>
          <p:cNvPr id="32" name="text32"/>
          <p:cNvSpPr>
            <a:spLocks noChangeArrowheads="1"/>
          </p:cNvSpPr>
          <p:nvPr/>
        </p:nvSpPr>
        <p:spPr>
          <a:xfrm>
            <a:off x="6483350" y="5544344"/>
            <a:ext cx="1955800" cy="1193403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06060"/>
                </a:solidFill>
                <a:latin typeface="Onest"/>
              </a:rPr>
              <a:t>Цветовые схемы и выкраски: родственные, контрастные и комплементарные сочетания.</a:t>
            </a:r>
          </a:p>
        </p:txBody>
      </p:sp>
      <p:sp>
        <p:nvSpPr>
          <p:cNvPr id="33" name="text33"/>
          <p:cNvSpPr>
            <a:spLocks noChangeArrowheads="1"/>
          </p:cNvSpPr>
          <p:nvPr/>
        </p:nvSpPr>
        <p:spPr>
          <a:xfrm>
            <a:off x="127000" y="647065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9A9A9A"/>
                </a:solidFill>
                <a:latin typeface="Onest"/>
              </a:rPr>
              <a:t>Учебные работы 2024–2026 годов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0" y="0"/>
            <a:ext cx="52070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5823588" y="4482349"/>
            <a:ext cx="125723" cy="125723"/>
          </a:xfrm>
          <a:prstGeom prst="roundRect">
            <a:avLst>
              <a:gd name="adj" fmla="val 22728"/>
            </a:avLst>
          </a:prstGeom>
          <a:solidFill>
            <a:srgbClr val="E63946"/>
          </a:solidFill>
          <a:ln>
            <a:noFill/>
          </a:ln>
        </p:spPr>
      </p:sp>
      <p:pic>
        <p:nvPicPr>
          <p:cNvPr id="5" name="pic5"/>
          <p:cNvPicPr/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207000" cy="6858000"/>
          </a:xfrm>
          <a:prstGeom prst="rect">
            <a:avLst/>
          </a:prstGeom>
        </p:spPr>
      </p:pic>
      <p:sp>
        <p:nvSpPr>
          <p:cNvPr id="6" name="text6"/>
          <p:cNvSpPr>
            <a:spLocks noChangeArrowheads="1"/>
          </p:cNvSpPr>
          <p:nvPr/>
        </p:nvSpPr>
        <p:spPr>
          <a:xfrm>
            <a:off x="5842000" y="635000"/>
            <a:ext cx="6223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E63946"/>
                </a:solidFill>
                <a:latin typeface="Onest"/>
              </a:rPr>
              <a:t>Собственный проект № 1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5842000" y="914400"/>
            <a:ext cx="5613400" cy="1270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00"/>
              </a:lnSpc>
            </a:pPr>
            <a:r>
              <a:rPr lang="ru-RU" sz="3000" b="1" spc="-59">
                <a:solidFill>
                  <a:srgbClr val="111111"/>
                </a:solidFill>
                <a:latin typeface="Manrope"/>
              </a:rPr>
              <a:t>Фирменный стиль школьного фестиваля «День науки», 2025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5842000" y="2448570"/>
            <a:ext cx="5613400" cy="171946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40"/>
              </a:lnSpc>
            </a:pPr>
            <a:r>
              <a:rPr lang="ru-RU" sz="1400">
                <a:solidFill>
                  <a:srgbClr val="606060"/>
                </a:solidFill>
                <a:latin typeface="Onest"/>
              </a:rPr>
              <a:t>Задача — оформить школьный фестиваль «День науки» 2025 года: нужна была единая визуальная система для афиш, бейджей и наград. Сделано: знак мероприятия, палитра из трёх цветов, шрифтовая пара. Состав материалов: афиша А3, программа А5, бейджи участников, дипломы, шаблон презентации — 5 носителей.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6121400" y="4410273"/>
            <a:ext cx="5334000" cy="5270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25"/>
              </a:lnSpc>
            </a:pPr>
            <a:r>
              <a:rPr lang="ru-RU" sz="1350">
                <a:solidFill>
                  <a:srgbClr val="111111"/>
                </a:solidFill>
                <a:latin typeface="Onest"/>
              </a:rPr>
              <a:t>5 носителей в единой визуальной системе: афиша А3, программа А5, бейджи, дипломы, шаблон презентации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43588" y="3778789"/>
            <a:ext cx="125724" cy="125723"/>
          </a:xfrm>
          <a:prstGeom prst="roundRect">
            <a:avLst>
              <a:gd name="adj" fmla="val 22728"/>
            </a:avLst>
          </a:prstGeom>
          <a:solidFill>
            <a:srgbClr val="E63946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6985000" y="0"/>
            <a:ext cx="52070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pic>
        <p:nvPicPr>
          <p:cNvPr id="5" name="pic5"/>
          <p:cNvPicPr/>
          <p:nvPr/>
        </p:nvPicPr>
        <p:blipFill>
          <a:blip r:embed="rId4"/>
          <a:stretch>
            <a:fillRect/>
          </a:stretch>
        </p:blipFill>
        <p:spPr>
          <a:xfrm>
            <a:off x="6985000" y="0"/>
            <a:ext cx="5207000" cy="6858000"/>
          </a:xfrm>
          <a:prstGeom prst="rect">
            <a:avLst/>
          </a:prstGeom>
        </p:spPr>
      </p:pic>
      <p:sp>
        <p:nvSpPr>
          <p:cNvPr id="6" name="text6"/>
          <p:cNvSpPr>
            <a:spLocks noChangeArrowheads="1"/>
          </p:cNvSpPr>
          <p:nvPr/>
        </p:nvSpPr>
        <p:spPr>
          <a:xfrm>
            <a:off x="762000" y="635000"/>
            <a:ext cx="6223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E63946"/>
                </a:solidFill>
                <a:latin typeface="Onest"/>
              </a:rPr>
              <a:t>Собственный проект № 2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914400"/>
            <a:ext cx="5613400" cy="850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00"/>
              </a:lnSpc>
            </a:pPr>
            <a:r>
              <a:rPr lang="ru-RU" sz="3000" b="1" spc="-59">
                <a:solidFill>
                  <a:srgbClr val="111111"/>
                </a:solidFill>
                <a:latin typeface="Manrope"/>
              </a:rPr>
              <a:t>Серия плакатов «Город и тишина», 2026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2029470"/>
            <a:ext cx="5613400" cy="143500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40"/>
              </a:lnSpc>
            </a:pPr>
            <a:r>
              <a:rPr lang="ru-RU" sz="1400">
                <a:solidFill>
                  <a:srgbClr val="606060"/>
                </a:solidFill>
                <a:latin typeface="Onest"/>
              </a:rPr>
              <a:t>Серия из пяти листов формата А2, объединённых общей темой и единой композиционной схемой. Приём — векторные городские силуэты и крупная типографика на модульной сетке; палитра ограничена двумя цветами. Листы связаны общим ритмом и читаются как единое высказывание.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1041400" y="3706713"/>
            <a:ext cx="5334000" cy="5270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25"/>
              </a:lnSpc>
            </a:pPr>
            <a:r>
              <a:rPr lang="ru-RU" sz="1350">
                <a:solidFill>
                  <a:srgbClr val="111111"/>
                </a:solidFill>
                <a:latin typeface="Onest"/>
              </a:rPr>
              <a:t>5 листов · формат А2 · векторная графика + типографика на модульной сетке · два цвета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3"/>
          <p:cNvSpPr>
            <a:spLocks noChangeArrowheads="1"/>
          </p:cNvSpPr>
          <p:nvPr/>
        </p:nvSpPr>
        <p:spPr>
          <a:xfrm>
            <a:off x="1117600" y="1562199"/>
            <a:ext cx="1624735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32">
                <a:solidFill>
                  <a:srgbClr val="E63946"/>
                </a:solidFill>
                <a:latin typeface="Onest"/>
              </a:rPr>
              <a:t>Хронология участия</a:t>
            </a:r>
          </a:p>
        </p:txBody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762000" y="1623120"/>
            <a:ext cx="10693400" cy="865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59"/>
              </a:lnSpc>
            </a:pPr>
            <a:r>
              <a:rPr lang="ru-RU" sz="3200" b="1" spc="-95">
                <a:solidFill>
                  <a:srgbClr val="111111"/>
                </a:solidFill>
                <a:latin typeface="Manrope"/>
              </a:rPr>
              <a:t>Конкурсы, выставки и олимпиады: 2024 → 2025 → 2026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3111401"/>
            <a:ext cx="292608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E63946"/>
                </a:solidFill>
                <a:latin typeface="Onest"/>
              </a:rPr>
              <a:t>2024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3797201"/>
            <a:ext cx="2463800" cy="495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00"/>
              </a:lnSpc>
            </a:pPr>
            <a:r>
              <a:rPr lang="ru-RU" sz="1500" b="1">
                <a:solidFill>
                  <a:srgbClr val="111111"/>
                </a:solidFill>
                <a:latin typeface="Onest"/>
              </a:rPr>
              <a:t>Школьный конкурс плаката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4368701"/>
            <a:ext cx="2463800" cy="927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200">
                <a:solidFill>
                  <a:srgbClr val="606060"/>
                </a:solidFill>
                <a:latin typeface="Onest"/>
              </a:rPr>
              <a:t>Уровень: школьный. Результат: победитель. Первый опыт публичной защиты работы перед жюри.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3505200" y="3111401"/>
            <a:ext cx="292608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E63946"/>
                </a:solidFill>
                <a:latin typeface="Onest"/>
              </a:rPr>
              <a:t>2025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3505200" y="3797201"/>
            <a:ext cx="2463800" cy="495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00"/>
              </a:lnSpc>
            </a:pPr>
            <a:r>
              <a:rPr lang="ru-RU" sz="1500" b="1">
                <a:solidFill>
                  <a:srgbClr val="111111"/>
                </a:solidFill>
                <a:latin typeface="Onest"/>
              </a:rPr>
              <a:t>Городская выставка ученических работ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3505200" y="4368701"/>
            <a:ext cx="2463800" cy="927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200">
                <a:solidFill>
                  <a:srgbClr val="606060"/>
                </a:solidFill>
                <a:latin typeface="Onest"/>
              </a:rPr>
              <a:t>Уровень: городской. Результат: участник. Экспонировались академический рисунок и живописные работы.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6248400" y="3111401"/>
            <a:ext cx="292608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E63946"/>
                </a:solidFill>
                <a:latin typeface="Onest"/>
              </a:rPr>
              <a:t>2025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6248400" y="3797201"/>
            <a:ext cx="2463800" cy="495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00"/>
              </a:lnSpc>
            </a:pPr>
            <a:r>
              <a:rPr lang="ru-RU" sz="1500" b="1">
                <a:solidFill>
                  <a:srgbClr val="111111"/>
                </a:solidFill>
                <a:latin typeface="Onest"/>
              </a:rPr>
              <a:t>Олимпиада по композиции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6248400" y="4368701"/>
            <a:ext cx="2463800" cy="927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200">
                <a:solidFill>
                  <a:srgbClr val="606060"/>
                </a:solidFill>
                <a:latin typeface="Onest"/>
              </a:rPr>
              <a:t>Уровень: городской. Результат: призёр. Задание на ритм и равновесие в формате ограниченного времени.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8991600" y="3111401"/>
            <a:ext cx="292608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606060"/>
                </a:solidFill>
                <a:latin typeface="Onest"/>
              </a:rPr>
              <a:t>2026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8991600" y="3797201"/>
            <a:ext cx="2463800" cy="495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00"/>
              </a:lnSpc>
            </a:pPr>
            <a:r>
              <a:rPr lang="ru-RU" sz="1500" b="1">
                <a:solidFill>
                  <a:srgbClr val="606060"/>
                </a:solidFill>
                <a:latin typeface="Onest"/>
              </a:rPr>
              <a:t>Межрегиональный конкурс плаката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8991600" y="4368701"/>
            <a:ext cx="2463800" cy="927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200">
                <a:solidFill>
                  <a:srgbClr val="606060"/>
                </a:solidFill>
                <a:latin typeface="Onest"/>
              </a:rPr>
              <a:t>Уровень: межрегиональный. Результат: диплом финалиста. Серия плакатов по авторской теме.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127000" y="647065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9A9A9A"/>
                </a:solidFill>
                <a:latin typeface="Onest"/>
              </a:rPr>
              <a:t>Портфолио абитуриента, 2024–2026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597323"/>
            <a:ext cx="10668000" cy="4286250"/>
          </a:xfrm>
          <a:prstGeom prst="rect">
            <a:avLst/>
          </a:prstGeom>
          <a:noFill/>
          <a:ln w="12700" cap="flat">
            <a:solidFill>
              <a:srgbClr val="FFE8E6"/>
            </a:solidFill>
          </a:ln>
        </p:spPr>
      </p:sp>
      <p:sp>
        <p:nvSpPr>
          <p:cNvPr id="4" name="card4"/>
          <p:cNvSpPr/>
          <p:nvPr/>
        </p:nvSpPr>
        <p:spPr>
          <a:xfrm>
            <a:off x="7323931" y="1610023"/>
            <a:ext cx="4093369" cy="590550"/>
          </a:xfrm>
          <a:prstGeom prst="rect">
            <a:avLst/>
          </a:prstGeom>
          <a:solidFill>
            <a:srgbClr val="FFE8E6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7323931" y="2200573"/>
            <a:ext cx="4093369" cy="571500"/>
          </a:xfrm>
          <a:prstGeom prst="rect">
            <a:avLst/>
          </a:prstGeom>
          <a:solidFill>
            <a:srgbClr val="FFE8E6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7323931" y="2772073"/>
            <a:ext cx="4093369" cy="571500"/>
          </a:xfrm>
          <a:prstGeom prst="rect">
            <a:avLst/>
          </a:prstGeom>
          <a:solidFill>
            <a:srgbClr val="FFE8E6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7323931" y="3343573"/>
            <a:ext cx="4093369" cy="571500"/>
          </a:xfrm>
          <a:prstGeom prst="rect">
            <a:avLst/>
          </a:prstGeom>
          <a:solidFill>
            <a:srgbClr val="FFE8E6"/>
          </a:solidFill>
          <a:ln>
            <a:noFill/>
          </a:ln>
        </p:spPr>
      </p:sp>
      <p:sp>
        <p:nvSpPr>
          <p:cNvPr id="8" name="card8"/>
          <p:cNvSpPr/>
          <p:nvPr/>
        </p:nvSpPr>
        <p:spPr>
          <a:xfrm>
            <a:off x="7323931" y="3915073"/>
            <a:ext cx="4093369" cy="571500"/>
          </a:xfrm>
          <a:prstGeom prst="rect">
            <a:avLst/>
          </a:prstGeom>
          <a:solidFill>
            <a:srgbClr val="FFE8E6"/>
          </a:solidFill>
          <a:ln>
            <a:noFill/>
          </a:ln>
        </p:spPr>
      </p:sp>
      <p:sp>
        <p:nvSpPr>
          <p:cNvPr id="9" name="card9"/>
          <p:cNvSpPr/>
          <p:nvPr/>
        </p:nvSpPr>
        <p:spPr>
          <a:xfrm>
            <a:off x="7323931" y="4486573"/>
            <a:ext cx="4093369" cy="571500"/>
          </a:xfrm>
          <a:prstGeom prst="rect">
            <a:avLst/>
          </a:prstGeom>
          <a:solidFill>
            <a:srgbClr val="FFE8E6"/>
          </a:solidFill>
          <a:ln>
            <a:noFill/>
          </a:ln>
        </p:spPr>
      </p:sp>
      <p:sp>
        <p:nvSpPr>
          <p:cNvPr id="10" name="card10"/>
          <p:cNvSpPr/>
          <p:nvPr/>
        </p:nvSpPr>
        <p:spPr>
          <a:xfrm>
            <a:off x="7323931" y="5058073"/>
            <a:ext cx="4093369" cy="812800"/>
          </a:xfrm>
          <a:prstGeom prst="rect">
            <a:avLst/>
          </a:prstGeom>
          <a:solidFill>
            <a:srgbClr val="FFE8E6"/>
          </a:solidFill>
          <a:ln>
            <a:noFill/>
          </a:ln>
        </p:spPr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117600" y="599777"/>
            <a:ext cx="1319578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32">
                <a:solidFill>
                  <a:srgbClr val="E63946"/>
                </a:solidFill>
                <a:latin typeface="Onest"/>
              </a:rPr>
              <a:t>Критерии отбора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762000" y="800398"/>
            <a:ext cx="11303000" cy="47942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675"/>
              </a:lnSpc>
            </a:pPr>
            <a:r>
              <a:rPr lang="ru-RU" sz="3500" b="1" spc="-104">
                <a:solidFill>
                  <a:srgbClr val="111111"/>
                </a:solidFill>
                <a:latin typeface="Manrope"/>
              </a:rPr>
              <a:t>Соответствие критериям приёмной комиссии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965200" y="1775123"/>
            <a:ext cx="6803231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111111"/>
                </a:solidFill>
                <a:latin typeface="Manrope"/>
              </a:rPr>
              <a:t>Требование к портфолио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7196931" y="1775123"/>
            <a:ext cx="434736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 b="1">
                <a:solidFill>
                  <a:srgbClr val="E63946"/>
                </a:solidFill>
                <a:latin typeface="Manrope"/>
              </a:rPr>
              <a:t>Чем закрыто в портфолио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965200" y="2365673"/>
            <a:ext cx="6803231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111111"/>
                </a:solidFill>
                <a:latin typeface="Onest"/>
              </a:rPr>
              <a:t>Уровень владения рисунком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7196931" y="2365673"/>
            <a:ext cx="434736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11111"/>
                </a:solidFill>
                <a:latin typeface="Onest"/>
              </a:rPr>
              <a:t>6 работ карандашом и углём с натуры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965200" y="2937173"/>
            <a:ext cx="6803231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111111"/>
                </a:solidFill>
                <a:latin typeface="Onest"/>
              </a:rPr>
              <a:t>Живописные навыки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7196931" y="2937173"/>
            <a:ext cx="434736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11111"/>
                </a:solidFill>
                <a:latin typeface="Onest"/>
              </a:rPr>
              <a:t>5 работ гуашью и акварелью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965200" y="3508673"/>
            <a:ext cx="6803231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111111"/>
                </a:solidFill>
                <a:latin typeface="Onest"/>
              </a:rPr>
              <a:t>Композиция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7196931" y="3508673"/>
            <a:ext cx="434736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11111"/>
                </a:solidFill>
                <a:latin typeface="Onest"/>
              </a:rPr>
              <a:t>4 композиционных задания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965200" y="4080173"/>
            <a:ext cx="6803231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111111"/>
                </a:solidFill>
                <a:latin typeface="Onest"/>
              </a:rPr>
              <a:t>Владение шрифтом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7196931" y="4080173"/>
            <a:ext cx="434736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11111"/>
                </a:solidFill>
                <a:latin typeface="Onest"/>
              </a:rPr>
              <a:t>3 шрифтовые работы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965200" y="4651673"/>
            <a:ext cx="6803231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111111"/>
                </a:solidFill>
                <a:latin typeface="Onest"/>
              </a:rPr>
              <a:t>Проектная логика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7196931" y="4651673"/>
            <a:ext cx="434736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11111"/>
                </a:solidFill>
                <a:latin typeface="Onest"/>
              </a:rPr>
              <a:t>2 собственных проекта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965200" y="5343823"/>
            <a:ext cx="6803231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111111"/>
                </a:solidFill>
                <a:latin typeface="Onest"/>
              </a:rPr>
              <a:t>Целостность и оформление</a:t>
            </a:r>
          </a:p>
        </p:txBody>
      </p:sp>
      <p:sp>
        <p:nvSpPr>
          <p:cNvPr id="26" name="text26"/>
          <p:cNvSpPr>
            <a:spLocks noChangeArrowheads="1"/>
          </p:cNvSpPr>
          <p:nvPr/>
        </p:nvSpPr>
        <p:spPr>
          <a:xfrm>
            <a:off x="7501731" y="5223173"/>
            <a:ext cx="3737769" cy="495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900"/>
              </a:lnSpc>
            </a:pPr>
            <a:r>
              <a:rPr lang="ru-RU" sz="1500">
                <a:solidFill>
                  <a:srgbClr val="111111"/>
                </a:solidFill>
                <a:latin typeface="Onest"/>
              </a:rPr>
              <a:t>Единая структура портфолио из 20 работ</a:t>
            </a:r>
          </a:p>
        </p:txBody>
      </p:sp>
      <p:sp>
        <p:nvSpPr>
          <p:cNvPr id="27" name="text27"/>
          <p:cNvSpPr>
            <a:spLocks noChangeArrowheads="1"/>
          </p:cNvSpPr>
          <p:nvPr/>
        </p:nvSpPr>
        <p:spPr>
          <a:xfrm>
            <a:off x="762000" y="6035973"/>
            <a:ext cx="82550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606060"/>
                </a:solidFill>
                <a:latin typeface="Onest"/>
              </a:rPr>
              <a:t>Каждое требование к творческому портфолио закрыто конкретным разделом деки.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4311650"/>
            <a:ext cx="3479800" cy="908050"/>
          </a:xfrm>
          <a:prstGeom prst="rect">
            <a:avLst/>
          </a:prstGeom>
          <a:noFill/>
          <a:ln w="6350" cap="flat">
            <a:solidFill>
              <a:srgbClr val="FFE8E6"/>
            </a:solidFill>
          </a:ln>
        </p:spPr>
      </p:sp>
      <p:sp>
        <p:nvSpPr>
          <p:cNvPr id="4" name="card4"/>
          <p:cNvSpPr/>
          <p:nvPr/>
        </p:nvSpPr>
        <p:spPr>
          <a:xfrm>
            <a:off x="4394200" y="4311650"/>
            <a:ext cx="3479800" cy="908050"/>
          </a:xfrm>
          <a:prstGeom prst="rect">
            <a:avLst/>
          </a:prstGeom>
          <a:noFill/>
          <a:ln w="6350" cap="flat">
            <a:solidFill>
              <a:srgbClr val="FFE8E6"/>
            </a:solidFill>
          </a:ln>
        </p:spPr>
      </p:sp>
      <p:sp>
        <p:nvSpPr>
          <p:cNvPr id="5" name="card5"/>
          <p:cNvSpPr/>
          <p:nvPr/>
        </p:nvSpPr>
        <p:spPr>
          <a:xfrm>
            <a:off x="762000" y="5372100"/>
            <a:ext cx="3479800" cy="1123950"/>
          </a:xfrm>
          <a:prstGeom prst="rect">
            <a:avLst/>
          </a:prstGeom>
          <a:noFill/>
          <a:ln w="6350" cap="flat">
            <a:solidFill>
              <a:srgbClr val="FFE8E6"/>
            </a:solidFill>
          </a:ln>
        </p:spPr>
      </p:sp>
      <p:sp>
        <p:nvSpPr>
          <p:cNvPr id="6" name="card6"/>
          <p:cNvSpPr/>
          <p:nvPr/>
        </p:nvSpPr>
        <p:spPr>
          <a:xfrm>
            <a:off x="8890000" y="2422525"/>
            <a:ext cx="2413000" cy="2413000"/>
          </a:xfrm>
          <a:prstGeom prst="rect">
            <a:avLst/>
          </a:prstGeom>
          <a:solidFill>
            <a:srgbClr val="FFFFFF"/>
          </a:solidFill>
          <a:ln w="6350" cap="flat">
            <a:solidFill>
              <a:srgbClr val="FFE8E6"/>
            </a:solidFill>
          </a:ln>
          <a:effectLst>
            <a:outerShdw blurRad="215900" dist="63500" dir="5400000" rotWithShape="0">
              <a:srgbClr val="000000">
                <a:alpha val="7843"/>
              </a:srgbClr>
            </a:outerShdw>
          </a:effectLst>
        </p:spPr>
      </p:sp>
      <p:pic>
        <p:nvPicPr>
          <p:cNvPr id="7" name="pic7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24950" y="2651125"/>
            <a:ext cx="1955800" cy="1955800"/>
          </a:xfrm>
          <a:prstGeom prst="rect">
            <a:avLst/>
          </a:prstGeom>
        </p:spPr>
      </p:pic>
      <p:sp>
        <p:nvSpPr>
          <p:cNvPr id="8" name="text8"/>
          <p:cNvSpPr>
            <a:spLocks noChangeArrowheads="1"/>
          </p:cNvSpPr>
          <p:nvPr/>
        </p:nvSpPr>
        <p:spPr>
          <a:xfrm>
            <a:off x="762000" y="762000"/>
            <a:ext cx="7747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E63946"/>
                </a:solidFill>
                <a:latin typeface="Onest"/>
              </a:rPr>
              <a:t>Финал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977900"/>
            <a:ext cx="7137400" cy="17907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7000"/>
              </a:lnSpc>
            </a:pPr>
            <a:r>
              <a:rPr lang="ru-RU" sz="7000" b="1" spc="-209">
                <a:solidFill>
                  <a:srgbClr val="111111"/>
                </a:solidFill>
                <a:latin typeface="Manrope"/>
              </a:rPr>
              <a:t>Спасибо за внимание!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2917825"/>
            <a:ext cx="6375400" cy="8699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50"/>
              </a:lnSpc>
            </a:pPr>
            <a:r>
              <a:rPr lang="ru-RU" sz="1500">
                <a:solidFill>
                  <a:srgbClr val="606060"/>
                </a:solidFill>
                <a:latin typeface="Onest"/>
              </a:rPr>
              <a:t>Готова представить оригиналы работ и ответить на вопросы комиссии. Ниже — направления, которые хочу освоить на программе, и контакты для связи.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22350" y="4546600"/>
            <a:ext cx="3594100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cap="all" spc="112">
                <a:solidFill>
                  <a:srgbClr val="606060"/>
                </a:solidFill>
                <a:latin typeface="Onest"/>
              </a:rPr>
              <a:t>Email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22350" y="4768850"/>
            <a:ext cx="355092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111111"/>
                </a:solidFill>
                <a:latin typeface="Onest"/>
              </a:rPr>
              <a:t>почта указана в заявлении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4654550" y="4546600"/>
            <a:ext cx="3594100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cap="all" spc="112">
                <a:solidFill>
                  <a:srgbClr val="606060"/>
                </a:solidFill>
                <a:latin typeface="Onest"/>
              </a:rPr>
              <a:t>Телефон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4654550" y="4768850"/>
            <a:ext cx="355092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111111"/>
                </a:solidFill>
                <a:latin typeface="Onest"/>
              </a:rPr>
              <a:t>+7 (900) 000-00-00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022350" y="5607050"/>
            <a:ext cx="3594100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cap="all" spc="112">
                <a:solidFill>
                  <a:srgbClr val="606060"/>
                </a:solidFill>
                <a:latin typeface="Onest"/>
              </a:rPr>
              <a:t>Портфолио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022350" y="5829300"/>
            <a:ext cx="2984500" cy="4445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700"/>
              </a:lnSpc>
            </a:pPr>
            <a:r>
              <a:rPr lang="ru-RU" sz="1350" b="1">
                <a:solidFill>
                  <a:srgbClr val="111111"/>
                </a:solidFill>
                <a:latin typeface="Onest"/>
              </a:rPr>
              <a:t>оригиналы работ — по запросу комиссии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9826427" y="3324225"/>
            <a:ext cx="1254323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200"/>
              </a:lnSpc>
            </a:pPr>
            <a:r>
              <a:rPr lang="ru-RU" sz="950" cap="all" spc="133">
                <a:solidFill>
                  <a:srgbClr val="606060"/>
                </a:solidFill>
                <a:latin typeface="Onest"/>
              </a:rPr>
              <a:t>Сканируйте — пример собран в «Слайде»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Слайда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Портфолио для поступления на дизайн — пример презентации абитуриента</dc:title>
  <dc:creator>Слайда</dc:creator>
</cp:coreProperties>
</file>