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</p:sldIdLst>
  <p:sldSz cx="12192000" cy="6858000"/>
  <p:notesSz cx="6858000" cy="9144000"/>
  <p:embeddedFontLst>
    <p:embeddedFont>
      <p:font typeface="Golos Text"/>
      <p:regular r:id="rId200"/>
      <p:bold r:id="rId201"/>
    </p:embeddedFont>
    <p:embeddedFont>
      <p:font typeface="Lora"/>
      <p:regular r:id="rId204"/>
      <p:bold r:id="rId205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Relationship Id="rId204" Type="http://schemas.openxmlformats.org/officeDocument/2006/relationships/font" Target="fonts/font5.fntdata"/><Relationship Id="rId205" Type="http://schemas.openxmlformats.org/officeDocument/2006/relationships/font" Target="fonts/font6.fntdata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Добрый день! Меня зовут Артём Лебедев, и сегодня я расскажу вам о городских островах тепла. Наверняка каждый замечал: заходишь летом из парка в центр города — и будто попадаешь в другую климатическую зону. Так вот, это не ощущение, а реальный эффект, который измеряется в градусах. Мы разберём, почему город нагревается сильнее окружающей местности и что с этим уже делают в разных городах мира.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Сначала пара слов о том, на чём построен доклад. Я взял научно-популярную статью о городских островах тепла и разобрал её по полочкам. Главная мысль укладывается в одну фразу: летом в городе на несколько градусов жарче, чем за его пределами. И дальше мы разберём, почему так происходит и что с этим делают города по всему миру.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Прежде чем говорить о цифрах и мерах, давайте договоримся о терминах. Первый — остров тепла: это локальное повышение температуры воздуха в городе по сравнению с пригородом. Второй — альбедо, отражательная способность поверхности: чем она выше, тем меньше поверхность нагревается. И третий — испарительное охлаждение: температура снижается за счёт испарения воды растениями, почвой и водными объектами. Эти три понятия — основа всего дальнейшего разговора.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Посмотрите на эти цифры: днём разница между центром и пригородом — всего пара градусов, а ночью она вырастает до пяти-десяти. Это и есть остров тепла: город медленно остывает, потому что асфальт и бетон накапливают тепло. И таких запечатанных поверхностей в плотной застройке — до половины всей площади. Поэтому даже в тёплый вечер в городе душно, а за городом уже прохладно.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Разберём, почему город превращается в тепловой остров. Первая причина — материалы: асфальт и тёмные крыши быстро нагреваются на солнце и потом долго отдают это тепло, даже ночью. Вторая — нехватка зелени: деревья и газоны охлаждают воздух за счёт испарения и дают тень, а без них поверхность только копит жару. И третья — антропогенное тепло: автомобили и кондиционеры буквально подогревают улицы изнутри. Все три фактора работают вместе, поэтому в центре так трудно дышать летом.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Итак, что же делают города, чтобы снизить жару? Первое и самое заметное — озеленение улиц: деревья дают тень и охлаждают воздух через испарение. Второе — светлые кровли: за счёт высокого альбедо они отражают солнечные лучи, а не нагреваются. Третье — водные элементы: фонтаны и водные площади усиливают испарение и помогают сбить температуру. И наконец, тень над тротуарами — навесы, перголы и галереи защищают пешеходов от прямого солнца. Все эти меры работают вместе, и дальше я покажу, как они сравниваются между собой.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Давайте сравним эти четыре меры по трём важным параметрам: какой эффект они дают, как быстро он появляется и что мешает их внедрению. Видно, что быстрее всего работают светлые кровли и тень — результат виден почти сразу. Водные элементы тоже охлаждают быстро, но требуют постоянного расхода воды и ухода. А вот деревья — это самый долгий путь: эффект появляется только через несколько сезонов, когда они вырастут. Зато именно озеленение даёт самый устойчивый и комплексный результат — и тень, и охлаждение за счёт испарения. Поэтому в реальных городах меры комбинируют: быстрые решения дают эффект уже в этом сезоне, а деревья работают на перспективу.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Прежде чем делать выводы, стоит честно сказать: в статье нет ссылок на конкретные замеры и исследования, поэтому все цифры — это ориентиры, а не точные данные. Кроме того, выводы сильно зависят от климата, размера города и плотности застройки — то, что работает в одном месте, может не сработать в другом. И наконец, автор не касается экономической эффективности мер и их возможных побочных эффектов. Всё это стоит проверить и изучить отдельно, прежде чем применять на практике.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Подведём итоги. Главное — остров тепла это не ощущение, а измеримое явление, которое реально усиливает жару в городе. Мы разобрали его причины: тёмные запечатанные поверхности, нехватка зелени и тепло от машин и кондиционеров. И главное — у нас есть инструменты, чтобы с этим работать. Озеленение, светлые кровли, вода и затенение — если применять их вместе, эффект будет заметен уже в ближайшие годы. Спасибо за внимание, готов ответить на ваши вопросы.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 этом я завершаю свой доклад. Спасибо, что дослушали до конца! Если у вас остались вопросы по теме городских островов тепла или вы хотите обсудить какие-то из затронутых мер подробнее — я с радостью отвечу. Мой адрес электронной почты вы видите на экране, пишите, буду рад продолжить разговор.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070ecb1251dafee9.png"/><Relationship Id="rId4" Type="http://schemas.openxmlformats.org/officeDocument/2006/relationships/image" Target="../media/m987c971282793e01.jpe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6c1ff7aec52c4eb7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5b23def9c85048e3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fd3c7aa41b27c3a9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5b23def9c85048e3.png"/><Relationship Id="rId4" Type="http://schemas.openxmlformats.org/officeDocument/2006/relationships/image" Target="../media/m31b44ad8af3a3b50.png"/><Relationship Id="rId5" Type="http://schemas.openxmlformats.org/officeDocument/2006/relationships/image" Target="../media/m71661c55974952e4.svg"/><Relationship Id="rId6" Type="http://schemas.openxmlformats.org/officeDocument/2006/relationships/image" Target="../media/mf0f9a0b0a820e280.png"/><Relationship Id="rId8" Type="http://schemas.openxmlformats.org/officeDocument/2006/relationships/image" Target="../media/m136a150377dcf28d.png"/><Relationship Id="rId9" Type="http://schemas.openxmlformats.org/officeDocument/2006/relationships/image" Target="../media/m9786aa3e243ba488.sv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5b23def9c85048e3.png"/><Relationship Id="rId4" Type="http://schemas.openxmlformats.org/officeDocument/2006/relationships/image" Target="../media/m31b44ad8af3a3b50.png"/><Relationship Id="rId5" Type="http://schemas.openxmlformats.org/officeDocument/2006/relationships/image" Target="../media/m71661c55974952e4.svg"/><Relationship Id="rId6" Type="http://schemas.openxmlformats.org/officeDocument/2006/relationships/image" Target="../media/m8c4bed1e2af98e2b.png"/><Relationship Id="rId8" Type="http://schemas.openxmlformats.org/officeDocument/2006/relationships/image" Target="../media/m9cb7bb584896c9c8.png"/><Relationship Id="rId9" Type="http://schemas.openxmlformats.org/officeDocument/2006/relationships/image" Target="../media/m9786aa3e243ba488.svg"/><Relationship Id="rId10" Type="http://schemas.openxmlformats.org/officeDocument/2006/relationships/image" Target="../media/mdc4d2ed6e41297cd.png"/><Relationship Id="rId11" Type="http://schemas.openxmlformats.org/officeDocument/2006/relationships/image" Target="../media/m76925d7afb1f0a40.sv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bb4b9cbb168cf8bf.pn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6fb0868dff542653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f27f93d8946274f5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2f4df1e512ea58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3"/>
          <p:cNvPicPr/>
          <p:nvPr/>
        </p:nvPicPr>
        <p:blipFill>
          <a:blip r:embed="rId4"/>
          <a:stretch>
            <a:fillRect/>
          </a:stretch>
        </p:blipFill>
        <p:spPr>
          <a:xfrm>
            <a:off x="6350" y="6350"/>
            <a:ext cx="12179300" cy="6845300"/>
          </a:xfrm>
          <a:prstGeom prst="rect">
            <a:avLst/>
          </a:prstGeom>
        </p:spPr>
      </p:pic>
      <p:sp>
        <p:nvSpPr>
          <p:cNvPr id="4" name="text4"/>
          <p:cNvSpPr>
            <a:spLocks noChangeArrowheads="1"/>
          </p:cNvSpPr>
          <p:nvPr/>
        </p:nvSpPr>
        <p:spPr>
          <a:xfrm>
            <a:off x="1130300" y="584200"/>
            <a:ext cx="3649365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FFFFFF"/>
                </a:solidFill>
                <a:latin typeface="Golos Text"/>
              </a:rPr>
              <a:t>Семинар по городской экологии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872978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FFFFFF"/>
                </a:solidFill>
                <a:latin typeface="Golos Text"/>
              </a:rPr>
              <a:t>Семинар по городской экологии · 2026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133328"/>
            <a:ext cx="9232900" cy="20927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459"/>
              </a:lnSpc>
            </a:pPr>
            <a:r>
              <a:rPr lang="ru-RU" sz="5200" b="1" spc="-129">
                <a:solidFill>
                  <a:srgbClr val="FFFFFF"/>
                </a:solidFill>
                <a:latin typeface="Lora"/>
              </a:rPr>
              <a:t>Городские острова тепла: почему в городе жарче и что с этим делают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5286375"/>
            <a:ext cx="6375400" cy="584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5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Разбираем, почему летом в городе на несколько градусов жарче, чем за его пределами, и какие меры уже применяют города мира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6038850"/>
            <a:ext cx="113030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FFFFFF"/>
                </a:solidFill>
                <a:latin typeface="Golos Text"/>
              </a:rPr>
              <a:t>Артём Лебедев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17600" y="1611709"/>
            <a:ext cx="1446173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1E5B8A"/>
                </a:solidFill>
                <a:latin typeface="Golos Text"/>
              </a:rPr>
              <a:t>Об источнике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945680"/>
            <a:ext cx="10693400" cy="11860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620"/>
              </a:lnSpc>
            </a:pPr>
            <a:r>
              <a:rPr lang="ru-RU" sz="4400" b="1" spc="-43">
                <a:solidFill>
                  <a:srgbClr val="2A2622"/>
                </a:solidFill>
                <a:latin typeface="Lora"/>
              </a:rPr>
              <a:t>Летом в городе на несколько градусов жарче, чем за его пределами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785791"/>
            <a:ext cx="8915400" cy="1460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850"/>
              </a:lnSpc>
            </a:pPr>
            <a:r>
              <a:rPr lang="ru-RU" sz="1900">
                <a:solidFill>
                  <a:srgbClr val="706C67"/>
                </a:solidFill>
                <a:latin typeface="Golos Text"/>
              </a:rPr>
              <a:t>Доклад основан на научно-популярной статье о городских островах тепла. Перегрев вызывают запечатанные поверхности, нехватка зелени и тепло от транспорта и кондиционеров, а смягчить его помогают озеленение, светлые кровли, вода и затенение.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28961"/>
            <a:ext cx="5257800" cy="2143820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28961"/>
            <a:ext cx="5257800" cy="2143820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3825180"/>
            <a:ext cx="5257800" cy="2143820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6" name="card6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622300"/>
            <a:ext cx="1938020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1E5B8A"/>
                </a:solidFill>
                <a:latin typeface="Golos Text"/>
              </a:rPr>
              <a:t>Ключевые понятия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6959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Три термина, чтобы говорить о перегреве города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181471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E5B8A"/>
                </a:solidFill>
                <a:latin typeface="Golos Text"/>
              </a:rPr>
              <a:t>01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11189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Остров тепла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44276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Локальное повышение температуры воздуха в городе по сравнению с пригородом.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181471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E5B8A"/>
                </a:solidFill>
                <a:latin typeface="Golos Text"/>
              </a:rPr>
              <a:t>02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11189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Альбедо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44276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Отражательная способность поверхности: чем она выше, тем меньше нагрев.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110930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E5B8A"/>
                </a:solidFill>
                <a:latin typeface="Golos Text"/>
              </a:rPr>
              <a:t>03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408110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Испарительное охлаждение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738985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Снижение температуры за счёт испарения воды растениями, почвой и водными объектами.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744391"/>
            <a:ext cx="3420467" cy="1981200"/>
          </a:xfrm>
          <a:prstGeom prst="roundRect">
            <a:avLst>
              <a:gd name="adj" fmla="val 961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4" name="card4"/>
          <p:cNvSpPr/>
          <p:nvPr/>
        </p:nvSpPr>
        <p:spPr>
          <a:xfrm>
            <a:off x="4385667" y="2744391"/>
            <a:ext cx="3420566" cy="1981200"/>
          </a:xfrm>
          <a:prstGeom prst="roundRect">
            <a:avLst>
              <a:gd name="adj" fmla="val 961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5" name="card5"/>
          <p:cNvSpPr/>
          <p:nvPr/>
        </p:nvSpPr>
        <p:spPr>
          <a:xfrm>
            <a:off x="8009434" y="2744391"/>
            <a:ext cx="3420566" cy="1981200"/>
          </a:xfrm>
          <a:prstGeom prst="roundRect">
            <a:avLst>
              <a:gd name="adj" fmla="val 961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6" name="card6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1732260"/>
            <a:ext cx="1807051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1E5B8A"/>
                </a:solidFill>
                <a:latin typeface="Golos Text"/>
              </a:rPr>
              <a:t>Масштаб явления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1990030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37">
                <a:solidFill>
                  <a:srgbClr val="2A2622"/>
                </a:solidFill>
                <a:latin typeface="Lora"/>
              </a:rPr>
              <a:t>Город теплее пригорода: цифры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7750" y="2966641"/>
            <a:ext cx="3483967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E5B8A"/>
                </a:solidFill>
                <a:latin typeface="Lora"/>
              </a:rPr>
              <a:t>1–3 °C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7750" y="3741341"/>
            <a:ext cx="341876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Днём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7750" y="4046141"/>
            <a:ext cx="341876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разница температур центр/пригород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671417" y="2966641"/>
            <a:ext cx="34840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E5B8A"/>
                </a:solidFill>
                <a:latin typeface="Lora"/>
              </a:rPr>
              <a:t>5–10 °C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71417" y="3741341"/>
            <a:ext cx="34188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Ночью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71417" y="4046141"/>
            <a:ext cx="34188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разница температур центр/пригород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95184" y="2966641"/>
            <a:ext cx="34840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E5B8A"/>
                </a:solidFill>
                <a:latin typeface="Lora"/>
              </a:rPr>
              <a:t>40–60%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95184" y="3741341"/>
            <a:ext cx="34188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Запечатанные поверхности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295184" y="4046141"/>
            <a:ext cx="2874466" cy="381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5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асфальт, бетон, крыши в плотной застройке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762000" y="4915456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Ориентиры для современных городов, 2026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Ориентировочные данные, 2026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03561"/>
            <a:ext cx="3454400" cy="4465439"/>
          </a:xfrm>
          <a:prstGeom prst="roundRect">
            <a:avLst>
              <a:gd name="adj" fmla="val 551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4" name="card4"/>
          <p:cNvSpPr/>
          <p:nvPr/>
        </p:nvSpPr>
        <p:spPr>
          <a:xfrm>
            <a:off x="1022350" y="175121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4368800" y="1503561"/>
            <a:ext cx="3454400" cy="4465439"/>
          </a:xfrm>
          <a:prstGeom prst="roundRect">
            <a:avLst>
              <a:gd name="adj" fmla="val 551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6" name="card6"/>
          <p:cNvSpPr/>
          <p:nvPr/>
        </p:nvSpPr>
        <p:spPr>
          <a:xfrm>
            <a:off x="4629150" y="175121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975600" y="1503561"/>
            <a:ext cx="3454400" cy="4465439"/>
          </a:xfrm>
          <a:prstGeom prst="roundRect">
            <a:avLst>
              <a:gd name="adj" fmla="val 551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8" name="card8"/>
          <p:cNvSpPr/>
          <p:nvPr/>
        </p:nvSpPr>
        <p:spPr>
          <a:xfrm>
            <a:off x="8235950" y="175121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10" name="pic10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3950" y="1852811"/>
            <a:ext cx="177800" cy="177800"/>
          </a:xfrm>
          <a:prstGeom prst="rect">
            <a:avLst/>
          </a:prstGeom>
        </p:spPr>
      </p:pic>
      <p:pic>
        <p:nvPicPr>
          <p:cNvPr id="11" name="pic11"/>
          <p:cNvPicPr/>
          <p:nvPr/>
        </p:nvPicPr>
        <p:blipFill>
          <a:blip r:embed="rId6"/>
          <a:stretch>
            <a:fillRect/>
          </a:stretch>
        </p:blipFill>
        <p:spPr>
          <a:xfrm>
            <a:off x="4730750" y="1852811"/>
            <a:ext cx="177800" cy="177800"/>
          </a:xfrm>
          <a:prstGeom prst="rect">
            <a:avLst/>
          </a:prstGeom>
        </p:spPr>
      </p:pic>
      <p:pic>
        <p:nvPicPr>
          <p:cNvPr id="12" name="pic12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337550" y="1852811"/>
            <a:ext cx="177800" cy="177800"/>
          </a:xfrm>
          <a:prstGeom prst="rect">
            <a:avLst/>
          </a:prstGeom>
        </p:spPr>
      </p:pic>
      <p:sp>
        <p:nvSpPr>
          <p:cNvPr id="13" name="text13"/>
          <p:cNvSpPr>
            <a:spLocks noChangeArrowheads="1"/>
          </p:cNvSpPr>
          <p:nvPr/>
        </p:nvSpPr>
        <p:spPr>
          <a:xfrm>
            <a:off x="1117600" y="622300"/>
            <a:ext cx="2872184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1E5B8A"/>
                </a:solidFill>
                <a:latin typeface="Golos Text"/>
              </a:rPr>
              <a:t>Почему город перегревается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2000" y="6959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Три причины перегрева города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22350" y="2296041"/>
            <a:ext cx="35204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Асфальт и тёмные крыши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22350" y="2564011"/>
            <a:ext cx="29591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Нагреваются на солнце и долго отдают тепло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4629150" y="2296041"/>
            <a:ext cx="35204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Нехватка зелени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4629150" y="2564011"/>
            <a:ext cx="29591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Снижает испарительное охлаждение и тень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235950" y="2296041"/>
            <a:ext cx="35204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Транспорт и кондиционеры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8235950" y="2564011"/>
            <a:ext cx="352044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Добавляют антропогенное тепло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03561"/>
            <a:ext cx="5257800" cy="2156520"/>
          </a:xfrm>
          <a:prstGeom prst="roundRect">
            <a:avLst>
              <a:gd name="adj" fmla="val 883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4" name="card4"/>
          <p:cNvSpPr/>
          <p:nvPr/>
        </p:nvSpPr>
        <p:spPr>
          <a:xfrm>
            <a:off x="1022350" y="175121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172200" y="1503561"/>
            <a:ext cx="5257800" cy="2156520"/>
          </a:xfrm>
          <a:prstGeom prst="roundRect">
            <a:avLst>
              <a:gd name="adj" fmla="val 883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6" name="card6"/>
          <p:cNvSpPr/>
          <p:nvPr/>
        </p:nvSpPr>
        <p:spPr>
          <a:xfrm>
            <a:off x="6432550" y="175121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62000" y="3812480"/>
            <a:ext cx="5257800" cy="2156520"/>
          </a:xfrm>
          <a:prstGeom prst="roundRect">
            <a:avLst>
              <a:gd name="adj" fmla="val 883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8" name="card8"/>
          <p:cNvSpPr/>
          <p:nvPr/>
        </p:nvSpPr>
        <p:spPr>
          <a:xfrm>
            <a:off x="1022350" y="4060130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6172200" y="3812480"/>
            <a:ext cx="5257800" cy="2156520"/>
          </a:xfrm>
          <a:prstGeom prst="roundRect">
            <a:avLst>
              <a:gd name="adj" fmla="val 883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10" name="card10"/>
          <p:cNvSpPr/>
          <p:nvPr/>
        </p:nvSpPr>
        <p:spPr>
          <a:xfrm>
            <a:off x="6432550" y="4060130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11" name="card11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12" name="pic12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3950" y="1852811"/>
            <a:ext cx="177800" cy="177800"/>
          </a:xfrm>
          <a:prstGeom prst="rect">
            <a:avLst/>
          </a:prstGeom>
        </p:spPr>
      </p:pic>
      <p:pic>
        <p:nvPicPr>
          <p:cNvPr id="13" name="pic13"/>
          <p:cNvPicPr/>
          <p:nvPr/>
        </p:nvPicPr>
        <p:blipFill>
          <a:blip r:embed="rId6"/>
          <a:stretch>
            <a:fillRect/>
          </a:stretch>
        </p:blipFill>
        <p:spPr>
          <a:xfrm>
            <a:off x="6534150" y="1852811"/>
            <a:ext cx="177800" cy="177800"/>
          </a:xfrm>
          <a:prstGeom prst="rect">
            <a:avLst/>
          </a:prstGeom>
        </p:spPr>
      </p:pic>
      <p:pic>
        <p:nvPicPr>
          <p:cNvPr id="14" name="pic14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23950" y="4161730"/>
            <a:ext cx="177800" cy="177800"/>
          </a:xfrm>
          <a:prstGeom prst="rect">
            <a:avLst/>
          </a:prstGeom>
        </p:spPr>
      </p:pic>
      <p:pic>
        <p:nvPicPr>
          <p:cNvPr id="15" name="pic15"/>
          <p:cNvPicPr/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34150" y="4161730"/>
            <a:ext cx="177800" cy="177800"/>
          </a:xfrm>
          <a:prstGeom prst="rect">
            <a:avLst/>
          </a:prstGeom>
        </p:spPr>
      </p:pic>
      <p:sp>
        <p:nvSpPr>
          <p:cNvPr id="16" name="text16"/>
          <p:cNvSpPr>
            <a:spLocks noChangeArrowheads="1"/>
          </p:cNvSpPr>
          <p:nvPr/>
        </p:nvSpPr>
        <p:spPr>
          <a:xfrm>
            <a:off x="1117600" y="622300"/>
            <a:ext cx="1467604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1E5B8A"/>
                </a:solidFill>
                <a:latin typeface="Golos Text"/>
              </a:rPr>
              <a:t>Меры городов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6959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Четыре меры против перегрева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22350" y="2296041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Озеленение улиц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022350" y="2564011"/>
            <a:ext cx="53721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Деревья дают тень и охлаждают через испарение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32550" y="2296041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Светлые кровли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32550" y="2564011"/>
            <a:ext cx="53721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Высокое альбедо отражает солнце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22350" y="4604960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Водные элементы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1022350" y="4872930"/>
            <a:ext cx="53721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Фонтаны и водные площади усиливают испарительное охлаждение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432550" y="4604960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Тень над тротуарами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432550" y="4872930"/>
            <a:ext cx="53721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Навесы, перголы, галереи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710035"/>
            <a:ext cx="10668000" cy="4343400"/>
          </a:xfrm>
          <a:prstGeom prst="roundRect">
            <a:avLst>
              <a:gd name="adj" fmla="val 438"/>
            </a:avLst>
          </a:prstGeom>
          <a:noFill/>
          <a:ln w="12700" cap="flat">
            <a:solidFill>
              <a:srgbClr val="D9DEE0"/>
            </a:solidFill>
          </a:ln>
        </p:spPr>
      </p:sp>
      <p:sp>
        <p:nvSpPr>
          <p:cNvPr id="4" name="card4"/>
          <p:cNvSpPr/>
          <p:nvPr/>
        </p:nvSpPr>
        <p:spPr>
          <a:xfrm>
            <a:off x="3815358" y="1722735"/>
            <a:ext cx="1900535" cy="812800"/>
          </a:xfrm>
          <a:prstGeom prst="rect">
            <a:avLst/>
          </a:prstGeom>
          <a:solidFill>
            <a:srgbClr val="D9DEE0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815358" y="2535535"/>
            <a:ext cx="1900535" cy="1473200"/>
          </a:xfrm>
          <a:prstGeom prst="rect">
            <a:avLst/>
          </a:prstGeom>
          <a:solidFill>
            <a:srgbClr val="D9DEE0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3815358" y="4008735"/>
            <a:ext cx="1900535" cy="1016000"/>
          </a:xfrm>
          <a:prstGeom prst="rect">
            <a:avLst/>
          </a:prstGeom>
          <a:solidFill>
            <a:srgbClr val="D9DEE0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3815358" y="5024735"/>
            <a:ext cx="1900535" cy="1016000"/>
          </a:xfrm>
          <a:prstGeom prst="rect">
            <a:avLst/>
          </a:prstGeom>
          <a:solidFill>
            <a:srgbClr val="D9DEE0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117600" y="245765"/>
            <a:ext cx="1539280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1E5B8A"/>
                </a:solidFill>
                <a:latin typeface="Golos Text"/>
              </a:rPr>
              <a:t>Сравнение мер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471785"/>
            <a:ext cx="10693400" cy="946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34">
                <a:solidFill>
                  <a:srgbClr val="2A2622"/>
                </a:solidFill>
                <a:latin typeface="Lora"/>
              </a:rPr>
              <a:t>Четыре меры против жары: что даёт эффект и что мешает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965200" y="2008485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Критерий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3993158" y="1887835"/>
            <a:ext cx="1544935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900"/>
              </a:lnSpc>
            </a:pPr>
            <a:r>
              <a:rPr lang="ru-RU" sz="1500" b="1">
                <a:solidFill>
                  <a:srgbClr val="1E5B8A"/>
                </a:solidFill>
                <a:latin typeface="Lora"/>
              </a:rPr>
              <a:t>Озеленение улиц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893693" y="1887835"/>
            <a:ext cx="1544836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9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Светлые кровли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794129" y="1887835"/>
            <a:ext cx="1544836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9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Водные элементы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9694565" y="1887835"/>
            <a:ext cx="1544836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9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Тень над тротуарами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965200" y="3157835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Эффект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3993158" y="2814935"/>
            <a:ext cx="1544935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Снижение температуры воздуха и поверхности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5893693" y="2700635"/>
            <a:ext cx="1544836" cy="1155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Снижение температуры кровли на десятки градусов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7794129" y="2700635"/>
            <a:ext cx="1544836" cy="1155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Охлаждение воздуха на несколько градусов вокруг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9694565" y="2814935"/>
            <a:ext cx="1544836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Снижение температуры поверхности в тени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965200" y="4402435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Срок результата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3993158" y="4173835"/>
            <a:ext cx="1544935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Несколько сезонов, пока растут деревья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5893693" y="4173835"/>
            <a:ext cx="1544836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Сразу после замены покрытия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7794129" y="4288135"/>
            <a:ext cx="1544836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От нескольких недель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9694565" y="4173835"/>
            <a:ext cx="1544836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Сразу после установки навесов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965200" y="5418435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Что мешает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3993158" y="5189835"/>
            <a:ext cx="1544935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Уход, полив, место для корней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5893693" y="5189835"/>
            <a:ext cx="1544836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Бюджет, замена покрытия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7794129" y="5304135"/>
            <a:ext cx="1544836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Расход воды, инфраструктура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9694565" y="5189835"/>
            <a:ext cx="1544836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Городская инфраструктура, бюджет</a:t>
            </a:r>
          </a:p>
        </p:txBody>
      </p:sp>
      <p:sp>
        <p:nvSpPr>
          <p:cNvPr id="31" name="text31"/>
          <p:cNvSpPr>
            <a:spLocks noChangeArrowheads="1"/>
          </p:cNvSpPr>
          <p:nvPr/>
        </p:nvSpPr>
        <p:spPr>
          <a:xfrm>
            <a:off x="762000" y="6205835"/>
            <a:ext cx="7645400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Самый быстрый эффект — у светлых кровель и тени, самый долгий — у деревьев, но он самый устойчивый.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17600" y="1680369"/>
            <a:ext cx="2084824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1E5B8A"/>
                </a:solidFill>
                <a:latin typeface="Golos Text"/>
              </a:rPr>
              <a:t>Критический взгляд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874639"/>
            <a:ext cx="11303000" cy="4927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35">
                <a:solidFill>
                  <a:srgbClr val="2A2622"/>
                </a:solidFill>
                <a:latin typeface="Lora"/>
              </a:rPr>
              <a:t>Чего в статье нет и что стоит проверить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818209"/>
            <a:ext cx="38862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E5B8A"/>
                </a:solidFill>
                <a:latin typeface="Golos Text"/>
              </a:rPr>
              <a:t>01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140789"/>
            <a:ext cx="38862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Нет ссылок на замеры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3523655"/>
            <a:ext cx="3276600" cy="8050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В статье отсутствуют ссылки на конкретные исследования и замеры — цифры даны как ориентиры.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4470400" y="2818209"/>
            <a:ext cx="38862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E5B8A"/>
                </a:solidFill>
                <a:latin typeface="Golos Text"/>
              </a:rPr>
              <a:t>02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4470400" y="3140789"/>
            <a:ext cx="38862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Зависимость от условий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470400" y="3523655"/>
            <a:ext cx="3276600" cy="8050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Выводы зависят от климата, размера города и плотности застройки — универсальных решений нет.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8178800" y="2818209"/>
            <a:ext cx="38862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E5B8A"/>
                </a:solidFill>
                <a:latin typeface="Golos Text"/>
              </a:rPr>
              <a:t>03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178800" y="3140819"/>
            <a:ext cx="3276600" cy="5002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Не учтены экономика и эффекты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178800" y="3767435"/>
            <a:ext cx="3276600" cy="8050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Не рассматриваются экономическая эффективность мер и возможные побочные эффекты.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2000" y="4967446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Эти вопросы стоит изучить отдельно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38328" y="2815571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1E5B8A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38328" y="3745053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1E5B8A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38328" y="4674534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1E5B8A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1573113"/>
            <a:ext cx="893008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1E5B8A"/>
                </a:solidFill>
                <a:latin typeface="Golos Text"/>
              </a:rPr>
              <a:t>Выводы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1767384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37">
                <a:solidFill>
                  <a:srgbClr val="2A2622"/>
                </a:solidFill>
                <a:latin typeface="Lora"/>
              </a:rPr>
              <a:t>Итоги доклада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9500" y="2737048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Остров тепла — измеримое явление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Он усиливает жару в городе и подтверждается данными измерений.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9500" y="3666530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Причины перегрева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Запечатанные тёмные поверхности, нехватка зелени и антропогенное тепло.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9500" y="4596011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Комплекс мер помогает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Озеленение, светлые кровли, вода и затенение способны заметно снизить перегрев уже в ближайшие годы.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4168775"/>
            <a:ext cx="4686300" cy="889000"/>
          </a:xfrm>
          <a:prstGeom prst="roundRect">
            <a:avLst>
              <a:gd name="adj" fmla="val 2142"/>
            </a:avLst>
          </a:prstGeom>
          <a:noFill/>
          <a:ln w="6350" cap="flat">
            <a:solidFill>
              <a:srgbClr val="D9DEE0"/>
            </a:solidFill>
          </a:ln>
        </p:spPr>
      </p:sp>
      <p:sp>
        <p:nvSpPr>
          <p:cNvPr id="4" name="card4"/>
          <p:cNvSpPr/>
          <p:nvPr/>
        </p:nvSpPr>
        <p:spPr>
          <a:xfrm>
            <a:off x="5600700" y="4168775"/>
            <a:ext cx="4686300" cy="889000"/>
          </a:xfrm>
          <a:prstGeom prst="roundRect">
            <a:avLst>
              <a:gd name="adj" fmla="val 2142"/>
            </a:avLst>
          </a:prstGeom>
          <a:noFill/>
          <a:ln w="6350" cap="flat">
            <a:solidFill>
              <a:srgbClr val="D9DEE0"/>
            </a:solidFill>
          </a:ln>
        </p:spPr>
      </p:sp>
      <p:sp>
        <p:nvSpPr>
          <p:cNvPr id="5" name="card5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800225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1E5B8A"/>
                </a:solidFill>
                <a:latin typeface="Golos Text"/>
              </a:rPr>
              <a:t>Финал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2047875"/>
            <a:ext cx="11303000" cy="901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7000"/>
              </a:lnSpc>
            </a:pPr>
            <a:r>
              <a:rPr lang="ru-RU" sz="7000" b="1" spc="-209">
                <a:solidFill>
                  <a:srgbClr val="2A2622"/>
                </a:solidFill>
                <a:latin typeface="Lora"/>
              </a:rPr>
              <a:t>Спасибо за внимание!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3060700"/>
            <a:ext cx="6375400" cy="584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50"/>
              </a:lnSpc>
            </a:pPr>
            <a:r>
              <a:rPr lang="ru-RU" sz="1500">
                <a:solidFill>
                  <a:srgbClr val="706C67"/>
                </a:solidFill>
                <a:latin typeface="Golos Text"/>
              </a:rPr>
              <a:t>Готов ответить на ваши вопросы и обсудить, как городские острова тепла влияют на жизнь в наших городах.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22350" y="4403725"/>
            <a:ext cx="4800600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706C67"/>
                </a:solidFill>
                <a:latin typeface="Golos Text"/>
              </a:rPr>
              <a:t>Email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22350" y="4618355"/>
            <a:ext cx="48006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artem.lebedev@example.com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5861050" y="4403725"/>
            <a:ext cx="4800600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706C67"/>
                </a:solidFill>
                <a:latin typeface="Golos Text"/>
              </a:rPr>
              <a:t>Семинар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5861050" y="4618355"/>
            <a:ext cx="48006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Городская экология, 2026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по тексту статьи: городские острова тепла</dc:title>
  <dc:creator>Слайда</dc:creator>
</cp:coreProperties>
</file>