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Onest"/>
      <p:regular r:id="rId200"/>
      <p:bold r:id="rId201"/>
    </p:embeddedFont>
    <p:embeddedFont>
      <p:font typeface="Bitter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Меня зовут Анна, я представляю отдел обучения сети кофеен «Мята». Сегодня я расскажу о нашей программе адаптации для новых бариста — она называется «Первые 30 дней». Эта программа создана, чтобы каждый новичок чувствовал поддержку с первого дня и быстрее становился частью команды.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что-то непонятно — не ждите, спрашивайте сразу. По вопросам приготовления напитков и стандартам — ваш наставник. По сменам, кассе и сложным гостям — администратор кофейни. А по документам, графику и испытательному сроку — менеджер по персоналу. Все контакты есть в чате команды и на доске в кофейне. Мы на связи каждый день.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 прошлом году каждый пятый новичок уходил, не отработав и месяца. Это 18% — почти каждый пятый. Для сети кофеен это и потеря денег на обучение, и лишняя нагрузка на команду. Поэтому на 2026 год мы ставим цель снизить этот показатель до 10%. Достичь её поможет как раз программа адаптации, о которой я расскажу дальше.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Первый день — самый волнительный, поэтому мы сделали его максимально понятным. У вас будет наставник, который встретит вас и проведёт по всей кофейне. Вы познакомитесь с командой, получите форму и бейдж, пройдёте инструктаж по технике безопасности. А в конце дня просто понаблюдаете за работой бара — без спешки и без заданий. Всё это займёт один день, и вы уйдёте домой с ясной картиной того, что будет дальше.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Первая неделя — самая насыщенная: мы не бросаем новичка в бой, а постепенно вводим в процессы. За семь дней он знакомится с зерном и помолом, учится работать на кассе, осваивает санитарные нормы и правила приёма гостя. Все простые задачи он выполняет под контролем наставника, а напитки готовит только вместе с ним — так мы закладываем правильные стандарты с самого начала. К концу недели новичок уже понимает, как устроена кофейня, и готов переходить к более сложным навыкам.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 середине второй недели мы переходим к самому важному — к стандартам напитков. Это не просто рецепты: эспрессо, капучино, латте и фильтр-кофе готовятся по единой схеме во всех кофейнях «Мяты». Параллельно отрабатываем цикл работы с гостем — от приветствия до прощания. Важно, чтобы и напиток, и сервис были одинаково хороши в любой точке сети.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 15-го дня новичок выходит на первые самостоятельные смены. Это не значит, что он остаётся один — наставник рядом, но уже не подсказывает на каждом шаге. Мы проверяем четыре вещи: подготовку станции, напитки по стандарту, работу на кассе и уборку. По каждому пункту есть чек-лист с понятными критериями — например, время приготовления напитка или чистота рабочей поверхности. Если какой-то блок не проходит, мы не ругаем, а возвращаемся к нему и отрабатываем ещё раз. К 30-му дню новичок должен закрывать все четыре блока без замечаний.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Наставник — это не просто коллега, а человек, который ведёт новичка все 30 дней. У нас четыре обязательные контрольные точки: первый, седьмой, четырнадцатый и тридцатый день. В эти встречи мы сверяем прогресс и снимаем все вопросы, которые накопились. В первую неделю наставник тратит до полутора часов в смену — показывает, сопровождает, подсказывает на каждой операции. А после четырнадцатого дня, когда новичок уже увереннее, достаточно около тридцати минут в день — точечно проверить стандарты и дать обратную связь.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Испытательный срок — это не про формальности, а про понятные правила игры. Мы оцениваем новичка по пяти критериям, и у каждого есть конкретный порог. Качество напитков — не ниже 9 из 10 по чек-листу, санитария — все 100% пунктов без исключений. Работа с гостем — минимум 8 из 10, знание стандартов подтверждается тестом от 80%. И отдельно — дисциплина: не больше одного опоздания за весь месяц. Если все пороги пройдены — вы с нами надолго.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Собрали пять вопросов, которые чаще всего задают новички в первые недели. Ответы короткие и практичные — чтобы вы не искали информацию по кругу. Если чего-то нет в списке, смело спрашивайте наставника или администратора смены. Главное правило: лучше спросить, чем сделать неправильно. Все контакты и порядок обращения — на следующем слайде.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f1e4e1fcd4714ef9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59e1d1e5055317c6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59e1d1e5055317c6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59e1d1e5055317c6.png"/><Relationship Id="rId4" Type="http://schemas.openxmlformats.org/officeDocument/2006/relationships/image" Target="../media/m0f09de9187384744.png"/><Relationship Id="rId5" Type="http://schemas.openxmlformats.org/officeDocument/2006/relationships/image" Target="../media/m939b59e1a3d2a5a4.svg"/><Relationship Id="rId6" Type="http://schemas.openxmlformats.org/officeDocument/2006/relationships/image" Target="../media/m0f09de9187384744.png"/><Relationship Id="rId7" Type="http://schemas.openxmlformats.org/officeDocument/2006/relationships/image" Target="../media/m939b59e1a3d2a5a4.svg"/><Relationship Id="rId8" Type="http://schemas.openxmlformats.org/officeDocument/2006/relationships/image" Target="../media/m0f09de9187384744.png"/><Relationship Id="rId9" Type="http://schemas.openxmlformats.org/officeDocument/2006/relationships/image" Target="../media/m939b59e1a3d2a5a4.svg"/><Relationship Id="rId10" Type="http://schemas.openxmlformats.org/officeDocument/2006/relationships/image" Target="../media/m0f09de9187384744.png"/><Relationship Id="rId11" Type="http://schemas.openxmlformats.org/officeDocument/2006/relationships/image" Target="../media/m939b59e1a3d2a5a4.svg"/><Relationship Id="rId12" Type="http://schemas.openxmlformats.org/officeDocument/2006/relationships/image" Target="../media/m0f09de9187384744.png"/><Relationship Id="rId13" Type="http://schemas.openxmlformats.org/officeDocument/2006/relationships/image" Target="../media/m939b59e1a3d2a5a4.svg"/><Relationship Id="rId14" Type="http://schemas.openxmlformats.org/officeDocument/2006/relationships/image" Target="../media/m6e6f83ef752cc8a6.png"/><Relationship Id="rId15" Type="http://schemas.openxmlformats.org/officeDocument/2006/relationships/image" Target="../media/m939b59e1a3d2a5a4.sv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59e1d1e5055317c6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59e1d1e5055317c6.png"/><Relationship Id="rId4" Type="http://schemas.openxmlformats.org/officeDocument/2006/relationships/image" Target="../media/m281914a7099f7b22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59e1d1e5055317c6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59e1d1e5055317c6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59e1d1e5055317c6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c4adf0a466f56cf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31825"/>
            <a:ext cx="1864916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2E1F16"/>
                </a:solidFill>
                <a:latin typeface="Onest"/>
              </a:rPr>
              <a:t>Кофейни «Мята»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679079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6F4E37"/>
                </a:solidFill>
                <a:latin typeface="Onest"/>
              </a:rPr>
              <a:t>Программа адаптации · 2026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990229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53">
                <a:solidFill>
                  <a:srgbClr val="2E1F16"/>
                </a:solidFill>
                <a:latin typeface="Bitter"/>
              </a:rPr>
              <a:t>Адаптация бариста — программа «Первые 30 дней»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204295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716256"/>
                </a:solidFill>
                <a:latin typeface="Onest"/>
              </a:rPr>
              <a:t>Программа для новых сотрудников и их наставников: пошаговый план вхождения в профессию и в команду сети кофеен «Мята».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80100"/>
            <a:ext cx="2151158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16256"/>
                </a:solidFill>
                <a:latin typeface="Onest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76950"/>
            <a:ext cx="2030254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E1F16"/>
                </a:solidFill>
                <a:latin typeface="Onest"/>
              </a:rPr>
              <a:t>Сеть кофеен «Мята»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860278" y="5880100"/>
            <a:ext cx="1704316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16256"/>
                </a:solidFill>
                <a:latin typeface="Onest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860278" y="6076950"/>
            <a:ext cx="1583412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E1F16"/>
                </a:solidFill>
                <a:latin typeface="Onest"/>
              </a:rPr>
              <a:t>Отдел обучения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586188" y="5880100"/>
            <a:ext cx="344418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16256"/>
                </a:solidFill>
                <a:latin typeface="Onest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586188" y="6076950"/>
            <a:ext cx="3371017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E1F16"/>
                </a:solidFill>
                <a:latin typeface="Onest"/>
              </a:rPr>
              <a:t>Для новых бариста и наставников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641850"/>
            <a:ext cx="3073400" cy="1123950"/>
          </a:xfrm>
          <a:prstGeom prst="roundRect">
            <a:avLst>
              <a:gd name="adj" fmla="val 8474"/>
            </a:avLst>
          </a:prstGeom>
          <a:noFill/>
          <a:ln w="6350" cap="flat">
            <a:solidFill>
              <a:srgbClr val="DECEBC"/>
            </a:solidFill>
          </a:ln>
        </p:spPr>
      </p:sp>
      <p:sp>
        <p:nvSpPr>
          <p:cNvPr id="4" name="card4"/>
          <p:cNvSpPr/>
          <p:nvPr/>
        </p:nvSpPr>
        <p:spPr>
          <a:xfrm>
            <a:off x="3987800" y="4641850"/>
            <a:ext cx="3073400" cy="1123950"/>
          </a:xfrm>
          <a:prstGeom prst="roundRect">
            <a:avLst>
              <a:gd name="adj" fmla="val 8474"/>
            </a:avLst>
          </a:prstGeom>
          <a:noFill/>
          <a:ln w="6350" cap="flat">
            <a:solidFill>
              <a:srgbClr val="DECEBC"/>
            </a:solidFill>
          </a:ln>
        </p:spPr>
      </p:sp>
      <p:sp>
        <p:nvSpPr>
          <p:cNvPr id="5" name="card5"/>
          <p:cNvSpPr/>
          <p:nvPr/>
        </p:nvSpPr>
        <p:spPr>
          <a:xfrm>
            <a:off x="7213600" y="4641850"/>
            <a:ext cx="3073400" cy="1123950"/>
          </a:xfrm>
          <a:prstGeom prst="roundRect">
            <a:avLst>
              <a:gd name="adj" fmla="val 8474"/>
            </a:avLst>
          </a:prstGeom>
          <a:noFill/>
          <a:ln w="6350" cap="flat">
            <a:solidFill>
              <a:srgbClr val="DECEBC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09220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6F4E37"/>
                </a:solidFill>
                <a:latin typeface="Onest"/>
              </a:rPr>
              <a:t>Поддержка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384300"/>
            <a:ext cx="10693400" cy="1790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2E1F16"/>
                </a:solidFill>
                <a:latin typeface="Bitter"/>
              </a:rPr>
              <a:t>К кому обращаться за помощью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248025"/>
            <a:ext cx="6375400" cy="869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716256"/>
                </a:solidFill>
                <a:latin typeface="Onest"/>
              </a:rPr>
              <a:t>В любой ситуации — от вопроса по рецептуре до сложного гостя — рядом есть человек, который поможет. Не стесняйтесь спрашивать: это часть адаптации.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22350" y="487680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716256"/>
                </a:solidFill>
                <a:latin typeface="Onest"/>
              </a:rPr>
              <a:t>Наставник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22350" y="5099050"/>
            <a:ext cx="2578100" cy="444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0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вопросы по работе, рецептурам и стандартам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248150" y="487680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716256"/>
                </a:solidFill>
                <a:latin typeface="Onest"/>
              </a:rPr>
              <a:t>Администратор кофейни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248150" y="5099050"/>
            <a:ext cx="2578100" cy="444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0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рабочие моменты, смены, гости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473950" y="487680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716256"/>
                </a:solidFill>
                <a:latin typeface="Onest"/>
              </a:rPr>
              <a:t>Менеджер по персоналу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473950" y="5099050"/>
            <a:ext cx="2578100" cy="444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00"/>
              </a:lnSpc>
            </a:pPr>
            <a:r>
              <a:rPr lang="ru-RU" sz="1350" b="1">
                <a:solidFill>
                  <a:srgbClr val="2E1F16"/>
                </a:solidFill>
                <a:latin typeface="Onest"/>
              </a:rPr>
              <a:t>документы, график, испытательный срок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73238"/>
            <a:ext cx="2704902" cy="220266"/>
          </a:xfrm>
          <a:prstGeom prst="roundRect">
            <a:avLst>
              <a:gd name="adj" fmla="val 50000"/>
            </a:avLst>
          </a:prstGeom>
          <a:solidFill>
            <a:srgbClr val="E1CAB4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881213"/>
            <a:ext cx="5232400" cy="1803400"/>
          </a:xfrm>
          <a:prstGeom prst="roundRect">
            <a:avLst>
              <a:gd name="adj" fmla="val 5281"/>
            </a:avLst>
          </a:prstGeom>
          <a:solidFill>
            <a:srgbClr val="F3E9D8"/>
          </a:solidFill>
          <a:ln>
            <a:noFill/>
          </a:ln>
          <a:effectLst>
            <a:outerShdw blurRad="215900" dist="76200" dir="5400000" rotWithShape="0">
              <a:srgbClr val="311D14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6197600" y="2881213"/>
            <a:ext cx="5232400" cy="1803400"/>
          </a:xfrm>
          <a:prstGeom prst="roundRect">
            <a:avLst>
              <a:gd name="adj" fmla="val 5281"/>
            </a:avLst>
          </a:prstGeom>
          <a:solidFill>
            <a:srgbClr val="F3E9D8"/>
          </a:solidFill>
          <a:ln>
            <a:noFill/>
          </a:ln>
          <a:effectLst>
            <a:outerShdw blurRad="215900" dist="76200" dir="5400000" rotWithShape="0">
              <a:srgbClr val="311D14">
                <a:alpha val="10196"/>
              </a:srgbClr>
            </a:outerShdw>
          </a:effectLst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889000" y="1811338"/>
            <a:ext cx="2984262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43">
                <a:solidFill>
                  <a:srgbClr val="724426"/>
                </a:solidFill>
                <a:latin typeface="Onest"/>
              </a:rPr>
              <a:t>Зачем нужна программа адаптации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214590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E1F16"/>
                </a:solidFill>
                <a:latin typeface="Bitter"/>
              </a:rPr>
              <a:t>Снижаем отток новичков в первый месяц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41400" y="312251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6F4E37"/>
                </a:solidFill>
                <a:latin typeface="Bitter"/>
              </a:rPr>
              <a:t>18%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87181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E1F16"/>
                </a:solidFill>
                <a:latin typeface="Onest"/>
              </a:rPr>
              <a:t>Отток в 2025 году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418931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увольнялись в первый месяц работы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477000" y="312251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6F4E37"/>
                </a:solidFill>
                <a:latin typeface="Bitter"/>
              </a:rPr>
              <a:t>10%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77000" y="387181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E1F16"/>
                </a:solidFill>
                <a:latin typeface="Onest"/>
              </a:rPr>
              <a:t>Цель на 2026 год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77000" y="418931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снизить отток новичков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487511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16256"/>
                </a:solidFill>
                <a:latin typeface="Onest"/>
              </a:rPr>
              <a:t>Цель — сократить отток почти вдвое за счёт программы адаптации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09284"/>
                </a:solidFill>
                <a:latin typeface="Onest"/>
              </a:rPr>
              <a:t>Внутренняя статистика сети кофеен «Мята», 2025–2026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431852"/>
            <a:ext cx="1110655" cy="220266"/>
          </a:xfrm>
          <a:prstGeom prst="roundRect">
            <a:avLst>
              <a:gd name="adj" fmla="val 50000"/>
            </a:avLst>
          </a:prstGeom>
          <a:solidFill>
            <a:srgbClr val="E1CAB4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461000" y="18669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461000" y="24257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461000" y="29845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461000" y="35433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461000" y="41021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5461000" y="46609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6F4E37"/>
          </a:solidFill>
          <a:ln>
            <a:noFill/>
          </a:ln>
        </p:spPr>
      </p:sp>
      <p:pic>
        <p:nvPicPr>
          <p:cNvPr id="10" name="pic10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49900" y="1968500"/>
            <a:ext cx="152400" cy="127000"/>
          </a:xfrm>
          <a:prstGeom prst="rect">
            <a:avLst/>
          </a:prstGeom>
        </p:spPr>
      </p:pic>
      <p:pic>
        <p:nvPicPr>
          <p:cNvPr id="11" name="pic11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49900" y="2527300"/>
            <a:ext cx="152400" cy="1270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9900" y="3086100"/>
            <a:ext cx="152400" cy="1270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49900" y="3644900"/>
            <a:ext cx="152400" cy="1270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49900" y="4203700"/>
            <a:ext cx="152400" cy="127000"/>
          </a:xfrm>
          <a:prstGeom prst="rect">
            <a:avLst/>
          </a:prstGeom>
        </p:spPr>
      </p:pic>
      <p:pic>
        <p:nvPicPr>
          <p:cNvPr id="15" name="pic15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549900" y="4762500"/>
            <a:ext cx="152400" cy="127000"/>
          </a:xfrm>
          <a:prstGeom prst="rect">
            <a:avLst/>
          </a:prstGeom>
        </p:spPr>
      </p:pic>
      <p:sp>
        <p:nvSpPr>
          <p:cNvPr id="16" name="text16"/>
          <p:cNvSpPr>
            <a:spLocks noChangeArrowheads="1"/>
          </p:cNvSpPr>
          <p:nvPr/>
        </p:nvSpPr>
        <p:spPr>
          <a:xfrm>
            <a:off x="889000" y="2469952"/>
            <a:ext cx="1071166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43">
                <a:solidFill>
                  <a:srgbClr val="724426"/>
                </a:solidFill>
                <a:latin typeface="Onest"/>
              </a:rPr>
              <a:t>Первый день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2791817"/>
            <a:ext cx="3962400" cy="9193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570"/>
              </a:lnSpc>
            </a:pPr>
            <a:r>
              <a:rPr lang="ru-RU" sz="3400" b="1" spc="-33">
                <a:solidFill>
                  <a:srgbClr val="2E1F16"/>
                </a:solidFill>
                <a:latin typeface="Bitter"/>
              </a:rPr>
              <a:t>Чек-лист первого дня новичка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3910261"/>
            <a:ext cx="3962400" cy="52447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15"/>
              </a:lnSpc>
            </a:pPr>
            <a:r>
              <a:rPr lang="ru-RU" sz="1300">
                <a:solidFill>
                  <a:srgbClr val="716256"/>
                </a:solidFill>
                <a:latin typeface="Onest"/>
              </a:rPr>
              <a:t>Шесть шагов, чтобы день прошёл спокойно и понятно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969000" y="1910556"/>
            <a:ext cx="2566749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2E1F16"/>
                </a:solidFill>
                <a:latin typeface="Onest"/>
              </a:rPr>
              <a:t>Встреча с наставником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5969000" y="2469356"/>
            <a:ext cx="2517696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2E1F16"/>
                </a:solidFill>
                <a:latin typeface="Onest"/>
              </a:rPr>
              <a:t>Экскурсия по кофейне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5969000" y="3028156"/>
            <a:ext cx="2636758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2E1F16"/>
                </a:solidFill>
                <a:latin typeface="Onest"/>
              </a:rPr>
              <a:t>Знакомство с командой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5969000" y="3586956"/>
            <a:ext cx="2749748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2E1F16"/>
                </a:solidFill>
                <a:latin typeface="Onest"/>
              </a:rPr>
              <a:t>Выдача формы и бейджа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5969000" y="4145756"/>
            <a:ext cx="4122638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2E1F16"/>
                </a:solidFill>
                <a:latin typeface="Onest"/>
              </a:rPr>
              <a:t>Инструктаж по технике безопасности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5969000" y="4704556"/>
            <a:ext cx="4063901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2E1F16"/>
                </a:solidFill>
                <a:latin typeface="Onest"/>
              </a:rPr>
              <a:t>Первые наблюдения за работой бара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242417" cy="220266"/>
          </a:xfrm>
          <a:prstGeom prst="roundRect">
            <a:avLst>
              <a:gd name="adj" fmla="val 50000"/>
            </a:avLst>
          </a:prstGeom>
          <a:solidFill>
            <a:srgbClr val="E1CAB4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37506"/>
            <a:ext cx="5257800" cy="2089547"/>
          </a:xfrm>
          <a:prstGeom prst="roundRect">
            <a:avLst>
              <a:gd name="adj" fmla="val 4558"/>
            </a:avLst>
          </a:prstGeom>
          <a:noFill/>
          <a:ln w="6350" cap="flat">
            <a:solidFill>
              <a:srgbClr val="CDC0B0"/>
            </a:solidFill>
          </a:ln>
        </p:spPr>
      </p:sp>
      <p:sp>
        <p:nvSpPr>
          <p:cNvPr id="5" name="card5"/>
          <p:cNvSpPr/>
          <p:nvPr/>
        </p:nvSpPr>
        <p:spPr>
          <a:xfrm>
            <a:off x="6172200" y="1637506"/>
            <a:ext cx="5257800" cy="2089547"/>
          </a:xfrm>
          <a:prstGeom prst="roundRect">
            <a:avLst>
              <a:gd name="adj" fmla="val 4558"/>
            </a:avLst>
          </a:prstGeom>
          <a:noFill/>
          <a:ln w="6350" cap="flat">
            <a:solidFill>
              <a:srgbClr val="CDC0B0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879453"/>
            <a:ext cx="5257800" cy="2089547"/>
          </a:xfrm>
          <a:prstGeom prst="roundRect">
            <a:avLst>
              <a:gd name="adj" fmla="val 4558"/>
            </a:avLst>
          </a:prstGeom>
          <a:noFill/>
          <a:ln w="6350" cap="flat">
            <a:solidFill>
              <a:srgbClr val="CDC0B0"/>
            </a:solidFill>
          </a:ln>
        </p:spPr>
      </p:sp>
      <p:sp>
        <p:nvSpPr>
          <p:cNvPr id="7" name="card7"/>
          <p:cNvSpPr/>
          <p:nvPr/>
        </p:nvSpPr>
        <p:spPr>
          <a:xfrm>
            <a:off x="6172200" y="3879453"/>
            <a:ext cx="5257800" cy="2089547"/>
          </a:xfrm>
          <a:prstGeom prst="roundRect">
            <a:avLst>
              <a:gd name="adj" fmla="val 4558"/>
            </a:avLst>
          </a:prstGeom>
          <a:noFill/>
          <a:ln w="6350" cap="flat">
            <a:solidFill>
              <a:srgbClr val="CDC0B0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89000" y="673100"/>
            <a:ext cx="1229281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43">
                <a:solidFill>
                  <a:srgbClr val="724426"/>
                </a:solidFill>
                <a:latin typeface="Onest"/>
              </a:rPr>
              <a:t>Первая неделя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2351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E1F16"/>
                </a:solidFill>
                <a:latin typeface="Bitter"/>
              </a:rPr>
              <a:t>Учёба и работа под присмотром наставника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92325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F4E37"/>
                </a:solidFill>
                <a:latin typeface="Onest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22805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1F16"/>
                </a:solidFill>
                <a:latin typeface="Onest"/>
              </a:rPr>
              <a:t>Знакомство с зерном и помолом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57353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Изучаем сорта зерна, степень помола и влияние на вкус напитка. Пробуем и сравниваем.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192325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F4E37"/>
                </a:solidFill>
                <a:latin typeface="Onest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22805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1F16"/>
                </a:solidFill>
                <a:latin typeface="Onest"/>
              </a:rPr>
              <a:t>Работа на кассе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3350" y="257353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Учимся принимать заказы, работать с оплатой и программой лояльности под контролем наставника.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165203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F4E37"/>
                </a:solidFill>
                <a:latin typeface="Onest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470003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1F16"/>
                </a:solidFill>
                <a:latin typeface="Onest"/>
              </a:rPr>
              <a:t>Санитарные нормы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73150" y="481548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Осваиваем стандарты чистоты: обработка оборудования, хранение продуктов и гигиена рук.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165203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F4E37"/>
                </a:solidFill>
                <a:latin typeface="Onest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470003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1F16"/>
                </a:solidFill>
                <a:latin typeface="Onest"/>
              </a:rPr>
              <a:t>Правила приёма гостя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481548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Тренируем приветствие, общение с гостем и работу с возражениями на простых ситуациях.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5207000" cy="6858000"/>
          </a:xfrm>
          <a:prstGeom prst="rect">
            <a:avLst/>
          </a:prstGeom>
          <a:solidFill>
            <a:srgbClr val="F3E9D8"/>
          </a:solidFill>
          <a:ln>
            <a:noFill/>
          </a:ln>
          <a:effectLst>
            <a:outerShdw blurRad="215900" dist="76200" dir="5400000" rotWithShape="0">
              <a:srgbClr val="311D14">
                <a:alpha val="10196"/>
              </a:srgbClr>
            </a:outerShdw>
          </a:effectLst>
        </p:spPr>
      </p:sp>
      <p:sp>
        <p:nvSpPr>
          <p:cNvPr id="4" name="card4"/>
          <p:cNvSpPr/>
          <p:nvPr/>
        </p:nvSpPr>
        <p:spPr>
          <a:xfrm>
            <a:off x="5823588" y="3494329"/>
            <a:ext cx="125723" cy="125723"/>
          </a:xfrm>
          <a:prstGeom prst="roundRect">
            <a:avLst>
              <a:gd name="adj" fmla="val 22728"/>
            </a:avLst>
          </a:prstGeom>
          <a:solidFill>
            <a:srgbClr val="6F4E37"/>
          </a:solidFill>
          <a:ln>
            <a:noFill/>
          </a:ln>
        </p:spPr>
      </p:sp>
      <p:pic>
        <p:nvPicPr>
          <p:cNvPr id="5" name="pic5"/>
          <p:cNvPicPr/>
          <p:nvPr/>
        </p:nvPicPr>
        <p:blipFill>
          <a:blip r:embed="rId4"/>
          <a:srcRect l="27578" t="0" r="27578" b="0"/>
          <a:stretch>
            <a:fillRect/>
          </a:stretch>
        </p:blipFill>
        <p:spPr>
          <a:xfrm>
            <a:off x="0" y="0"/>
            <a:ext cx="5207000" cy="68580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584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6F4E37"/>
                </a:solidFill>
                <a:latin typeface="Onest"/>
              </a:rPr>
              <a:t>Дни 8–14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5842000" y="946150"/>
            <a:ext cx="56134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2E1F16"/>
                </a:solidFill>
                <a:latin typeface="Bitter"/>
              </a:rPr>
              <a:t>Стандарты напитков и работа с гостем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5842000" y="2029470"/>
            <a:ext cx="5613400" cy="11505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716256"/>
                </a:solidFill>
                <a:latin typeface="Onest"/>
              </a:rPr>
              <a:t>На восьмой–четырнадцатый день осваиваем стандарты приготовления эспрессо, капучино, латте и фильтр-кофе. Параллельно отрабатываем полный цикл работы с гостем: приветствие, приём заказа, передача напитка и прощание.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121400" y="3422253"/>
            <a:ext cx="5334000" cy="5270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2E1F16"/>
                </a:solidFill>
                <a:latin typeface="Onest"/>
              </a:rPr>
              <a:t>Каждый напиток готовим по стандарту «Мяты»: рецептура, температура и подача — одинаковы во всех кофейнях сети.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886222" cy="220266"/>
          </a:xfrm>
          <a:prstGeom prst="roundRect">
            <a:avLst>
              <a:gd name="adj" fmla="val 50000"/>
            </a:avLst>
          </a:prstGeom>
          <a:solidFill>
            <a:srgbClr val="E1CAB4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37506"/>
            <a:ext cx="5257800" cy="2207617"/>
          </a:xfrm>
          <a:prstGeom prst="roundRect">
            <a:avLst>
              <a:gd name="adj" fmla="val 4314"/>
            </a:avLst>
          </a:prstGeom>
          <a:noFill/>
          <a:ln w="6350" cap="flat">
            <a:solidFill>
              <a:srgbClr val="CDC0B0"/>
            </a:solidFill>
          </a:ln>
        </p:spPr>
      </p:sp>
      <p:sp>
        <p:nvSpPr>
          <p:cNvPr id="5" name="card5"/>
          <p:cNvSpPr/>
          <p:nvPr/>
        </p:nvSpPr>
        <p:spPr>
          <a:xfrm>
            <a:off x="6172200" y="1637506"/>
            <a:ext cx="5257800" cy="2207617"/>
          </a:xfrm>
          <a:prstGeom prst="roundRect">
            <a:avLst>
              <a:gd name="adj" fmla="val 4314"/>
            </a:avLst>
          </a:prstGeom>
          <a:noFill/>
          <a:ln w="6350" cap="flat">
            <a:solidFill>
              <a:srgbClr val="CDC0B0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997523"/>
            <a:ext cx="5257800" cy="1971477"/>
          </a:xfrm>
          <a:prstGeom prst="roundRect">
            <a:avLst>
              <a:gd name="adj" fmla="val 4831"/>
            </a:avLst>
          </a:prstGeom>
          <a:noFill/>
          <a:ln w="6350" cap="flat">
            <a:solidFill>
              <a:srgbClr val="CDC0B0"/>
            </a:solidFill>
          </a:ln>
        </p:spPr>
      </p:sp>
      <p:sp>
        <p:nvSpPr>
          <p:cNvPr id="7" name="card7"/>
          <p:cNvSpPr/>
          <p:nvPr/>
        </p:nvSpPr>
        <p:spPr>
          <a:xfrm>
            <a:off x="6172200" y="3997523"/>
            <a:ext cx="5257800" cy="1971477"/>
          </a:xfrm>
          <a:prstGeom prst="roundRect">
            <a:avLst>
              <a:gd name="adj" fmla="val 4831"/>
            </a:avLst>
          </a:prstGeom>
          <a:noFill/>
          <a:ln w="6350" cap="flat">
            <a:solidFill>
              <a:srgbClr val="CDC0B0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89000" y="673100"/>
            <a:ext cx="802402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43">
                <a:solidFill>
                  <a:srgbClr val="724426"/>
                </a:solidFill>
                <a:latin typeface="Onest"/>
              </a:rPr>
              <a:t>Дни 15–30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2351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E1F16"/>
                </a:solidFill>
                <a:latin typeface="Bitter"/>
              </a:rPr>
              <a:t>Первая самостоятельная смена: что проверяем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92325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F4E37"/>
                </a:solidFill>
                <a:latin typeface="Onest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22805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1F16"/>
                </a:solidFill>
                <a:latin typeface="Onest"/>
              </a:rPr>
              <a:t>Подготовка станции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57353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Проверка наличия ингредиентов, чистота рабочего места, готовность оборудования к открытию смены.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192325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F4E37"/>
                </a:solidFill>
                <a:latin typeface="Onest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22805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1F16"/>
                </a:solidFill>
                <a:latin typeface="Onest"/>
              </a:rPr>
              <a:t>Напитки по стандарту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3350" y="2573536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Приготовление напитков по технологическим картам: рецептура, температура, подача. Качество оценивает наставник.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283273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F4E37"/>
                </a:solidFill>
                <a:latin typeface="Onest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588073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1F16"/>
                </a:solidFill>
                <a:latin typeface="Onest"/>
              </a:rPr>
              <a:t>Работа на кассе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73150" y="4933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Приём заказов, расчёт гостя, работа с оплатой. Скорость обслуживания и точность операций.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283273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F4E37"/>
                </a:solidFill>
                <a:latin typeface="Onest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588073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1F16"/>
                </a:solidFill>
                <a:latin typeface="Onest"/>
              </a:rPr>
              <a:t>Уборка и санитария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4933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Соблюдение санитарных норм в течение смены и финальная уборка станции. Проверка по чек-листу.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09284"/>
                </a:solidFill>
                <a:latin typeface="Onest"/>
              </a:rPr>
              <a:t>Программа адаптации сети кофеен «Мята»,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05520"/>
            <a:ext cx="1416149" cy="220266"/>
          </a:xfrm>
          <a:prstGeom prst="roundRect">
            <a:avLst>
              <a:gd name="adj" fmla="val 50000"/>
            </a:avLst>
          </a:prstGeom>
          <a:solidFill>
            <a:srgbClr val="E1CAB4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350533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280015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209496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5138977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89000" y="543620"/>
            <a:ext cx="1437759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43">
                <a:solidFill>
                  <a:srgbClr val="724426"/>
                </a:solidFill>
                <a:latin typeface="Onest"/>
              </a:rPr>
              <a:t>Роль наставника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14685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E1F16"/>
                </a:solidFill>
                <a:latin typeface="Bitter"/>
              </a:rPr>
              <a:t>Наставник — проводник новичка на все 30 дней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27201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E1F16"/>
                </a:solidFill>
                <a:latin typeface="Onest"/>
              </a:rPr>
              <a:t>4 контрольные встречи</a:t>
            </a:r>
            <a:r>
              <a:rPr lang="ru-RU" sz="1900">
                <a:solidFill>
                  <a:srgbClr val="2E1F16"/>
                </a:solidFill>
                <a:latin typeface="Onest"/>
              </a:rPr>
              <a:t> Встречаемся в 1-й, 7-й, 14-й и 30-й день — фиксируем прогресс и снимаем вопросы.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20149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E1F16"/>
                </a:solidFill>
                <a:latin typeface="Onest"/>
              </a:rPr>
              <a:t>Разбор ошибок и обратная связь</a:t>
            </a:r>
            <a:r>
              <a:rPr lang="ru-RU" sz="1900">
                <a:solidFill>
                  <a:srgbClr val="2E1F16"/>
                </a:solidFill>
                <a:latin typeface="Onest"/>
              </a:rPr>
              <a:t> После каждой смены коротко обсуждаем, что получилось, а что стоит подтянуть.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13097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E1F16"/>
                </a:solidFill>
                <a:latin typeface="Onest"/>
              </a:rPr>
              <a:t>Первая неделя — до 1,5 часа в смену</a:t>
            </a:r>
            <a:r>
              <a:rPr lang="ru-RU" sz="1900">
                <a:solidFill>
                  <a:srgbClr val="2E1F16"/>
                </a:solidFill>
                <a:latin typeface="Onest"/>
              </a:rPr>
              <a:t> Максимум внимания: показываем, сопровождаем, подсказываем на каждой операции.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506045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E1F16"/>
                </a:solidFill>
                <a:latin typeface="Onest"/>
              </a:rPr>
              <a:t>После 14-го дня — около 30 минут в день</a:t>
            </a:r>
            <a:r>
              <a:rPr lang="ru-RU" sz="1900">
                <a:solidFill>
                  <a:srgbClr val="2E1F16"/>
                </a:solidFill>
                <a:latin typeface="Onest"/>
              </a:rPr>
              <a:t> Новичок работает увереннее, наставник подключается точечно и проверяет стандарты.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614293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16256"/>
                </a:solidFill>
                <a:latin typeface="Onest"/>
              </a:rPr>
              <a:t>Наставник — опытный бариста, прошедший подготовку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900807"/>
            <a:ext cx="2366367" cy="220266"/>
          </a:xfrm>
          <a:prstGeom prst="roundRect">
            <a:avLst>
              <a:gd name="adj" fmla="val 50000"/>
            </a:avLst>
          </a:prstGeom>
          <a:solidFill>
            <a:srgbClr val="E1CAB4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591693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DECEBC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2591693"/>
            <a:ext cx="9601200" cy="165100"/>
          </a:xfrm>
          <a:prstGeom prst="roundRect">
            <a:avLst>
              <a:gd name="adj" fmla="val 50000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3391793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DECEBC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3391793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62000" y="4191893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DECEBC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4191893"/>
            <a:ext cx="8534400" cy="165100"/>
          </a:xfrm>
          <a:prstGeom prst="roundRect">
            <a:avLst>
              <a:gd name="adj" fmla="val 50000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762000" y="4991993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DECEBC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762000" y="4991993"/>
            <a:ext cx="8534400" cy="165100"/>
          </a:xfrm>
          <a:prstGeom prst="roundRect">
            <a:avLst>
              <a:gd name="adj" fmla="val 50000"/>
            </a:avLst>
          </a:prstGeom>
          <a:solidFill>
            <a:srgbClr val="6F4E37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762000" y="5792093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DECEBC"/>
          </a:solidFill>
          <a:ln>
            <a:noFill/>
          </a:ln>
        </p:spPr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89000" y="938907"/>
            <a:ext cx="2578021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43">
                <a:solidFill>
                  <a:srgbClr val="724426"/>
                </a:solidFill>
                <a:latin typeface="Onest"/>
              </a:rPr>
              <a:t>Испытательный срок — 30 дней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1387773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2E1F16"/>
                </a:solidFill>
                <a:latin typeface="Bitter"/>
              </a:rPr>
              <a:t>Оценка испытательного срока: 5 критериев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2242443"/>
            <a:ext cx="227480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1F16"/>
                </a:solidFill>
                <a:latin typeface="Onest"/>
              </a:rPr>
              <a:t>Качество напитков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922298" y="2210693"/>
            <a:ext cx="634702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6F4E37"/>
                </a:solidFill>
                <a:latin typeface="Bitter"/>
              </a:rPr>
              <a:t>90%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3042543"/>
            <a:ext cx="1291947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1F16"/>
                </a:solidFill>
                <a:latin typeface="Onest"/>
              </a:rPr>
              <a:t>Санитария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805914" y="3010793"/>
            <a:ext cx="751086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6F4E37"/>
                </a:solidFill>
                <a:latin typeface="Bitter"/>
              </a:rPr>
              <a:t>100%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2000" y="3842643"/>
            <a:ext cx="1934647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1F16"/>
                </a:solidFill>
                <a:latin typeface="Onest"/>
              </a:rPr>
              <a:t>Работа с гостем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920115" y="3810893"/>
            <a:ext cx="636885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6F4E37"/>
                </a:solidFill>
                <a:latin typeface="Bitter"/>
              </a:rPr>
              <a:t>80%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62000" y="4642743"/>
            <a:ext cx="230636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1F16"/>
                </a:solidFill>
                <a:latin typeface="Onest"/>
              </a:rPr>
              <a:t>Знание стандартов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920115" y="4610993"/>
            <a:ext cx="636885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6F4E37"/>
                </a:solidFill>
                <a:latin typeface="Bitter"/>
              </a:rPr>
              <a:t>80%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762000" y="5442843"/>
            <a:ext cx="131337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E1F16"/>
                </a:solidFill>
                <a:latin typeface="Onest"/>
              </a:rPr>
              <a:t>Опоздания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1065371" y="5411093"/>
            <a:ext cx="491629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6F4E37"/>
                </a:solidFill>
                <a:latin typeface="Bitter"/>
              </a:rPr>
              <a:t>0%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762000" y="1026914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E1F16"/>
                </a:solidFill>
                <a:latin typeface="Bitter"/>
              </a:rPr>
              <a:t>Частые вопросы новичка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152055"/>
            <a:ext cx="277118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F4E37"/>
                </a:solidFill>
                <a:latin typeface="Onest"/>
              </a:rPr>
              <a:t>Q.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039118" y="2139355"/>
            <a:ext cx="4373662" cy="2336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40"/>
              </a:lnSpc>
            </a:pPr>
            <a:r>
              <a:rPr lang="ru-RU" sz="1450" b="1">
                <a:solidFill>
                  <a:srgbClr val="2E1F16"/>
                </a:solidFill>
                <a:latin typeface="Onest"/>
              </a:rPr>
              <a:t>Где получить форму и сменную одежду?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41400" y="2470845"/>
            <a:ext cx="4762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Форма выдаётся в первый день в администраторской. Обратитесь к наставнику или администратору смены — они подберут размер и подпишут форму.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6413500" y="2152055"/>
            <a:ext cx="277118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F4E37"/>
                </a:solidFill>
                <a:latin typeface="Onest"/>
              </a:rPr>
              <a:t>Q.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6690618" y="2139355"/>
            <a:ext cx="3835598" cy="2336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40"/>
              </a:lnSpc>
            </a:pPr>
            <a:r>
              <a:rPr lang="ru-RU" sz="1450" b="1">
                <a:solidFill>
                  <a:srgbClr val="2E1F16"/>
                </a:solidFill>
                <a:latin typeface="Onest"/>
              </a:rPr>
              <a:t>Что делать, если ошибся в заказе?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692900" y="2470845"/>
            <a:ext cx="4762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Сообщите об ошибке гостю сразу, извинитесь и переделайте напиток. Ошибка не считается нарушением, если вы её исправили и предупредили наставника.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798987"/>
            <a:ext cx="277118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F4E37"/>
                </a:solidFill>
                <a:latin typeface="Onest"/>
              </a:rPr>
              <a:t>Q.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39118" y="3786287"/>
            <a:ext cx="4127103" cy="2336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40"/>
              </a:lnSpc>
            </a:pPr>
            <a:r>
              <a:rPr lang="ru-RU" sz="1450" b="1">
                <a:solidFill>
                  <a:srgbClr val="2E1F16"/>
                </a:solidFill>
                <a:latin typeface="Onest"/>
              </a:rPr>
              <a:t>Как общаться с недовольным гостем?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1400" y="4117777"/>
            <a:ext cx="4762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Выслушайте, не перебивая, извинитесь и предложите решение: переделать напиток или вернуть деньги. Если ситуация сложная — позовите администратора.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13500" y="3798987"/>
            <a:ext cx="277118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F4E37"/>
                </a:solidFill>
                <a:latin typeface="Onest"/>
              </a:rPr>
              <a:t>Q.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690618" y="3786287"/>
            <a:ext cx="5178227" cy="2336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40"/>
              </a:lnSpc>
            </a:pPr>
            <a:r>
              <a:rPr lang="ru-RU" sz="1450" b="1">
                <a:solidFill>
                  <a:srgbClr val="2E1F16"/>
                </a:solidFill>
                <a:latin typeface="Onest"/>
              </a:rPr>
              <a:t>Когда наступает первая самостоятельная смена?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692900" y="4117777"/>
            <a:ext cx="4762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В период с 15-го по 30-й день — когда вы сдали проверку стандартов и наставник подтвердил готовность. Точную дату согласуйте с наставником заранее.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5445919"/>
            <a:ext cx="277118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F4E37"/>
                </a:solidFill>
                <a:latin typeface="Onest"/>
              </a:rPr>
              <a:t>Q.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39118" y="5433219"/>
            <a:ext cx="4341118" cy="2336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40"/>
              </a:lnSpc>
            </a:pPr>
            <a:r>
              <a:rPr lang="ru-RU" sz="1450" b="1">
                <a:solidFill>
                  <a:srgbClr val="2E1F16"/>
                </a:solidFill>
                <a:latin typeface="Onest"/>
              </a:rPr>
              <a:t>К кому идти с вопросом по стандартам?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41400" y="5764709"/>
            <a:ext cx="4762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16256"/>
                </a:solidFill>
                <a:latin typeface="Onest"/>
              </a:rPr>
              <a:t>В первую очередь — к наставнику. Если его нет на смене, обратитесь к администратору или старшему бариста. Все стандарты также есть в памятке новичка.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нового сотрудника: программа первых 30 дней</dc:title>
  <dc:creator>Слайда</dc:creator>
</cp:coreProperties>
</file>