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gif" ContentType="image/gif"/>
  <Default Extension="svg" ContentType="image/svg+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2"/>
  </p:notesMasterIdLst>
  <p:sldIdLst>
    <p:sldId id="256" r:id="rId101"/>
    <p:sldId id="257" r:id="rId102"/>
    <p:sldId id="258" r:id="rId103"/>
    <p:sldId id="259" r:id="rId104"/>
    <p:sldId id="260" r:id="rId105"/>
    <p:sldId id="261" r:id="rId106"/>
    <p:sldId id="262" r:id="rId107"/>
    <p:sldId id="263" r:id="rId108"/>
    <p:sldId id="264" r:id="rId109"/>
    <p:sldId id="265" r:id="rId110"/>
    <p:sldId id="266" r:id="rId111"/>
    <p:sldId id="267" r:id="rId112"/>
  </p:sldIdLst>
  <p:sldSz cx="12192000" cy="6858000"/>
  <p:notesSz cx="6858000" cy="9144000"/>
  <p:embeddedFontLst>
    <p:embeddedFont>
      <p:font typeface="Manrope"/>
      <p:regular r:id="rId200"/>
      <p:bold r:id="rId201"/>
    </p:embeddedFont>
  </p:embeddedFontLst>
</p:presentation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101" Type="http://schemas.openxmlformats.org/officeDocument/2006/relationships/slide" Target="slides/slide1.xml"/><Relationship Id="rId102" Type="http://schemas.openxmlformats.org/officeDocument/2006/relationships/slide" Target="slides/slide2.xml"/><Relationship Id="rId103" Type="http://schemas.openxmlformats.org/officeDocument/2006/relationships/slide" Target="slides/slide3.xml"/><Relationship Id="rId104" Type="http://schemas.openxmlformats.org/officeDocument/2006/relationships/slide" Target="slides/slide4.xml"/><Relationship Id="rId105" Type="http://schemas.openxmlformats.org/officeDocument/2006/relationships/slide" Target="slides/slide5.xml"/><Relationship Id="rId106" Type="http://schemas.openxmlformats.org/officeDocument/2006/relationships/slide" Target="slides/slide6.xml"/><Relationship Id="rId107" Type="http://schemas.openxmlformats.org/officeDocument/2006/relationships/slide" Target="slides/slide7.xml"/><Relationship Id="rId108" Type="http://schemas.openxmlformats.org/officeDocument/2006/relationships/slide" Target="slides/slide8.xml"/><Relationship Id="rId109" Type="http://schemas.openxmlformats.org/officeDocument/2006/relationships/slide" Target="slides/slide9.xml"/><Relationship Id="rId110" Type="http://schemas.openxmlformats.org/officeDocument/2006/relationships/slide" Target="slides/slide10.xml"/><Relationship Id="rId111" Type="http://schemas.openxmlformats.org/officeDocument/2006/relationships/slide" Target="slides/slide11.xml"/><Relationship Id="rId112" Type="http://schemas.openxmlformats.org/officeDocument/2006/relationships/slide" Target="slides/slide12.xml"/><Relationship Id="rId200" Type="http://schemas.openxmlformats.org/officeDocument/2006/relationships/font" Target="fonts/font1.fntdata"/><Relationship Id="rId201" Type="http://schemas.openxmlformats.org/officeDocument/2006/relationships/font" Target="fonts/font2.fntdata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roundedCorners val="0"/>
  <c:chart>
    <c:autoTitleDeleted val="1"/>
    <c:plotArea>
      <c:layout/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rgbClr val="1F4E79"/>
              </a:solidFill>
              <a:ln>
                <a:noFill/>
              </a:ln>
            </c:spPr>
          </c:dPt>
          <c:dPt>
            <c:idx val="1"/>
            <c:bubble3D val="0"/>
            <c:spPr>
              <a:solidFill>
                <a:srgbClr val="819BB5"/>
              </a:solidFill>
              <a:ln>
                <a:noFill/>
              </a:ln>
            </c:spPr>
          </c:dPt>
          <c:dPt>
            <c:idx val="2"/>
            <c:bubble3D val="0"/>
            <c:spPr>
              <a:solidFill>
                <a:srgbClr val="1D344D"/>
              </a:solidFill>
              <a:ln>
                <a:noFill/>
              </a:ln>
            </c:spPr>
          </c:dPt>
          <c:dPt>
            <c:idx val="3"/>
            <c:bubble3D val="0"/>
            <c:spPr>
              <a:solidFill>
                <a:srgbClr val="BDCBD9"/>
              </a:solidFill>
              <a:ln>
                <a:noFill/>
              </a:ln>
            </c:spPr>
          </c:dPt>
          <c:dPt>
            <c:idx val="4"/>
            <c:bubble3D val="0"/>
            <c:spPr>
              <a:solidFill>
                <a:srgbClr val="636569"/>
              </a:solidFill>
              <a:ln>
                <a:noFill/>
              </a:ln>
            </c:spPr>
          </c:dPt>
          <c:dLbls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Sheet1!$A$2:$A$6</c:f>
              <c:strCache>
                <c:ptCount val="5"/>
                <c:pt idx="0">
                  <c:v>Коррекционно-развивающая работа</c:v>
                </c:pt>
                <c:pt idx="1">
                  <c:v>Диагностика</c:v>
                </c:pt>
                <c:pt idx="2">
                  <c:v>Консультирование</c:v>
                </c:pt>
                <c:pt idx="3">
                  <c:v>Профилактика</c:v>
                </c:pt>
                <c:pt idx="4">
                  <c:v>Просвещение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30</c:v>
                </c:pt>
                <c:pt idx="1">
                  <c:v>25</c:v>
                </c:pt>
                <c:pt idx="2">
                  <c:v>20</c:v>
                </c:pt>
                <c:pt idx="3">
                  <c:v>15</c:v>
                </c:pt>
                <c:pt idx="4">
                  <c:v>10</c:v>
                </c:pt>
              </c:numCache>
            </c:numRef>
          </c:val>
        </c:ser>
        <c:firstSliceAng val="0"/>
        <c:holeSize val="70"/>
      </c:doughnutChart>
      <c:spPr>
        <a:noFill/>
        <a:ln>
          <a:noFill/>
        </a:ln>
      </c:spPr>
    </c:plotArea>
    <c:plotVisOnly val="1"/>
    <c:dispBlanksAs val="gap"/>
  </c:chart>
  <c:spPr>
    <a:noFill/>
    <a:ln>
      <a:noFill/>
    </a:ln>
  </c:spPr>
  <c:txPr>
    <a:bodyPr/>
    <a:lstStyle/>
    <a:p>
      <a:pPr>
        <a:defRPr sz="1400">
          <a:solidFill>
            <a:srgbClr val="636569"/>
          </a:solidFill>
          <a:latin typeface="+mn-lt"/>
        </a:defRPr>
      </a:pPr>
      <a:endParaRPr lang="ru-RU"/>
    </a:p>
  </c:txPr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roundedCorners val="0"/>
  <c:chart>
    <c:autoTitleDeleted val="1"/>
    <c:plotArea>
      <c:layout/>
      <c:lineChart>
        <c:grouping val="standard"/>
        <c:varyColors val="0"/>
        <c:ser>
          <c:idx val="0"/>
          <c:order val="0"/>
          <c:spPr>
            <a:ln w="57150" cap="rnd">
              <a:solidFill>
                <a:srgbClr val="1F4E79"/>
              </a:solidFill>
              <a:round/>
            </a:ln>
          </c:spPr>
          <c:marker>
            <c:symbol val="circle"/>
            <c:size val="7"/>
            <c:spPr>
              <a:solidFill>
                <a:srgbClr val="FFFFFF"/>
              </a:solidFill>
              <a:ln w="28575">
                <a:solidFill>
                  <a:srgbClr val="1F4E79"/>
                </a:solidFill>
              </a:ln>
            </c:spPr>
          </c:marker>
          <c:cat>
            <c:strRef>
              <c:f>Sheet1!$A$2:$A$4</c:f>
              <c:strCache>
                <c:ptCount val="3"/>
                <c:pt idx="0">
                  <c:v>2023/24</c:v>
                </c:pt>
                <c:pt idx="1">
                  <c:v>2024/25</c:v>
                </c:pt>
                <c:pt idx="2">
                  <c:v>2025/26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120</c:v>
                </c:pt>
                <c:pt idx="1">
                  <c:v>135</c:v>
                </c:pt>
                <c:pt idx="2">
                  <c:v>150</c:v>
                </c:pt>
              </c:numCache>
            </c:numRef>
          </c:val>
          <c:smooth val="0"/>
        </c:ser>
        <c:marker val="1"/>
        <c:axId val="101"/>
        <c:axId val="102"/>
      </c:lineChart>
      <c:catAx>
        <c:axId val="101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300">
                <a:solidFill>
                  <a:srgbClr val="15171C"/>
                </a:solidFill>
                <a:latin typeface="+mn-lt"/>
              </a:defRPr>
            </a:pPr>
            <a:endParaRPr lang="ru-RU"/>
          </a:p>
        </c:txPr>
        <c:crossAx val="102"/>
      </c:catAx>
      <c:valAx>
        <c:axId val="102"/>
        <c:scaling>
          <c:orientation val="minMax"/>
        </c:scaling>
        <c:delete val="1"/>
        <c:axPos val="l"/>
        <c:majorTickMark val="none"/>
        <c:minorTickMark val="none"/>
        <c:tickLblPos val="none"/>
        <c:crossAx val="101"/>
      </c:valAx>
      <c:spPr>
        <a:noFill/>
        <a:ln>
          <a:noFill/>
        </a:ln>
      </c:spPr>
    </c:plotArea>
    <c:plotVisOnly val="1"/>
    <c:dispBlanksAs val="gap"/>
  </c:chart>
  <c:spPr>
    <a:noFill/>
    <a:ln>
      <a:noFill/>
    </a:ln>
  </c:spPr>
  <c:txPr>
    <a:bodyPr/>
    <a:lstStyle/>
    <a:p>
      <a:pPr>
        <a:defRPr sz="1300">
          <a:solidFill>
            <a:srgbClr val="636569"/>
          </a:solidFill>
          <a:latin typeface="+mn-lt"/>
        </a:defRPr>
      </a:pPr>
      <a:endParaRPr lang="ru-RU"/>
    </a:p>
  </c:txPr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roundedCorners val="0"/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rgbClr val="1F4E79"/>
            </a:solidFill>
            <a:ln>
              <a:noFill/>
            </a:ln>
          </c:spPr>
          <c:dLbls>
            <c:dLbl>
              <c:idx val="0"/>
              <c:tx>
                <c:rich>
                  <a:bodyPr/>
                  <a:lstStyle/>
                  <a:p>
                    <a:r>
                      <a:rPr lang="ru-RU" sz="2000" b="1">
                        <a:solidFill>
                          <a:srgbClr val="15171C"/>
                        </a:solidFill>
                        <a:latin typeface="+mn-lt"/>
                      </a:rPr>
                      <a:t>3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tx>
                <c:rich>
                  <a:bodyPr/>
                  <a:lstStyle/>
                  <a:p>
                    <a:r>
                      <a:rPr lang="ru-RU" sz="2000" b="1">
                        <a:solidFill>
                          <a:srgbClr val="15171C"/>
                        </a:solidFill>
                        <a:latin typeface="+mn-lt"/>
                      </a:rPr>
                      <a:t>6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tx>
                <c:rich>
                  <a:bodyPr/>
                  <a:lstStyle/>
                  <a:p>
                    <a:r>
                      <a:rPr lang="ru-RU" sz="2000" b="1">
                        <a:solidFill>
                          <a:srgbClr val="15171C"/>
                        </a:solidFill>
                        <a:latin typeface="+mn-lt"/>
                      </a:rPr>
                      <a:t>48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tx>
                <c:rich>
                  <a:bodyPr/>
                  <a:lstStyle/>
                  <a:p>
                    <a:r>
                      <a:rPr lang="ru-RU" sz="2000" b="1">
                        <a:solidFill>
                          <a:srgbClr val="15171C"/>
                        </a:solidFill>
                        <a:latin typeface="+mn-lt"/>
                      </a:rPr>
                      <a:t>54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outEnd"/>
            <c:showLegendKey val="0"/>
            <c:showVal val="1"/>
            <c:showCatName val="0"/>
            <c:showSerName val="0"/>
            <c:showPercent val="0"/>
            <c:showBubbleSize val="0"/>
          </c:dLbls>
          <c:cat>
            <c:strRef>
              <c:f>Sheet1!$A$2:$A$5</c:f>
              <c:strCache>
                <c:ptCount val="4"/>
                <c:pt idx="0">
                  <c:v>Реализовано программ</c:v>
                </c:pt>
                <c:pt idx="1">
                  <c:v>Сформировано групп</c:v>
                </c:pt>
                <c:pt idx="2">
                  <c:v>Проведено занятий</c:v>
                </c:pt>
                <c:pt idx="3">
                  <c:v>Охвачено учащихся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</c:v>
                </c:pt>
                <c:pt idx="1">
                  <c:v>6</c:v>
                </c:pt>
                <c:pt idx="2">
                  <c:v>48</c:v>
                </c:pt>
                <c:pt idx="3">
                  <c:v>54</c:v>
                </c:pt>
              </c:numCache>
            </c:numRef>
          </c:val>
        </c:ser>
        <c:gapWidth val="60"/>
        <c:axId val="101"/>
        <c:axId val="102"/>
      </c:barChart>
      <c:catAx>
        <c:axId val="101"/>
        <c:scaling>
          <c:orientation val="maxMin"/>
        </c:scaling>
        <c:delete val="0"/>
        <c:axPos val="l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600">
                <a:solidFill>
                  <a:srgbClr val="15171C"/>
                </a:solidFill>
                <a:latin typeface="+mn-lt"/>
              </a:defRPr>
            </a:pPr>
            <a:endParaRPr lang="ru-RU"/>
          </a:p>
        </c:txPr>
        <c:crossAx val="102"/>
      </c:catAx>
      <c:valAx>
        <c:axId val="102"/>
        <c:scaling>
          <c:orientation val="minMax"/>
        </c:scaling>
        <c:delete val="1"/>
        <c:axPos val="b"/>
        <c:majorTickMark val="none"/>
        <c:minorTickMark val="none"/>
        <c:tickLblPos val="none"/>
        <c:crossAx val="101"/>
      </c:valAx>
      <c:spPr>
        <a:noFill/>
        <a:ln>
          <a:noFill/>
        </a:ln>
      </c:spPr>
    </c:plotArea>
    <c:plotVisOnly val="1"/>
    <c:dispBlanksAs val="gap"/>
  </c:chart>
  <c:spPr>
    <a:noFill/>
    <a:ln>
      <a:noFill/>
    </a:ln>
  </c:spPr>
  <c:txPr>
    <a:bodyPr/>
    <a:lstStyle/>
    <a:p>
      <a:pPr>
        <a:defRPr sz="1600">
          <a:solidFill>
            <a:srgbClr val="636569"/>
          </a:solidFill>
          <a:latin typeface="+mn-lt"/>
        </a:defRPr>
      </a:pPr>
      <a:endParaRPr lang="ru-RU"/>
    </a:p>
  </c:txPr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roundedCorners val="0"/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rgbClr val="1F4E79"/>
            </a:solidFill>
            <a:ln>
              <a:noFill/>
            </a:ln>
          </c:spPr>
          <c:dLbls>
            <c:dLbl>
              <c:idx val="0"/>
              <c:tx>
                <c:rich>
                  <a:bodyPr/>
                  <a:lstStyle/>
                  <a:p>
                    <a:r>
                      <a:rPr lang="ru-RU" sz="2000" b="1">
                        <a:solidFill>
                          <a:srgbClr val="15171C"/>
                        </a:solidFill>
                        <a:latin typeface="+mn-lt"/>
                      </a:rPr>
                      <a:t>55%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tx>
                <c:rich>
                  <a:bodyPr/>
                  <a:lstStyle/>
                  <a:p>
                    <a:r>
                      <a:rPr lang="ru-RU" sz="2000" b="1">
                        <a:solidFill>
                          <a:srgbClr val="15171C"/>
                        </a:solidFill>
                        <a:latin typeface="+mn-lt"/>
                      </a:rPr>
                      <a:t>58%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tx>
                <c:rich>
                  <a:bodyPr/>
                  <a:lstStyle/>
                  <a:p>
                    <a:r>
                      <a:rPr lang="ru-RU" sz="2000" b="1">
                        <a:solidFill>
                          <a:srgbClr val="15171C"/>
                        </a:solidFill>
                        <a:latin typeface="+mn-lt"/>
                      </a:rPr>
                      <a:t>61%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outEnd"/>
            <c:showLegendKey val="0"/>
            <c:showVal val="1"/>
            <c:showCatName val="0"/>
            <c:showSerName val="0"/>
            <c:showPercent val="0"/>
            <c:showBubbleSize val="0"/>
          </c:dLbls>
          <c:cat>
            <c:strRef>
              <c:f>Sheet1!$A$2:$A$4</c:f>
              <c:strCache>
                <c:ptCount val="3"/>
                <c:pt idx="0">
                  <c:v>2023/2024 учебный год</c:v>
                </c:pt>
                <c:pt idx="1">
                  <c:v>2024/2025 учебный год</c:v>
                </c:pt>
                <c:pt idx="2">
                  <c:v>2025/2026 учебный год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55</c:v>
                </c:pt>
                <c:pt idx="1">
                  <c:v>58</c:v>
                </c:pt>
                <c:pt idx="2">
                  <c:v>61</c:v>
                </c:pt>
              </c:numCache>
            </c:numRef>
          </c:val>
        </c:ser>
        <c:gapWidth val="60"/>
        <c:axId val="101"/>
        <c:axId val="102"/>
      </c:barChart>
      <c:catAx>
        <c:axId val="101"/>
        <c:scaling>
          <c:orientation val="maxMin"/>
        </c:scaling>
        <c:delete val="0"/>
        <c:axPos val="l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600">
                <a:solidFill>
                  <a:srgbClr val="15171C"/>
                </a:solidFill>
                <a:latin typeface="+mn-lt"/>
              </a:defRPr>
            </a:pPr>
            <a:endParaRPr lang="ru-RU"/>
          </a:p>
        </c:txPr>
        <c:crossAx val="102"/>
      </c:catAx>
      <c:valAx>
        <c:axId val="102"/>
        <c:scaling>
          <c:orientation val="minMax"/>
        </c:scaling>
        <c:delete val="1"/>
        <c:axPos val="b"/>
        <c:majorTickMark val="none"/>
        <c:minorTickMark val="none"/>
        <c:tickLblPos val="none"/>
        <c:crossAx val="101"/>
      </c:valAx>
      <c:spPr>
        <a:noFill/>
        <a:ln>
          <a:noFill/>
        </a:ln>
      </c:spPr>
    </c:plotArea>
    <c:plotVisOnly val="1"/>
    <c:dispBlanksAs val="gap"/>
  </c:chart>
  <c:spPr>
    <a:noFill/>
    <a:ln>
      <a:noFill/>
    </a:ln>
  </c:spPr>
  <c:txPr>
    <a:bodyPr/>
    <a:lstStyle/>
    <a:p>
      <a:pPr>
        <a:defRPr sz="1600">
          <a:solidFill>
            <a:srgbClr val="636569"/>
          </a:solidFill>
          <a:latin typeface="+mn-lt"/>
        </a:defRPr>
      </a:pPr>
      <a:endParaRPr lang="ru-RU"/>
    </a:p>
  </c:txPr>
</c:chartSpace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Здравствуйте, уважаемые члены комиссии! Я — Ковалёва Марина Игоревна, педагог-психолог школы № 7. Представляю аттестационную презентацию за 2023/2024 – 2025/2026 учебные годы. Претендую на первую квалификационную категорию.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Начну с базовых сведений. У меня высшее психологическое образование — окончила МГППУ с отличием. В должности педагога-психолога работаю 12 лет. За межаттестационный период прошла курсы повышения квалификации объёмом 120 часов. Работаю на 0,75 ставки — это 30 часов в неделю.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Цель моей работы — психолого-педагогическое сопровождение всех участников образовательных отношений, чтобы сохранить их психическое здоровье и создать условия для личностного развития. Задачи вытекают из цели и охватывают четыре ключевых направления: диагностика, коррекционно-развивающая работа, консультирование, а также профилактика и просвещение. Каждое направление решает конкретные задачи — от выявления особенностей развития до помощи родителям и педагогам. На следующих слайдах я покажу, как эти задачи реализуются на практике.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Рабочее время распределяется по пяти основным направлениям. Больше всего — 30% — занимает коррекционно-развивающая работа, это ядро моей практики. На диагностику отводится четверть времени, она обеспечивает адресность всей дальнейшей помощи. Консультирование родителей и педагогов — 20%, профилактика — 15%, просвещение — 10%. Такое распределение позволяет сочетать глубинную индивидуальную работу с системной поддержкой всех участников образовательного процесса.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За три учебных года мы планомерно расширяли диагностическую работу. В 2023/2024 учебном году было обследовано 120 учеников, в следующем — уже 135, а в 2025/2026 — 150. Рост составил 25 процентов. Это стало возможным благодаря включению в план скрининговых обследований параллелей и более плотному графику работы с классами. Дальше покажу, как результаты диагностики легли в основу коррекционно-развивающих занятий.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За межаттестационный период мной реализовано три коррекционно-развивающие программы: «Развитие познавательных процессов», «Коррекция тревожности» и «Тренинг уверенного поведения». Для работы было сформировано шесть групп, в которых проведено 48 занятий. Всего коррекционной работой было охвачено 54 учащихся. Эти цифры показывают системный подход к коррекционно-развивающей деятельности, а её результаты я представлю на следующем слайде.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Теперь о главном результате коррекционной работы. Мы отслеживаем уровень тревожности у детей, которые посещают коррекционно-развивающие занятия, и проводим повторную диагностику в конце каждого учебного года. За три года доля ребят, у которых тревожность заметно снизилась, выросла с 55 до 61 процента. Это не случайные колебания, а устойчивая положительная динамика — результат системной работы по программам, которые мы реализуем. Важно, что мы не просто фиксируем улучшения, но и видим, какие методики работают лучше, и корректируем подход. Дальше расскажу, как мы работаем с адаптацией первоклассников и пятиклассников.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Отдельное направление моей работы — сопровождение адаптации первоклассников и пятиклассников. Для них я провожу циклы занятий: восемь в первых классах и шесть в пятых, плюс индивидуальные консультации и просвещение родителей. В конце года по наблюдениям и диагностике оцениваю результат. В среднем за три года успешно адаптировались 85% первоклассников и 80% пятиклассников — это хороший показатель, но по каждому классу я вижу, кому ещё нужна поддержка.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Отдельное направление моей работы — консультирование родителей и педагогов. За три учебных года я провела 210 консультаций, из них 140 — с родителями и 70 — с педагогами. Чаще всего родители обращаются по вопросам адаптации детей к школе, детско-родительских отношений и тревожности. Педагоги в основном спрашивают, как выстраивать взаимодействие с учениками и справляться с поведенческими трудностями. Такая обратная связь помогает вовремя замечать проблемы и выстраивать индивидуальную траекторию помощи каждому ребёнку.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В девятых классах мы системно занимаемся профориентацией: используем «Карту интересов», опросник профессиональных склонностей Климова и анкету самоопределения. В этом учебном году диагностикой охвачены все 60 девятиклассников. По итогам работы 70% ребят определились с выбором профиля обучения. Это помогает им осознанно подойти к выбору дальнейшего образовательного маршрута. Дальше расскажу, как я распространяю свой опыт и повышаю квалификацию.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Отдельно хочу остановиться на распространении опыта и повышении квалификации. За межаттестационный период я выступила на пяти педагогических советах, участвовала в трёх районных семинарах, опубликовала две методические работы в сборнике. Кроме того, прошла курсы повышения квалификации объёмом 72 часа — это часть из 120 часов за весь период. Всё это позволяет мне не только делиться наработками с коллегами, но и внедрять в свою работу современные подходы.</a:t>
            </a: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Подводя итоги трёх лет работы, я провела самоанализ и выделила для себя три точки роста: это работа с одарёнными детьми, профилактика суицидального поведения и расширение просветительской деятельности. На следующий учебный год я ставлю перед собой конкретные задачи — разработать программу сопровождения одарённых детей, создать родительский клуб и продолжить коррекционную работу с тревожностью. Эти направления я считаю приоритетными, и именно по ним буду отчитываться в следующем аттестационном периоде.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/>
    <p:bodyStyle/>
    <p:otherStyle/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mca45893a72e541f1.png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m7f3525909bcb6332.png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m7f3525909bcb6332.png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mb4edf107ece8fe31.png"/><Relationship Id="rId100" Type="http://schemas.openxmlformats.org/officeDocument/2006/relationships/chart" Target="../charts/chart1.xml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mb4edf107ece8fe31.png"/><Relationship Id="rId100" Type="http://schemas.openxmlformats.org/officeDocument/2006/relationships/chart" Target="../charts/chart2.xml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mb4edf107ece8fe31.png"/><Relationship Id="rId100" Type="http://schemas.openxmlformats.org/officeDocument/2006/relationships/chart" Target="../charts/chart3.xml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mb4edf107ece8fe31.png"/><Relationship Id="rId100" Type="http://schemas.openxmlformats.org/officeDocument/2006/relationships/chart" Target="../charts/chart4.xml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mb4edf107ece8fe31.png"/><Relationship Id="rId4" Type="http://schemas.openxmlformats.org/officeDocument/2006/relationships/image" Target="../media/me2e41cdbdc75b46c.png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m8790eb55c44ae4a4.png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m75c5f1112220cef3.png"/></Relationships>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mfe11a093692c3966.png"/></Relationships>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m7f3525909bcb63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571500"/>
            <a:ext cx="279400" cy="279400"/>
          </a:xfrm>
          <a:prstGeom prst="roundRect">
            <a:avLst>
              <a:gd name="adj" fmla="val 40909"/>
            </a:avLst>
          </a:prstGeom>
          <a:solidFill>
            <a:srgbClr val="1F4E79"/>
          </a:solidFill>
          <a:ln>
            <a:noFill/>
          </a:ln>
        </p:spPr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1155700" y="625475"/>
            <a:ext cx="1567021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 cap="all" spc="160">
                <a:solidFill>
                  <a:srgbClr val="15171C"/>
                </a:solidFill>
                <a:latin typeface="Manrope"/>
              </a:rPr>
              <a:t>МБОУ СОШ № 7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2376884"/>
            <a:ext cx="100330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cap="all" spc="198">
                <a:solidFill>
                  <a:srgbClr val="1F4E79"/>
                </a:solidFill>
                <a:latin typeface="Manrope"/>
              </a:rPr>
              <a:t>Аттестационная презентация · I категория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2649934"/>
            <a:ext cx="10033000" cy="73279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5670"/>
              </a:lnSpc>
            </a:pPr>
            <a:r>
              <a:rPr lang="ru-RU" sz="5400" b="1" spc="-107">
                <a:solidFill>
                  <a:srgbClr val="15171C"/>
                </a:solidFill>
                <a:latin typeface="Manrope"/>
              </a:rPr>
              <a:t>Ковалёва Марина Игоревна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3477915"/>
            <a:ext cx="7010400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400"/>
              </a:lnSpc>
            </a:pPr>
            <a:r>
              <a:rPr lang="ru-RU" sz="1600">
                <a:solidFill>
                  <a:srgbClr val="636569"/>
                </a:solidFill>
                <a:latin typeface="Manrope"/>
              </a:rPr>
              <a:t>Педагог-психолог МБОУ СОШ № 7. Аттестация на первую категорию. Период: 2023/2024 – 2025/2026.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5848350"/>
            <a:ext cx="2842554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636569"/>
                </a:solidFill>
                <a:latin typeface="Manrope"/>
              </a:rPr>
              <a:t>Автор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6057900"/>
            <a:ext cx="272165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15171C"/>
                </a:solidFill>
                <a:latin typeface="Manrope"/>
              </a:rPr>
              <a:t>Ковалёва Марина Игоревна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3436441" y="5848350"/>
            <a:ext cx="1937679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636569"/>
                </a:solidFill>
                <a:latin typeface="Manrope"/>
              </a:rPr>
              <a:t>Роль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3436441" y="6057900"/>
            <a:ext cx="1816775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15171C"/>
                </a:solidFill>
                <a:latin typeface="Manrope"/>
              </a:rPr>
              <a:t>Педагог-психолог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5356820" y="5848350"/>
            <a:ext cx="5505152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636569"/>
                </a:solidFill>
                <a:latin typeface="Manrope"/>
              </a:rPr>
              <a:t>Аудитория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5356820" y="6057900"/>
            <a:ext cx="5505152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15171C"/>
                </a:solidFill>
                <a:latin typeface="Manrope"/>
              </a:rPr>
              <a:t>Для аттестационной комиссии департамента образования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549896"/>
            <a:ext cx="5257800" cy="2133302"/>
          </a:xfrm>
          <a:prstGeom prst="roundRect">
            <a:avLst>
              <a:gd name="adj" fmla="val 10715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4" name="card4"/>
          <p:cNvSpPr/>
          <p:nvPr/>
        </p:nvSpPr>
        <p:spPr>
          <a:xfrm>
            <a:off x="6172200" y="1549896"/>
            <a:ext cx="5257800" cy="2133302"/>
          </a:xfrm>
          <a:prstGeom prst="roundRect">
            <a:avLst>
              <a:gd name="adj" fmla="val 10715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5" name="card5"/>
          <p:cNvSpPr/>
          <p:nvPr/>
        </p:nvSpPr>
        <p:spPr>
          <a:xfrm>
            <a:off x="762000" y="3835598"/>
            <a:ext cx="5257800" cy="2133402"/>
          </a:xfrm>
          <a:prstGeom prst="roundRect">
            <a:avLst>
              <a:gd name="adj" fmla="val 10715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6" name="card6"/>
          <p:cNvSpPr/>
          <p:nvPr/>
        </p:nvSpPr>
        <p:spPr>
          <a:xfrm>
            <a:off x="6172200" y="3835598"/>
            <a:ext cx="5257800" cy="2133402"/>
          </a:xfrm>
          <a:prstGeom prst="roundRect">
            <a:avLst>
              <a:gd name="adj" fmla="val 10715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1117600" y="615950"/>
            <a:ext cx="1877639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1F4E79"/>
                </a:solidFill>
                <a:latin typeface="Manrope"/>
              </a:rPr>
              <a:t>Общие сведения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704155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Квалификация и условия работы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073150" y="1835646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1F4E79"/>
                </a:solidFill>
                <a:latin typeface="Manrope"/>
              </a:rPr>
              <a:t>01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73150" y="2153146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Высшее психологическое образование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73150" y="2520811"/>
            <a:ext cx="5270500" cy="2489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6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МГППУ, диплом с отличием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6483350" y="1835646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1F4E79"/>
                </a:solidFill>
                <a:latin typeface="Manrope"/>
              </a:rPr>
              <a:t>02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6483350" y="2153146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Стаж работы в должности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6483350" y="2520811"/>
            <a:ext cx="5270500" cy="2489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6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12 лет педагогом-психологом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1073150" y="4121348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1F4E79"/>
                </a:solidFill>
                <a:latin typeface="Manrope"/>
              </a:rPr>
              <a:t>03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1073150" y="4438848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Повышение квалификации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1073150" y="4806513"/>
            <a:ext cx="5270500" cy="2489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6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120 часов за межаттестационный период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6483350" y="4121348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1F4E79"/>
                </a:solidFill>
                <a:latin typeface="Manrope"/>
              </a:rPr>
              <a:t>04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6483350" y="4438848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Учебная нагрузка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6483350" y="4806513"/>
            <a:ext cx="5270500" cy="2489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6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0,75 ставки — 30 часов в неделю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976537"/>
            <a:ext cx="5257800" cy="1919982"/>
          </a:xfrm>
          <a:prstGeom prst="roundRect">
            <a:avLst>
              <a:gd name="adj" fmla="val 11906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4" name="card4"/>
          <p:cNvSpPr/>
          <p:nvPr/>
        </p:nvSpPr>
        <p:spPr>
          <a:xfrm>
            <a:off x="6172200" y="1976537"/>
            <a:ext cx="5257800" cy="1919982"/>
          </a:xfrm>
          <a:prstGeom prst="roundRect">
            <a:avLst>
              <a:gd name="adj" fmla="val 11906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5" name="card5"/>
          <p:cNvSpPr/>
          <p:nvPr/>
        </p:nvSpPr>
        <p:spPr>
          <a:xfrm>
            <a:off x="762000" y="4048919"/>
            <a:ext cx="5257800" cy="1920081"/>
          </a:xfrm>
          <a:prstGeom prst="roundRect">
            <a:avLst>
              <a:gd name="adj" fmla="val 11905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6" name="card6"/>
          <p:cNvSpPr/>
          <p:nvPr/>
        </p:nvSpPr>
        <p:spPr>
          <a:xfrm>
            <a:off x="6172200" y="4048919"/>
            <a:ext cx="5257800" cy="1920081"/>
          </a:xfrm>
          <a:prstGeom prst="roundRect">
            <a:avLst>
              <a:gd name="adj" fmla="val 11905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1117600" y="615950"/>
            <a:ext cx="1669518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1F4E79"/>
                </a:solidFill>
                <a:latin typeface="Manrope"/>
              </a:rPr>
              <a:t>Цель и задачи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704155"/>
            <a:ext cx="10693400" cy="865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59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Психолого-педагогическое сопровождение участников образовательных отношений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073150" y="2262287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1F4E79"/>
                </a:solidFill>
                <a:latin typeface="Manrope"/>
              </a:rPr>
              <a:t>01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73150" y="2579787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Диагностика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73150" y="2947491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Выявление особенностей развития, адаптации и эмоционального состояния обучающихся.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6483350" y="2262287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1F4E79"/>
                </a:solidFill>
                <a:latin typeface="Manrope"/>
              </a:rPr>
              <a:t>02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6483350" y="2579787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Коррекционно-развивающая работа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6483350" y="2947491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Проведение занятий, направленных на снижение тревожности и развитие познавательной сферы.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1073150" y="4334669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1F4E79"/>
                </a:solidFill>
                <a:latin typeface="Manrope"/>
              </a:rPr>
              <a:t>03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1073150" y="4652169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Консультирование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1073150" y="5019873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Помощь родителям, педагогам и обучающимся в решении психологических проблем.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6483350" y="4334669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1F4E79"/>
                </a:solidFill>
                <a:latin typeface="Manrope"/>
              </a:rPr>
              <a:t>04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6483350" y="4652169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Профилактика и просвещение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6483350" y="5019873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Предупреждение дезадаптации, формирование психологической культуры участников.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3937000" y="3076575"/>
            <a:ext cx="139700" cy="139700"/>
          </a:xfrm>
          <a:prstGeom prst="roundRect">
            <a:avLst>
              <a:gd name="adj" fmla="val 40909"/>
            </a:avLst>
          </a:prstGeom>
          <a:solidFill>
            <a:srgbClr val="1F4E79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3937000" y="3521075"/>
            <a:ext cx="139700" cy="139700"/>
          </a:xfrm>
          <a:prstGeom prst="roundRect">
            <a:avLst>
              <a:gd name="adj" fmla="val 40909"/>
            </a:avLst>
          </a:prstGeom>
          <a:solidFill>
            <a:srgbClr val="819BB5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3937000" y="3965575"/>
            <a:ext cx="139700" cy="139700"/>
          </a:xfrm>
          <a:prstGeom prst="roundRect">
            <a:avLst>
              <a:gd name="adj" fmla="val 40909"/>
            </a:avLst>
          </a:prstGeom>
          <a:solidFill>
            <a:srgbClr val="1D344D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3937000" y="4410075"/>
            <a:ext cx="139700" cy="139700"/>
          </a:xfrm>
          <a:prstGeom prst="roundRect">
            <a:avLst>
              <a:gd name="adj" fmla="val 40909"/>
            </a:avLst>
          </a:prstGeom>
          <a:solidFill>
            <a:srgbClr val="BDCBD9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3937000" y="4854575"/>
            <a:ext cx="139700" cy="139700"/>
          </a:xfrm>
          <a:prstGeom prst="roundRect">
            <a:avLst>
              <a:gd name="adj" fmla="val 40909"/>
            </a:avLst>
          </a:prstGeom>
          <a:solidFill>
            <a:srgbClr val="636569"/>
          </a:solidFill>
          <a:ln>
            <a:noFill/>
          </a:ln>
        </p:spPr>
      </p:sp>
      <p:graphicFrame>
        <p:nvGraphicFramePr>
          <p:cNvPr id="8" name="chart8"/>
          <p:cNvGraphicFramePr/>
          <p:nvPr/>
        </p:nvGraphicFramePr>
        <p:xfrm>
          <a:off x="762000" y="2701925"/>
          <a:ext cx="2667000" cy="2667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0"/>
          </a:graphicData>
        </a:graphic>
      </p:graphicFrame>
      <p:sp>
        <p:nvSpPr>
          <p:cNvPr id="9" name="text9"/>
          <p:cNvSpPr>
            <a:spLocks noChangeArrowheads="1"/>
          </p:cNvSpPr>
          <p:nvPr/>
        </p:nvSpPr>
        <p:spPr>
          <a:xfrm>
            <a:off x="762000" y="1412875"/>
            <a:ext cx="10693400" cy="9461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675"/>
              </a:lnSpc>
            </a:pPr>
            <a:r>
              <a:rPr lang="ru-RU" sz="3500" b="1" spc="-69">
                <a:solidFill>
                  <a:srgbClr val="15171C"/>
                </a:solidFill>
                <a:latin typeface="Manrope"/>
              </a:rPr>
              <a:t>Распределение рабочего времени по направлениям деятельности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354227" y="3625850"/>
            <a:ext cx="1482447" cy="561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4320"/>
              </a:lnSpc>
            </a:pPr>
            <a:r>
              <a:rPr lang="ru-RU" sz="3600" b="1">
                <a:solidFill>
                  <a:srgbClr val="1F4E79"/>
                </a:solidFill>
                <a:latin typeface="Manrope"/>
              </a:rPr>
              <a:t>100%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439237" y="4241800"/>
            <a:ext cx="1312426" cy="2032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50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рабочее время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4191000" y="3016250"/>
            <a:ext cx="7319764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15171C"/>
                </a:solidFill>
                <a:latin typeface="Manrope"/>
              </a:rPr>
              <a:t>Коррекционно-развивающая работа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10990064" y="3006725"/>
            <a:ext cx="566936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F4E79"/>
                </a:solidFill>
                <a:latin typeface="Manrope"/>
              </a:rPr>
              <a:t>30%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4191000" y="3460750"/>
            <a:ext cx="733434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15171C"/>
                </a:solidFill>
                <a:latin typeface="Manrope"/>
              </a:rPr>
              <a:t>Диагностика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11004649" y="3451225"/>
            <a:ext cx="552351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F4E79"/>
                </a:solidFill>
                <a:latin typeface="Manrope"/>
              </a:rPr>
              <a:t>25%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4191000" y="3905250"/>
            <a:ext cx="7317085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15171C"/>
                </a:solidFill>
                <a:latin typeface="Manrope"/>
              </a:rPr>
              <a:t>Консультирование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10987385" y="3895725"/>
            <a:ext cx="569615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F4E79"/>
                </a:solidFill>
                <a:latin typeface="Manrope"/>
              </a:rPr>
              <a:t>20%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4191000" y="4349750"/>
            <a:ext cx="736480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15171C"/>
                </a:solidFill>
                <a:latin typeface="Manrope"/>
              </a:rPr>
              <a:t>Профилактика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11035109" y="4340225"/>
            <a:ext cx="521891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F4E79"/>
                </a:solidFill>
                <a:latin typeface="Manrope"/>
              </a:rPr>
              <a:t>15%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4191000" y="4794250"/>
            <a:ext cx="7347545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15171C"/>
                </a:solidFill>
                <a:latin typeface="Manrope"/>
              </a:rPr>
              <a:t>Просвещение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11017845" y="4784725"/>
            <a:ext cx="539155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F4E79"/>
                </a:solidFill>
                <a:latin typeface="Manrope"/>
              </a:rPr>
              <a:t>10%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3" name="chart3"/>
          <p:cNvGraphicFramePr/>
          <p:nvPr/>
        </p:nvGraphicFramePr>
        <p:xfrm>
          <a:off x="762000" y="1858963"/>
          <a:ext cx="10668000" cy="381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0"/>
          </a:graphicData>
        </a:graphic>
      </p:graphicFrame>
      <p:sp>
        <p:nvSpPr>
          <p:cNvPr id="4" name="text4"/>
          <p:cNvSpPr>
            <a:spLocks noChangeArrowheads="1"/>
          </p:cNvSpPr>
          <p:nvPr/>
        </p:nvSpPr>
        <p:spPr>
          <a:xfrm>
            <a:off x="762000" y="725488"/>
            <a:ext cx="11303000" cy="47942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675"/>
              </a:lnSpc>
            </a:pPr>
            <a:r>
              <a:rPr lang="ru-RU" sz="3500" b="1" spc="-69">
                <a:solidFill>
                  <a:srgbClr val="15171C"/>
                </a:solidFill>
                <a:latin typeface="Manrope"/>
              </a:rPr>
              <a:t>Охват диагностической работой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1395413"/>
            <a:ext cx="1130300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636569"/>
                </a:solidFill>
                <a:latin typeface="Manrope"/>
              </a:rPr>
              <a:t>Число обследованных учеников, человек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5827713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Охват диагностикой вырос на 25% за три учебных года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127000" y="645795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9D9EA0"/>
                </a:solidFill>
                <a:latin typeface="Manrope"/>
              </a:rPr>
              <a:t>Данные за 2023/2024–2025/2026 учебные годы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3" name="chart3"/>
          <p:cNvGraphicFramePr/>
          <p:nvPr/>
        </p:nvGraphicFramePr>
        <p:xfrm>
          <a:off x="762000" y="2741910"/>
          <a:ext cx="10668000" cy="2159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0"/>
          </a:graphicData>
        </a:graphic>
      </p:graphicFrame>
      <p:sp>
        <p:nvSpPr>
          <p:cNvPr id="4" name="text4"/>
          <p:cNvSpPr>
            <a:spLocks noChangeArrowheads="1"/>
          </p:cNvSpPr>
          <p:nvPr/>
        </p:nvSpPr>
        <p:spPr>
          <a:xfrm>
            <a:off x="762000" y="1341140"/>
            <a:ext cx="10693400" cy="10261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990"/>
              </a:lnSpc>
            </a:pPr>
            <a:r>
              <a:rPr lang="ru-RU" sz="3800" b="1" spc="-75">
                <a:solidFill>
                  <a:srgbClr val="15171C"/>
                </a:solidFill>
                <a:latin typeface="Manrope"/>
              </a:rPr>
              <a:t>Коррекционно-развивающая работа: программы и охват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5205710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За межаттестационный период реализовано 3 программы в 6 группах, проведено 48 занятий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127000" y="645795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9D9EA0"/>
                </a:solidFill>
                <a:latin typeface="Manrope"/>
              </a:rPr>
              <a:t>За 2023/2024–2025/2026 учебные годы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3" name="chart3"/>
          <p:cNvGraphicFramePr/>
          <p:nvPr/>
        </p:nvGraphicFramePr>
        <p:xfrm>
          <a:off x="762000" y="2919710"/>
          <a:ext cx="10668000" cy="1574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0"/>
          </a:graphicData>
        </a:graphic>
      </p:graphicFrame>
      <p:sp>
        <p:nvSpPr>
          <p:cNvPr id="4" name="text4"/>
          <p:cNvSpPr>
            <a:spLocks noChangeArrowheads="1"/>
          </p:cNvSpPr>
          <p:nvPr/>
        </p:nvSpPr>
        <p:spPr>
          <a:xfrm>
            <a:off x="762000" y="1518940"/>
            <a:ext cx="10693400" cy="10261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990"/>
              </a:lnSpc>
            </a:pPr>
            <a:r>
              <a:rPr lang="ru-RU" sz="3800" b="1" spc="-75">
                <a:solidFill>
                  <a:srgbClr val="15171C"/>
                </a:solidFill>
                <a:latin typeface="Manrope"/>
              </a:rPr>
              <a:t>Динамика снижения уровня тревожности по итогам повторной диагностики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4799310"/>
            <a:ext cx="7645400" cy="469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Положительная динамика: доля детей со сниженной тревожностью выросла на 6 п.п. за три года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127000" y="645795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9D9EA0"/>
                </a:solidFill>
                <a:latin typeface="Manrope"/>
              </a:rPr>
              <a:t>Данные повторной диагностики за 2023/2024–2025/2026 учебные годы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43588" y="4210589"/>
            <a:ext cx="125724" cy="125723"/>
          </a:xfrm>
          <a:prstGeom prst="roundRect">
            <a:avLst>
              <a:gd name="adj" fmla="val 22728"/>
            </a:avLst>
          </a:prstGeom>
          <a:solidFill>
            <a:srgbClr val="1F4E79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6985000" y="0"/>
            <a:ext cx="5207000" cy="6858000"/>
          </a:xfrm>
          <a:prstGeom prst="rect">
            <a:avLst/>
          </a:prstGeom>
          <a:solidFill>
            <a:srgbClr val="F4F5F7"/>
          </a:solidFill>
          <a:ln>
            <a:noFill/>
          </a:ln>
        </p:spPr>
      </p:sp>
      <p:pic>
        <p:nvPicPr>
          <p:cNvPr id="5" name="pic5"/>
          <p:cNvPicPr/>
          <p:nvPr/>
        </p:nvPicPr>
        <p:blipFill>
          <a:blip r:embed="rId4"/>
          <a:srcRect l="28646" t="0" r="28646" b="0"/>
          <a:stretch>
            <a:fillRect/>
          </a:stretch>
        </p:blipFill>
        <p:spPr>
          <a:xfrm>
            <a:off x="6985000" y="0"/>
            <a:ext cx="5207000" cy="6858000"/>
          </a:xfrm>
          <a:prstGeom prst="rect">
            <a:avLst/>
          </a:prstGeom>
        </p:spPr>
      </p:pic>
      <p:sp>
        <p:nvSpPr>
          <p:cNvPr id="6" name="text6"/>
          <p:cNvSpPr>
            <a:spLocks noChangeArrowheads="1"/>
          </p:cNvSpPr>
          <p:nvPr/>
        </p:nvSpPr>
        <p:spPr>
          <a:xfrm>
            <a:off x="762000" y="635000"/>
            <a:ext cx="62230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cap="all" spc="198">
                <a:solidFill>
                  <a:srgbClr val="1F4E79"/>
                </a:solidFill>
                <a:latin typeface="Manrope"/>
              </a:rPr>
              <a:t>Адаптация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927100"/>
            <a:ext cx="5613400" cy="12700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00"/>
              </a:lnSpc>
            </a:pPr>
            <a:r>
              <a:rPr lang="ru-RU" sz="3000" b="1" spc="-59">
                <a:solidFill>
                  <a:srgbClr val="15171C"/>
                </a:solidFill>
                <a:latin typeface="Manrope"/>
              </a:rPr>
              <a:t>Работа по адаптации первоклассников и пятиклассников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2461270"/>
            <a:ext cx="5613400" cy="143500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240"/>
              </a:lnSpc>
            </a:pPr>
            <a:r>
              <a:rPr lang="ru-RU" sz="1400">
                <a:solidFill>
                  <a:srgbClr val="636569"/>
                </a:solidFill>
                <a:latin typeface="Manrope"/>
              </a:rPr>
              <a:t>Проведены циклы адаптационных занятий: 8 занятий в 1-х классах и 6 — в 5-х. Дополнительно — индивидуальное консультирование и просвещение родителей. По итогам наблюдений и диагностики успешно адаптировались 85% первоклассников и 80% пятиклассников.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041400" y="4135338"/>
            <a:ext cx="5334000" cy="5270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025"/>
              </a:lnSpc>
            </a:pPr>
            <a:r>
              <a:rPr lang="ru-RU" sz="1350">
                <a:solidFill>
                  <a:srgbClr val="15171C"/>
                </a:solidFill>
                <a:latin typeface="Manrope"/>
              </a:rPr>
              <a:t>Итог: 85% первоклассников и 80% пятиклассников успешно адаптировались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27000" y="645795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9D9EA0"/>
                </a:solidFill>
                <a:latin typeface="Manrope"/>
              </a:rPr>
              <a:t>Данные за 2023/2024–2025/2026 учебные годы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2843113"/>
            <a:ext cx="3420467" cy="2051050"/>
          </a:xfrm>
          <a:prstGeom prst="roundRect">
            <a:avLst>
              <a:gd name="adj" fmla="val 11145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4385667" y="2843113"/>
            <a:ext cx="3420566" cy="2051050"/>
          </a:xfrm>
          <a:prstGeom prst="roundRect">
            <a:avLst>
              <a:gd name="adj" fmla="val 11145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8009434" y="2843113"/>
            <a:ext cx="3420566" cy="2051050"/>
          </a:xfrm>
          <a:prstGeom prst="roundRect">
            <a:avLst>
              <a:gd name="adj" fmla="val 11145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1117600" y="1296988"/>
            <a:ext cx="2146125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1F4E79"/>
                </a:solidFill>
                <a:latin typeface="Manrope"/>
              </a:rPr>
              <a:t>Консультирование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1556643"/>
            <a:ext cx="10693400" cy="10261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990"/>
              </a:lnSpc>
            </a:pPr>
            <a:r>
              <a:rPr lang="ru-RU" sz="3800" b="1" spc="-75">
                <a:solidFill>
                  <a:srgbClr val="15171C"/>
                </a:solidFill>
                <a:latin typeface="Manrope"/>
              </a:rPr>
              <a:t>Консультационная работа с родителями и педагогами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1041400" y="3033613"/>
            <a:ext cx="3496667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1F4E79"/>
                </a:solidFill>
                <a:latin typeface="Manrope"/>
              </a:rPr>
              <a:t>210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041400" y="3833713"/>
            <a:ext cx="3434001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3140"/>
                </a:solidFill>
                <a:latin typeface="Manrope"/>
              </a:rPr>
              <a:t>Всего консультаций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41400" y="4170263"/>
            <a:ext cx="3434001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за 2023/2024–2025/2026 учебные годы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4665067" y="3033613"/>
            <a:ext cx="3496766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1F4E79"/>
                </a:solidFill>
                <a:latin typeface="Manrope"/>
              </a:rPr>
              <a:t>140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4665067" y="3833713"/>
            <a:ext cx="343412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3140"/>
                </a:solidFill>
                <a:latin typeface="Manrope"/>
              </a:rPr>
              <a:t>Консультации родителей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4665067" y="4170263"/>
            <a:ext cx="2887166" cy="431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адаптация, детско-родительские отношения, тревожность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8288834" y="3033613"/>
            <a:ext cx="3496766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1F4E79"/>
                </a:solidFill>
                <a:latin typeface="Manrope"/>
              </a:rPr>
              <a:t>70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8288834" y="3833713"/>
            <a:ext cx="343412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3140"/>
                </a:solidFill>
                <a:latin typeface="Manrope"/>
              </a:rPr>
              <a:t>Консультации педагогов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8288834" y="4170263"/>
            <a:ext cx="2887166" cy="431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взаимодействие с учащимися, поведенческие трудности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762000" y="5084663"/>
            <a:ext cx="7645400" cy="469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Наиболее частые запросы: адаптация детей, детско-родительские отношения, тревожность, нарушения поведения.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127000" y="645795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9D9EA0"/>
                </a:solidFill>
                <a:latin typeface="Manrope"/>
              </a:rPr>
              <a:t>За 2023/2024–2025/2026 учебные годы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2957413"/>
            <a:ext cx="3420467" cy="2051050"/>
          </a:xfrm>
          <a:prstGeom prst="roundRect">
            <a:avLst>
              <a:gd name="adj" fmla="val 11145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4385667" y="2957413"/>
            <a:ext cx="3420566" cy="2051050"/>
          </a:xfrm>
          <a:prstGeom prst="roundRect">
            <a:avLst>
              <a:gd name="adj" fmla="val 11145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8009434" y="2957413"/>
            <a:ext cx="3420566" cy="2051050"/>
          </a:xfrm>
          <a:prstGeom prst="roundRect">
            <a:avLst>
              <a:gd name="adj" fmla="val 11145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1117600" y="1411288"/>
            <a:ext cx="1935385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1F4E79"/>
                </a:solidFill>
                <a:latin typeface="Manrope"/>
              </a:rPr>
              <a:t>Профориентация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1670943"/>
            <a:ext cx="10693400" cy="10261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990"/>
              </a:lnSpc>
            </a:pPr>
            <a:r>
              <a:rPr lang="ru-RU" sz="3800" b="1" spc="-75">
                <a:solidFill>
                  <a:srgbClr val="15171C"/>
                </a:solidFill>
                <a:latin typeface="Manrope"/>
              </a:rPr>
              <a:t>Профориентационная работа с девятиклассниками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1041400" y="3147913"/>
            <a:ext cx="3496667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1F4E79"/>
                </a:solidFill>
                <a:latin typeface="Manrope"/>
              </a:rPr>
              <a:t>60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041400" y="3948013"/>
            <a:ext cx="3434001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3140"/>
                </a:solidFill>
                <a:latin typeface="Manrope"/>
              </a:rPr>
              <a:t>Охвачено учеников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41400" y="4284563"/>
            <a:ext cx="3434001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9-е классы, 2025/2026 учебный год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4665067" y="3147913"/>
            <a:ext cx="3496766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1F4E79"/>
                </a:solidFill>
                <a:latin typeface="Manrope"/>
              </a:rPr>
              <a:t>70%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4665067" y="3948013"/>
            <a:ext cx="343412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3140"/>
                </a:solidFill>
                <a:latin typeface="Manrope"/>
              </a:rPr>
              <a:t>Определились с профилем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4665067" y="4284563"/>
            <a:ext cx="343412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по итогам диагностики и консультаций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8288834" y="3147913"/>
            <a:ext cx="3496766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1F4E79"/>
                </a:solidFill>
                <a:latin typeface="Manrope"/>
              </a:rPr>
              <a:t>3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8288834" y="3948013"/>
            <a:ext cx="343412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3140"/>
                </a:solidFill>
                <a:latin typeface="Manrope"/>
              </a:rPr>
              <a:t>Методики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8288834" y="4284563"/>
            <a:ext cx="2887166" cy="431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«Карта интересов», опросник Климова, анкета самоопределения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762000" y="5198963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Охват — 100% девятиклассников; 70% определились с профилем обучения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127000" y="645795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9D9EA0"/>
                </a:solidFill>
                <a:latin typeface="Manrope"/>
              </a:rPr>
              <a:t>Данные за 2025/2026 учебный год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3"/>
          <p:cNvSpPr>
            <a:spLocks noChangeArrowheads="1"/>
          </p:cNvSpPr>
          <p:nvPr/>
        </p:nvSpPr>
        <p:spPr>
          <a:xfrm>
            <a:off x="1117600" y="1448495"/>
            <a:ext cx="2722388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1F4E79"/>
                </a:solidFill>
                <a:latin typeface="Manrope"/>
              </a:rPr>
              <a:t>Распространение опыта</a:t>
            </a:r>
          </a:p>
        </p:txBody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762000" y="1803400"/>
            <a:ext cx="10693400" cy="97274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780"/>
              </a:lnSpc>
            </a:pPr>
            <a:r>
              <a:rPr lang="ru-RU" sz="3600" b="1" spc="-71">
                <a:solidFill>
                  <a:srgbClr val="15171C"/>
                </a:solidFill>
                <a:latin typeface="Manrope"/>
              </a:rPr>
              <a:t>Повышение квалификации и распространение опыта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1092200" y="2915841"/>
            <a:ext cx="3454400" cy="9652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7125"/>
              </a:lnSpc>
            </a:pPr>
            <a:r>
              <a:rPr lang="ru-RU" sz="7500" b="1" spc="-224">
                <a:solidFill>
                  <a:srgbClr val="1F4E79"/>
                </a:solidFill>
                <a:latin typeface="Manrope"/>
              </a:rPr>
              <a:t>5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1092200" y="4074716"/>
            <a:ext cx="2844800" cy="5715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20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выступлений на педсоветах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1092200" y="4677966"/>
            <a:ext cx="338328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за 2023–2026 учебные годы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4699000" y="2915841"/>
            <a:ext cx="3454400" cy="9652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7125"/>
              </a:lnSpc>
            </a:pPr>
            <a:r>
              <a:rPr lang="ru-RU" sz="7500" b="1" spc="-224">
                <a:solidFill>
                  <a:srgbClr val="1F4E79"/>
                </a:solidFill>
                <a:latin typeface="Manrope"/>
              </a:rPr>
              <a:t>3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4699000" y="4074716"/>
            <a:ext cx="338328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районных семинара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4699000" y="4398566"/>
            <a:ext cx="338328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участие с докладами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8305800" y="2915841"/>
            <a:ext cx="3454400" cy="9652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7125"/>
              </a:lnSpc>
            </a:pPr>
            <a:r>
              <a:rPr lang="ru-RU" sz="7500" b="1" spc="-224">
                <a:solidFill>
                  <a:srgbClr val="1F4E79"/>
                </a:solidFill>
                <a:latin typeface="Manrope"/>
              </a:rPr>
              <a:t>2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8305800" y="4074716"/>
            <a:ext cx="338328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публикации в сборнике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8305800" y="4398566"/>
            <a:ext cx="338328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методические материалы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762000" y="5161756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Курсы повышения квалификации — 72 часа из 120 в 2025/2026 учебном году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575296"/>
            <a:ext cx="5257800" cy="4393704"/>
          </a:xfrm>
          <a:prstGeom prst="roundRect">
            <a:avLst>
              <a:gd name="adj" fmla="val 5202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965200" y="2191246"/>
            <a:ext cx="4851400" cy="482600"/>
          </a:xfrm>
          <a:prstGeom prst="roundRect">
            <a:avLst>
              <a:gd name="adj" fmla="val 27631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965200" y="2788146"/>
            <a:ext cx="4851400" cy="685800"/>
          </a:xfrm>
          <a:prstGeom prst="roundRect">
            <a:avLst>
              <a:gd name="adj" fmla="val 19444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6172200" y="1575296"/>
            <a:ext cx="5257800" cy="4393704"/>
          </a:xfrm>
          <a:prstGeom prst="roundRect">
            <a:avLst>
              <a:gd name="adj" fmla="val 5202"/>
            </a:avLst>
          </a:prstGeom>
          <a:solidFill>
            <a:srgbClr val="E0E7ED"/>
          </a:solidFill>
          <a:ln w="12700" cap="flat">
            <a:solidFill>
              <a:srgbClr val="1F4E79"/>
            </a:solidFill>
          </a:ln>
        </p:spPr>
      </p:sp>
      <p:sp>
        <p:nvSpPr>
          <p:cNvPr id="7" name="card7"/>
          <p:cNvSpPr/>
          <p:nvPr/>
        </p:nvSpPr>
        <p:spPr>
          <a:xfrm>
            <a:off x="6388100" y="2203946"/>
            <a:ext cx="4826000" cy="482600"/>
          </a:xfrm>
          <a:prstGeom prst="roundRect">
            <a:avLst>
              <a:gd name="adj" fmla="val 27631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8" name="card8"/>
          <p:cNvSpPr/>
          <p:nvPr/>
        </p:nvSpPr>
        <p:spPr>
          <a:xfrm>
            <a:off x="6388100" y="2800846"/>
            <a:ext cx="4826000" cy="482600"/>
          </a:xfrm>
          <a:prstGeom prst="roundRect">
            <a:avLst>
              <a:gd name="adj" fmla="val 27631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9" name="card9"/>
          <p:cNvSpPr/>
          <p:nvPr/>
        </p:nvSpPr>
        <p:spPr>
          <a:xfrm>
            <a:off x="6388100" y="3397746"/>
            <a:ext cx="4826000" cy="482600"/>
          </a:xfrm>
          <a:prstGeom prst="roundRect">
            <a:avLst>
              <a:gd name="adj" fmla="val 27631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117600" y="615950"/>
            <a:ext cx="1470684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1F4E79"/>
                </a:solidFill>
                <a:latin typeface="Manrope"/>
              </a:rPr>
              <a:t>Самоанализ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762000" y="704155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Задачи на 2026/2027 учебный год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965200" y="1803896"/>
            <a:ext cx="930116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2025/2026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5348188" y="1861046"/>
            <a:ext cx="692948" cy="134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60"/>
              </a:lnSpc>
            </a:pPr>
            <a:r>
              <a:rPr lang="ru-RU" sz="800" cap="all" spc="96">
                <a:solidFill>
                  <a:srgbClr val="636569"/>
                </a:solidFill>
                <a:latin typeface="Manrope"/>
              </a:rPr>
              <a:t>Готово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1130300" y="2330946"/>
            <a:ext cx="5156200" cy="1879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80"/>
              </a:lnSpc>
            </a:pPr>
            <a:r>
              <a:rPr lang="ru-RU" sz="1150" b="1" strike="sngStrike">
                <a:solidFill>
                  <a:srgbClr val="636569"/>
                </a:solidFill>
                <a:latin typeface="Manrope"/>
              </a:rPr>
              <a:t>Анализ результатов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1130300" y="2927846"/>
            <a:ext cx="4546600" cy="419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00"/>
              </a:lnSpc>
            </a:pPr>
            <a:r>
              <a:rPr lang="ru-RU" sz="1150" b="1" strike="sngStrike">
                <a:solidFill>
                  <a:srgbClr val="636569"/>
                </a:solidFill>
                <a:latin typeface="Manrope"/>
              </a:rPr>
              <a:t>выявлены точки роста: одарённые дети, профилактика суицидального поведения, просвещение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6388100" y="1816596"/>
            <a:ext cx="916305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1F4E79"/>
                </a:solidFill>
                <a:latin typeface="Manrope"/>
              </a:rPr>
              <a:t>2026/2027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10740033" y="1873746"/>
            <a:ext cx="698603" cy="134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60"/>
              </a:lnSpc>
            </a:pPr>
            <a:r>
              <a:rPr lang="ru-RU" sz="800" cap="all" spc="96">
                <a:solidFill>
                  <a:srgbClr val="1F4E79"/>
                </a:solidFill>
                <a:latin typeface="Manrope"/>
              </a:rPr>
              <a:t>Сейчас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6553200" y="2343646"/>
            <a:ext cx="5130800" cy="1879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80"/>
              </a:lnSpc>
            </a:pPr>
            <a:r>
              <a:rPr lang="ru-RU" sz="1150" b="1">
                <a:solidFill>
                  <a:srgbClr val="15171C"/>
                </a:solidFill>
                <a:latin typeface="Manrope"/>
              </a:rPr>
              <a:t>Разработка программы сопровождения одарённых детей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6553200" y="2940546"/>
            <a:ext cx="5130800" cy="1879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80"/>
              </a:lnSpc>
            </a:pPr>
            <a:r>
              <a:rPr lang="ru-RU" sz="1150" b="1">
                <a:solidFill>
                  <a:srgbClr val="15171C"/>
                </a:solidFill>
                <a:latin typeface="Manrope"/>
              </a:rPr>
              <a:t>создание клуба для родителей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6553200" y="3537446"/>
            <a:ext cx="5130800" cy="1879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80"/>
              </a:lnSpc>
            </a:pPr>
            <a:r>
              <a:rPr lang="ru-RU" sz="1150" b="1">
                <a:solidFill>
                  <a:srgbClr val="15171C"/>
                </a:solidFill>
                <a:latin typeface="Manrope"/>
              </a:rPr>
              <a:t>продолжение коррекции тревожности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laida">
  <a:themeElements>
    <a:clrScheme name="slaida">
      <a:dk1>
        <a:srgbClr val="1C1C1C"/>
      </a:dk1>
      <a:lt1>
        <a:srgbClr val="FFFFFF"/>
      </a:lt1>
      <a:dk2>
        <a:srgbClr val="44546A"/>
      </a:dk2>
      <a:lt2>
        <a:srgbClr val="E7E6E6"/>
      </a:lt2>
      <a:accent1>
        <a:srgbClr val="2F6BF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laida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slaida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solidFill>
            <a:schemeClr val="phClr"/>
          </a:solidFill>
        </a:ln>
        <a:ln w="12700">
          <a:solidFill>
            <a:schemeClr val="phClr"/>
          </a:solidFill>
        </a:ln>
        <a:ln w="19050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theme/theme2.xml><?xml version="1.0" encoding="utf-8"?>
<a:theme xmlns:a="http://schemas.openxmlformats.org/drawingml/2006/main" name="slaida">
  <a:themeElements>
    <a:clrScheme name="slaida">
      <a:dk1>
        <a:srgbClr val="1C1C1C"/>
      </a:dk1>
      <a:lt1>
        <a:srgbClr val="FFFFFF"/>
      </a:lt1>
      <a:dk2>
        <a:srgbClr val="44546A"/>
      </a:dk2>
      <a:lt2>
        <a:srgbClr val="E7E6E6"/>
      </a:lt2>
      <a:accent1>
        <a:srgbClr val="2F6BF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laida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slaida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solidFill>
            <a:schemeClr val="phClr"/>
          </a:solidFill>
        </a:ln>
        <a:ln w="12700">
          <a:solidFill>
            <a:schemeClr val="phClr"/>
          </a:solidFill>
        </a:ln>
        <a:ln w="19050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Application>Слайда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Аттестационная презентация педагога-психолога — пример</dc:title>
  <dc:creator>Слайда</dc:creator>
</cp:coreProperties>
</file>