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0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00000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2023/24</c:v>
                </c:pt>
                <c:pt idx="1">
                  <c:v>2024/25</c:v>
                </c:pt>
                <c:pt idx="2">
                  <c:v>2025/26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</c:v>
                </c:pt>
                <c:pt idx="1">
                  <c:v>62</c:v>
                </c:pt>
                <c:pt idx="2">
                  <c:v>71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00000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3 призёра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5 призёров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6 призёров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 победитель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2023/2024 учебный год</c:v>
                </c:pt>
                <c:pt idx="1">
                  <c:v>2024/2025 учебный год</c:v>
                </c:pt>
                <c:pt idx="2">
                  <c:v>2025/2026 учебный год</c:v>
                </c:pt>
                <c:pt idx="3">
                  <c:v>Региональный этап 2025/2026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уважаемые члены аттестационной комиссии и коллеги. Меня зовут Ольга Сергеевна Пестрякова, я работаю учителем биологии, мой педагогический стаж — 12 лет. Представляю вашему вниманию результаты моей профессиональной деятельности за последние три учебных года. Надеюсь, что представленные материалы позволят вам оценить мой вклад в обучение и воспитание школьников.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Систематически повышаю свою квалификацию, чтобы соответствовать современным требованиям к преподаванию биологии. За последние три года я прошла три курса повышения квалификации. В 2023 году — по методике биологии в условиях ФГОС, в 2024-м — по проектной деятельности, а в 2025-м — по подготовке к ОГЭ и ЕГЭ. Каждый курс дал мне конкретные инструменты, которые я сразу применяю на уроках. Это позволяет мне держать руку на пульсе изменений и давать ученикам актуальные знания.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могу сказать: главное достижение — стабильная успеваемость и заметный рост качества знаний. За три года качество выросло с 54 до 71 процента, и это результат системной работы. Участие в олимпиадах тоже стало активнее — ребят стало в полтора раза больше, появились призёры на муниципальном уровне. Но останавливаться рано: впереди — развитие функциональной грамотности и более глубокая работа с одарёнными детьми. Эти направления я и закладываю в план на следующий учебный год.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следующий учебный год я ставлю перед собой четыре ключевые задачи. Первая — повысить качество знаний до 75 процентов, это потребует более адресной работы с каждым учеником. Вторая — увеличить число призёров олимпиад до десяти, для этого буду активнее готовить ребят к муниципальному и региональному этапам. Третья — внедрить элементы дистанционного обучения, чтобы сделать процесс более гибким и современным. И наконец, обобщить свой опыт на районном уровне — провести открытые уроки и мастер-классы для коллег. Эти задачи я буду реализовывать поэтапно в течение всего года.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Меня зовут Ольга Пестрякова, я учитель биологии. Мой педагогический стаж — 12 лет, всё это время я работаю в школе, преподаю биологию с 5 по 11 класс. Имею высшее профильное образование и первую квалификационную категорию, которую подтвердила в 2024 году. Сейчас моя нагрузка составляет полторы ставки, также я являюсь классным руководителем 9 «А» класса. Далее расскажу о своей методической теме и о том, какие технологии использую в работе.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Тема моего самообразования — формирование познавательного интереса и проектной культуры на уроках биологии. Я выбрала её не случайно: биология — это наука, которую невозможно выучить только по учебнику, её нужно увидеть, исследовать, прожить. Поэтому на своих уроках я стараюсь превратить учеников из пассивных слушателей в активных исследователей. Через проблемные ситуации, эксперименты и проекты ребята сами открывают законы живой природы. Результат этой работы вы видите в динамике качества знаний и в достижениях моих учеников, о которых я расскажу дальше.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своей работе я не ограничиваюсь одним методом, а выстраиваю целостную систему. Базой служит системно-деятельностный подход — ребята не просто слушают, а сами добывают знания. Проблемные вопросы заставляют их думать, а не заучивать. Активно внедряю ИКТ: интерактивные модели и тренажёры делают урок нагляднее и интереснее. При этом всегда помню о здоровьесбережении — чередую виды деятельности, чтобы не перегружать детей. Отдельно выделю проектную работу: именно она раскрывает исследовательский потенциал учеников. И, конечно, всё это работает только с учётом индивидуальных особенностей каждого ребёнка.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качества знаний за последние три года. В 2023/24 учебном году оно составляло 54%, в следующем — уже 62%, а в текущем, 2025/26, достигло 71%. При этом успеваемость все три года остаётся стопроцентной. Такой рост — результат системной работы: я внедрила элементы проблемного обучения и регулярно использую цифровые лаборатории на уроках. Важно, что качество растёт без снижения успеваемости — значит, мы не просто «подтягиваем» слабых, а даём сильным ученикам развиваться дальше. Дальше покажу, как эти результаты отражаются в достижениях ребят на олимпиадах.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Отдельно хочу остановиться на достижениях моих учеников в олимпиадах и конкурсах. За три года число призёров муниципального этапа выросло с трёх до шести — это стабильная положительная динамика. А в этом учебном году у нас впервые появился победитель регионального этапа. Это результат системной работы: я готовлю ребят индивидуально, разбираем сложные темы, привлекаю их к исследовательской деятельности. Уверена, что в следующем году мы сможем закрепить и улучшить эти результаты.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Внеурочная работа — это мостик между теорией и живой природой. На кружке «Юный биолог» ребята учатся работать с микроскопом, ставить опыты и вести дневники наблюдений. В этом году мы выполнили 12 исследовательских проектов, три из которых заняли призовые места на городских конкурсах. Отдельно горжусь экологическими акциями: вместе с учениками мы высадили 40 саженцев на школьном дворе и организовали сбор макулатуры. Эти занятия помогают детям увидеть биологию не как предмет, а как способ думать и исследовать мир.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Работа с родителями — это не просто отчётность, а партнёрство. Я стараюсь, чтобы родители были вовлечены в учебный процесс: регулярные собрания, индивидуальные консультации, совместные акции. Например, мы вместе с родителями сажали деревья на школьном дворе — это объединяет. А через электронный журнал и мессенджеры родители всегда в курсе успеваемости и событий. Такой подход помогает решать проблемы на ранней стадии и создаёт доверительную атмосферу.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Распространение педагогического опыта — важная часть моей работы. За последние три года я провела три открытых урока, на которых делилась с коллегами приёмами формирования естественно-научной грамотности. Пять раз выступала на педагогических советах с докладами о применении современных образовательных технологий. Также опубликовала две методические статьи в сборниках. Этот опыт помогает не только мне расти, но и обогащает методическую копилку школы.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1ec10bb90a5a1f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fb9382808dbf5fb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6dd3f2124f87905f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c1f8e0da5792218a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4c88fa4e2a7a69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84a104ee2b2c3e3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c1f8e0da5792218a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3521129ce0d44ce.png"/><Relationship Id="rId4" Type="http://schemas.openxmlformats.org/officeDocument/2006/relationships/image" Target="../media/me6887a3f94dee42a.jpeg"/><Relationship Id="rId6" Type="http://schemas.openxmlformats.org/officeDocument/2006/relationships/image" Target="../media/m27c9b31f767c64db.jpeg"/><Relationship Id="rId8" Type="http://schemas.openxmlformats.org/officeDocument/2006/relationships/image" Target="../media/m3e02f7205cb374aa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a15ecf24e7614edd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c475f8eabf1aba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210804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Ольга Пестрякова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3620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00000"/>
                </a:solidFill>
                <a:latin typeface="Golos Text"/>
              </a:rPr>
              <a:t>Аттестация · Первая квалификационная категория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156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Пестрякова Ольга Сергеевна — учитель биологии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582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Презентация профессиональной деятельности учителя биологии за 2023–2026 учебные годы: результаты обучения, достижения учеников и методическая работа.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302852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89015"/>
            <a:ext cx="290762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Ольга Сергеевна Пестрякова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91421" y="5892800"/>
            <a:ext cx="191350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591421" y="6089015"/>
            <a:ext cx="179260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Учитель биологии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91659" y="5892800"/>
            <a:ext cx="487947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491659" y="6089015"/>
            <a:ext cx="487947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Аттестационная комиссия · Администрация школы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902520"/>
            <a:ext cx="232366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Непрерывное обучение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761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Повышение квалификации и курсы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250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00000"/>
                </a:solidFill>
                <a:latin typeface="Golos Text"/>
              </a:rPr>
              <a:t>2023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10880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Методика биологии в условиях ФГОС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53805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Курсы повышения квалификации, 72 часа. Освоены актуальные методы и приёмы работы по обновлённым стандартам.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0250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00000"/>
                </a:solidFill>
                <a:latin typeface="Golos Text"/>
              </a:rPr>
              <a:t>2024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3710880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Проектная деятельность по биологии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19600" y="4253805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Курсы, 36 часов. Изучены методики организации проектной и исследовательской работы обучающихся.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0250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2025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3710880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Подготовка к ОГЭ и ЕГЭ по биологии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077200" y="4253805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Курсы, 72 часа. Проанализированы изменения в КИМ, отработаны стратегии эффективной подготовки выпускников.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58456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5140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44352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37300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3024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342106"/>
            <a:ext cx="130770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Самоанализ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36377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Итоги и точки роста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50604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Стабильная успеваемость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Успеваемость по биологии сохраняется на уровне 100% на протяжении трёх лет.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4355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Рост качества знаний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Качество знаний выросло с 54% в 2023/24 до 71% в 2025/26 учебном году.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36500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Динамика участия в олимпиадах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Число участников олимпиад увеличилось в 1,5 раза, призёры — на муниципальном уровне.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29448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Развитие функциональной грамотности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Внедряю задания на применение знаний в жизненных ситуациях на каждом уроке.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522396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Расширение работы с одарёнными детьми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Планирую индивидуальные траектории и проектную деятельность для мотивированных учеников.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630580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Над чем работаю: функциональная грамотность и одарённые дети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54361"/>
            <a:ext cx="3454400" cy="4414639"/>
          </a:xfrm>
          <a:prstGeom prst="roundRect">
            <a:avLst>
              <a:gd name="adj" fmla="val 55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971550" y="2151261"/>
            <a:ext cx="3035300" cy="457200"/>
          </a:xfrm>
          <a:prstGeom prst="roundRect">
            <a:avLst>
              <a:gd name="adj" fmla="val 29166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1550" y="2722761"/>
            <a:ext cx="3035300" cy="635000"/>
          </a:xfrm>
          <a:prstGeom prst="roundRect">
            <a:avLst>
              <a:gd name="adj" fmla="val 21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554361"/>
            <a:ext cx="3454400" cy="4414639"/>
          </a:xfrm>
          <a:prstGeom prst="roundRect">
            <a:avLst>
              <a:gd name="adj" fmla="val 55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4578350" y="2151261"/>
            <a:ext cx="3035300" cy="812800"/>
          </a:xfrm>
          <a:prstGeom prst="roundRect">
            <a:avLst>
              <a:gd name="adj" fmla="val 16406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554361"/>
            <a:ext cx="3454400" cy="4414639"/>
          </a:xfrm>
          <a:prstGeom prst="roundRect">
            <a:avLst>
              <a:gd name="adj" fmla="val 55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9" name="card9"/>
          <p:cNvSpPr/>
          <p:nvPr/>
        </p:nvSpPr>
        <p:spPr>
          <a:xfrm>
            <a:off x="8185150" y="2151261"/>
            <a:ext cx="3035300" cy="812800"/>
          </a:xfrm>
          <a:prstGeom prst="roundRect">
            <a:avLst>
              <a:gd name="adj" fmla="val 16406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622300"/>
            <a:ext cx="134818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План работы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Задачи на 2026/2027 учебный год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71550" y="1789311"/>
            <a:ext cx="77093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Весь год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36650" y="2290961"/>
            <a:ext cx="32461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2A2622"/>
                </a:solidFill>
                <a:latin typeface="Golos Text"/>
              </a:rPr>
              <a:t>Повысить качество знаний до 75%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36650" y="2862461"/>
            <a:ext cx="2730500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150" b="1">
                <a:solidFill>
                  <a:srgbClr val="2A2622"/>
                </a:solidFill>
                <a:latin typeface="Golos Text"/>
              </a:rPr>
              <a:t>увеличить число призёров олимпиад до 10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578350" y="1789311"/>
            <a:ext cx="108001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 полугодие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743450" y="2290961"/>
            <a:ext cx="27305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150" b="1">
                <a:solidFill>
                  <a:srgbClr val="2A2622"/>
                </a:solidFill>
                <a:latin typeface="Golos Text"/>
              </a:rPr>
              <a:t>Внедрить элементы дистанционного обучения (платформа, онлайн-консультации)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185150" y="1789311"/>
            <a:ext cx="10972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 полугодие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50250" y="2290961"/>
            <a:ext cx="27305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150" b="1">
                <a:solidFill>
                  <a:srgbClr val="2A2622"/>
                </a:solidFill>
                <a:latin typeface="Golos Text"/>
              </a:rPr>
              <a:t>Обобщить опыт на районном уровне: открытые уроки, мастер-класс, публикации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22041"/>
            <a:ext cx="3420467" cy="2025650"/>
          </a:xfrm>
          <a:prstGeom prst="roundRect">
            <a:avLst>
              <a:gd name="adj" fmla="val 94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1722041"/>
            <a:ext cx="3420566" cy="2025650"/>
          </a:xfrm>
          <a:prstGeom prst="roundRect">
            <a:avLst>
              <a:gd name="adj" fmla="val 94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1722041"/>
            <a:ext cx="3420566" cy="2025650"/>
          </a:xfrm>
          <a:prstGeom prst="roundRect">
            <a:avLst>
              <a:gd name="adj" fmla="val 94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50891"/>
            <a:ext cx="3420467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4385667" y="3950891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709910"/>
            <a:ext cx="169298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Общие сведения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96768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Ольга Пестрякова — учитель биологии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1944291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12 лет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2718991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Педагогический стаж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7750" y="3023791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12 лет в должности учителя биологии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194429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Высшее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1417" y="271899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Образование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1417" y="3023791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Высшее, профильное (биология)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194429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Первая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95184" y="2718991"/>
            <a:ext cx="28744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Квалификационная категория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95184" y="3252391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Первая, присвоена в 2021 году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7750" y="4173141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1,5 ст.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7750" y="4947841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Педагогическая нагрузка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7750" y="5252641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1,5 ставки, 5–11 классы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1417" y="417314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9 «А»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1417" y="494784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Классное руководство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1417" y="5252641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9 «А» класс, с 2023 года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2000" y="593780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Стаж 12 лет, высшее профильное образование, первая квалификационная категория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956370"/>
            <a:ext cx="235438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Тема самообразования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290340"/>
            <a:ext cx="10693400" cy="17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43">
                <a:solidFill>
                  <a:srgbClr val="2A2622"/>
                </a:solidFill>
                <a:latin typeface="Lora"/>
              </a:rPr>
              <a:t>Формирование познавательного интереса и проектной культуры обучающихся на уроках биологии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17131"/>
            <a:ext cx="8915400" cy="2184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706C67"/>
                </a:solidFill>
                <a:latin typeface="Golos Text"/>
              </a:rPr>
              <a:t>Работаю над созданием условий, при которых каждый ученик становится активным исследователем: применяю проблемное обучение, вовлекаю в проектно-исследовательскую деятельность, использую цифровые образовательные ресурсы. Это позволяет повысить мотивацию к изучению биологии и сформировать у школьников навыки самостоятельной работы.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5602"/>
            <a:ext cx="3454400" cy="2149872"/>
          </a:xfrm>
          <a:prstGeom prst="roundRect">
            <a:avLst>
              <a:gd name="adj" fmla="val 8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955602"/>
            <a:ext cx="3454400" cy="2149872"/>
          </a:xfrm>
          <a:prstGeom prst="roundRect">
            <a:avLst>
              <a:gd name="adj" fmla="val 8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955602"/>
            <a:ext cx="3454400" cy="2149872"/>
          </a:xfrm>
          <a:prstGeom prst="roundRect">
            <a:avLst>
              <a:gd name="adj" fmla="val 8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257873"/>
            <a:ext cx="3454400" cy="2627313"/>
          </a:xfrm>
          <a:prstGeom prst="roundRect">
            <a:avLst>
              <a:gd name="adj" fmla="val 725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4257873"/>
            <a:ext cx="3454400" cy="2627313"/>
          </a:xfrm>
          <a:prstGeom prst="roundRect">
            <a:avLst>
              <a:gd name="adj" fmla="val 725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4257873"/>
            <a:ext cx="3454400" cy="2627313"/>
          </a:xfrm>
          <a:prstGeom prst="roundRect">
            <a:avLst>
              <a:gd name="adj" fmla="val 725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622300"/>
            <a:ext cx="234199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Методический арсенал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695920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Применяемые технологии и методики преподавания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41352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39802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Системно-деятельностный подход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11070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Ученик — активный участник процесса: сам добывает знания, ставит цели и оценивает результаты.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41352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38532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Проблемное обучение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9950" y="286940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Создаю проблемные ситуации, которые побуждают искать решения, рассуждать и делать выводы.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41352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38532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ИКТ и цифровые ресурсы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2869406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Использую интерактивные модели, онлайн-тренажёры и видеофрагменты для наглядности и обратной связи.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54362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842073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Здоровьесберегающие технологии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3150" y="5412978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Чередую виды активности, провожу физкультминутки и создаю комфортную психологическую атмосферу.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54362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05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842073"/>
            <a:ext cx="2857500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Проектная и исследовательская деятельность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9950" y="5654278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Организую индивидуальные и групповые проекты: от наблюдений до защиты работ на конкурсах.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54362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00000"/>
                </a:solidFill>
                <a:latin typeface="Golos Text"/>
              </a:rPr>
              <a:t>06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842073"/>
            <a:ext cx="2857500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Личностно-ориентированное обучение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5654278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Учитываю индивидуальные особенности и темп каждого ученика, даю задания разного уровня сложности.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7858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Динамика качества знаний и успеваемости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Качество знаний, % по учебным годам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Качество знаний выросло на 17 п.п. за три года при стабильной успеваемости 100%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внутришкольного мониторинга, 2023–2026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135485"/>
          <a:ext cx="10668000" cy="320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76011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Достижения учеников в олимпиадах и конкурсах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7035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Рост числа призёров муниципального этапа и победа на региональном этапе в 2025/2026 учебном году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школы, 2023–2026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4" name="pic4"/>
          <p:cNvPicPr/>
          <p:nvPr/>
        </p:nvPicPr>
        <p:blipFill>
          <a:blip r:embed="rId4"/>
          <a:stretch>
            <a:fillRect/>
          </a:stretch>
        </p:blipFill>
        <p:spPr>
          <a:xfrm>
            <a:off x="768350" y="2187575"/>
            <a:ext cx="6210796" cy="3902075"/>
          </a:xfrm>
          <a:prstGeom prst="rect">
            <a:avLst/>
          </a:prstGeom>
        </p:spPr>
      </p:pic>
      <p:pic>
        <p:nvPicPr>
          <p:cNvPr id="5" name="pic5"/>
          <p:cNvPicPr/>
          <p:nvPr/>
        </p:nvPicPr>
        <p:blipFill>
          <a:blip r:embed="rId6"/>
          <a:stretch>
            <a:fillRect/>
          </a:stretch>
        </p:blipFill>
        <p:spPr>
          <a:xfrm>
            <a:off x="7144246" y="2187575"/>
            <a:ext cx="4279305" cy="1868488"/>
          </a:xfrm>
          <a:prstGeom prst="rect">
            <a:avLst/>
          </a:prstGeom>
        </p:spPr>
      </p:pic>
      <p:pic>
        <p:nvPicPr>
          <p:cNvPr id="6" name="pic6"/>
          <p:cNvPicPr/>
          <p:nvPr/>
        </p:nvPicPr>
        <p:blipFill>
          <a:blip r:embed="rId8"/>
          <a:stretch>
            <a:fillRect/>
          </a:stretch>
        </p:blipFill>
        <p:spPr>
          <a:xfrm>
            <a:off x="7144246" y="4221163"/>
            <a:ext cx="4279305" cy="1868488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73894"/>
            <a:ext cx="76962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00000"/>
                </a:solidFill>
                <a:latin typeface="Golos Text"/>
              </a:rPr>
              <a:t>Внеурочная деятельность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1544"/>
            <a:ext cx="70866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Проектная работа и экологические инициативы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102600" y="633413"/>
            <a:ext cx="3327400" cy="12033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75"/>
              </a:lnSpc>
            </a:pPr>
            <a:r>
              <a:rPr lang="ru-RU" sz="1250">
                <a:solidFill>
                  <a:srgbClr val="706C67"/>
                </a:solidFill>
                <a:latin typeface="Golos Text"/>
              </a:rPr>
              <a:t>Кружок «Юный биолог», исследовательские проекты и экологические акции — 45% учеников 5–9 классов вовлечены в практическую биологию.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27100" y="5797550"/>
            <a:ext cx="652829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6F3EC"/>
                </a:solidFill>
                <a:latin typeface="Golos Text"/>
              </a:rPr>
              <a:t>Кружок «Юный биолог»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302996" y="3763963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6F3EC"/>
                </a:solidFill>
                <a:latin typeface="Golos Text"/>
              </a:rPr>
              <a:t>Исследовательские проекты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302996" y="5797550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6F3EC"/>
                </a:solidFill>
                <a:latin typeface="Golos Text"/>
              </a:rPr>
              <a:t>Экологические акции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За 2025/2026 учебный год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43536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3648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9432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22380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0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86197"/>
            <a:ext cx="215495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Работа с родителями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80467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Взаимодействие с родителями — залог успешного обучения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35684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Родительские собрания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Тематические встречи 4 раза в год: итоги успеваемости, подготовка к ОГЭ, вопросы воспитания.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863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Индивидуальные консультации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Персональные беседы по запросу родителей — обсуждение успехов и трудностей каждого ученика.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2158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Совместные экологические акции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Посадка деревьев, уборка территорий, экологические праздники — укрепляют связь семьи и школы.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145286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Информирование через электронный журнал и мессенджеры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Оперативная обратная связь: оценки, домашние задания, объявления — родители всегда в курсе.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36466"/>
            <a:ext cx="3420467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2836466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2836466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824335"/>
            <a:ext cx="392023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00000"/>
                </a:solidFill>
                <a:latin typeface="Golos Text"/>
              </a:rPr>
              <a:t>Распространение педагогического опыта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8210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Распространение педагогического опыта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3058716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3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833416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Открытые уроки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138216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для коллег и администрации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3058716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3833416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Выступления на педсоветах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138216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обмен опытом с коллегами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3058716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00000"/>
                </a:solidFill>
                <a:latin typeface="Lora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3833416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Публикации в сборниках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138216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методические материалы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82338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За 2023–2026 годы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За 2023–2026 годы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Пестрякова Ольга Сергеевна — учитель биологии</dc:title>
  <dc:creator>Слайда</dc:creator>
</cp:coreProperties>
</file>