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  <p:sldId id="266" r:id="rId111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111" Type="http://schemas.openxmlformats.org/officeDocument/2006/relationships/slide" Target="slides/slide11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5BFF"/>
            </a:solidFill>
            <a:ln>
              <a:noFill/>
            </a:ln>
          </c:spPr>
          <c:dLbls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Задач в месяц в среднем</c:v>
                </c:pt>
                <c:pt idx="1">
                  <c:v>Закрываем в месяц</c:v>
                </c:pt>
                <c:pt idx="2">
                  <c:v>Вход во 2-м полугодии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185</c:v>
                </c:pt>
                <c:pt idx="1">
                  <c:v>175</c:v>
                </c:pt>
                <c:pt idx="2">
                  <c:v>210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100">
          <a:solidFill>
            <a:srgbClr val="636569"/>
          </a:solidFill>
          <a:latin typeface="+mn-lt"/>
        </a:defRPr>
      </a:pPr>
      <a:endParaRPr lang="ru-RU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57150" cap="rnd">
              <a:solidFill>
                <a:srgbClr val="005BFF"/>
              </a:solidFill>
              <a:round/>
            </a:ln>
          </c:spPr>
          <c:marker>
            <c:symbol val="circle"/>
            <c:size val="7"/>
            <c:spPr>
              <a:solidFill>
                <a:srgbClr val="FFFFFF"/>
              </a:solidFill>
              <a:ln w="28575">
                <a:solidFill>
                  <a:srgbClr val="005BFF"/>
                </a:solidFill>
              </a:ln>
            </c:spPr>
          </c:marke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</c:v>
                </c:pt>
                <c:pt idx="1">
                  <c:v>16</c:v>
                </c:pt>
                <c:pt idx="2">
                  <c:v>21</c:v>
                </c:pt>
                <c:pt idx="3">
                  <c:v>29</c:v>
                </c:pt>
              </c:numCache>
            </c:numRef>
          </c:val>
          <c:smooth val="0"/>
        </c:ser>
        <c:marker val="1"/>
        <c:axId val="101"/>
        <c:axId val="102"/>
      </c:line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3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300">
          <a:solidFill>
            <a:srgbClr val="636569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день. Я руководитель отдела разработки. Мы собрались, чтобы обсудить бюджет на следующий год — что мы сделали в 2026-м, где у нас узкие места и какие ресурсы нужны, чтобы закрыть растущую очередь задач.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Наш отдел отвечает за ключевые цифровые продукты компании: CRM-платформу, мобильное приложение, личный кабинет клиента и интеграции с платёжными сервисами и 1С. Помимо этого, мы сопровождаем 12 внутренних сервисов, которыми ежедневно пользуются коллеги из других отделов. По сути, мы — технологическое ядро, на котором держатся продажи, клиентский сервис и операционные процессы. Поэтому от нашей работы напрямую зависит бесперебойность бизнеса.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 отделе 18 человек: руководитель, два тимлида, восемь бэкендеров, четыре фронтендера, а также мобильный разработчик, QA и аналитик. Такая структура закрывает полный цикл — от анализа до релиза. Но именно узкие роли создают бутылочное горлышко, о котором дальше.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За 2026 год мы выпустили 24 релиза и закрыли 1470 задач — это на 18% больше, чем в прошлом году. Ключевые запуски: мобильное приложение v3.0 и перевод платёжного шлюза на новую платформу. При этом аварийные отказы сократились на 22% — стабильность стала заметно выше. Эти результаты показывают, что отдел работает эффективно, но нагрузка продолжает расти.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Посмотрите на динамику нагрузки. В среднем за год к нам приходит 185 задач в месяц, и мы закрываем 175 — казалось бы, почти справляемся. Но во втором полугодии поток резко вырос: уже 210 задач в месяц, а выработка держится на 175. Разрыв — 35 задач ежемесячно, и он нарастает. Это и есть главная причина растущей очереди, о которой я расскажу дальше.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Если посмотреть на динамику внутри года, картина тревожная. В первом квартале мы укладывались в 12 дней от заявки до релиза, во втором — уже 16, в третьем — 21. А к четвёртому кварталу срок вырос до 29 дней. То есть за год время ожидания увеличилось почти в два с половиной раза, и тренд пока не разворачивается. Дальше я покажу, из-за чего именно это происходит и что мы предлагаем сделать.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Коллеги, давайте разберём, почему очередь растёт. Первая причина — за год количество заявок выросло на 24%, а штат остался прежним, мы просто физически не успеваем. Вторая — около 30% времени команды уходит на поддержку легаси-систем, это съедает ресурс, который мог бы пойти на новые задачи. И третья — у нас не хватает QA-инженеров, поэтому проверка одной задачи занимает до трёх дней, и это тормозит весь конвейер. Эти три узких места вместе и дают рост очереди. Дальше я покажу, что мы просим на следующий год, чтобы их устранить.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 2027 год мы просим 24,6 миллиона рублей. Основная часть — 13,8 миллиона — это пять новых сотрудников: два backend-разработчика, два QA-инженера и системный аналитик. Это позволит увеличить штат с 18 до 23 человек и закрыть самые узкие места в процессе. Ещё 6,6 миллиона пойдут на расширение серверной инфраструктуры — текущие мощности уже на пределе. И 4,2 миллиона — на лицензии и инструменты CI/CD, чтобы автоматизировать тестирование и ускорить релизы. В сумме это даёт нам возможность вдвое сократить очередь и вернуть сроки к нормативу.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что эти вложения дадут бизнесу. Мы прогнозируем, что время от заявки до релиза сократится с 29 до 15 дней — это в два раза быстрее. Количество закрываемых задач вырастет со 175 до 270 в месяц, то есть почти в полтора раза. И главное — доля сорванных сроков по срочным задачам упадёт с 25% до 8%. Это значит, что бизнес будет получать нужные доработки быстрее и с предсказуемыми сроками.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Если мы останемся в текущем составе, к концу 2027 года очередь вырастет до 450 задач, а время ожидания — до 45 дней. Это значит, что два стратегических проекта — интеграция с маркетплейсами и новая версия CRM — просто встанут. Плюс начнётся текучесть: перегруженные разработчики без перспектив роста начнут уходить. Мы, конечно, постараемся удержать людей зарплатами, но темп разработки всё равно упадёт. Поэтому прошу рассмотреть наш запрос — иначе мы рискуем потерять и рынок, и команду.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Чтобы мы успели нанять людей и закупить инфраструктуру до конца года, нам нужно ваше решение до 15 сентября. Сумма запроса — 24,6 миллиона рублей. Если вы согласуете, мы стартуем с октября, а первые результаты по срокам и скорости появятся уже во втором квартале следующего года. Полная заявка с расчётами — в приложении к письму, которое я направлю сразу после встречи. Ждём вашего решения.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51bdc942e6dd724e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54ee6dfc6736f354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f0e1d1af56f9b2d2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70a5829e6d3bdafc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f6d4b17a53ef3760.png"/><Relationship Id="rId100" Type="http://schemas.openxmlformats.org/officeDocument/2006/relationships/chart" Target="../charts/chart1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54ee6dfc6736f354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ca552f3e9aff4535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b49ecfd9135b79e6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bb7c61ab08c54d0c.pn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mb4edf107ece8fe31.png"/><Relationship Id="rId4" Type="http://schemas.openxmlformats.org/officeDocument/2006/relationships/image" Target="../media/m2749c864704a62f2.png"/><Relationship Id="rId5" Type="http://schemas.openxmlformats.org/officeDocument/2006/relationships/image" Target="../media/mab5f3d4765b0eab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2028031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Отдел разработки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16820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005BFF"/>
                </a:solidFill>
                <a:latin typeface="Manrope"/>
              </a:rPr>
              <a:t>Защита бюджета · 2027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289870"/>
            <a:ext cx="9423400" cy="14527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Бюджет отдела разработки на 2027 год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837880"/>
            <a:ext cx="70104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Итоги 2026 года, план развития команды и запрос на ресурсы для роста скорости и качества поставок.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48350"/>
            <a:ext cx="3409156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57900"/>
            <a:ext cx="3328988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Руководитель отдела разработки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942556" y="5848350"/>
            <a:ext cx="5812631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942556" y="6057900"/>
            <a:ext cx="5812631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Для генерального и финансового директоров · 27 августа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34544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4368800" y="1549896"/>
            <a:ext cx="34544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975600" y="1549896"/>
            <a:ext cx="34544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3835598"/>
            <a:ext cx="34544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card7"/>
          <p:cNvSpPr/>
          <p:nvPr/>
        </p:nvSpPr>
        <p:spPr>
          <a:xfrm>
            <a:off x="4368800" y="3835598"/>
            <a:ext cx="34544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615950"/>
            <a:ext cx="2601063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Зоны ответственности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Чем занимается отдел разработки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183564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5BFF"/>
                </a:solidFill>
                <a:latin typeface="Manrope"/>
              </a:rPr>
              <a:t>01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153146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CRM-платформа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520851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Развитие и поддержка корпоративной CRM для всех отделов продаж и клиентского сервиса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79950" y="183564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5BFF"/>
                </a:solidFill>
                <a:latin typeface="Manrope"/>
              </a:rPr>
              <a:t>02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79950" y="2153146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Мобильное приложение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679950" y="2520851"/>
            <a:ext cx="28575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Разработка и обновление мобильного приложения для клиентов компании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6750" y="183564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5BFF"/>
                </a:solidFill>
                <a:latin typeface="Manrope"/>
              </a:rPr>
              <a:t>03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86750" y="2153146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Личный кабинет клиента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86750" y="2520851"/>
            <a:ext cx="28575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Поддержка и развитие личного кабинета на веб-платформе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73150" y="4121348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5BFF"/>
                </a:solidFill>
                <a:latin typeface="Manrope"/>
              </a:rPr>
              <a:t>04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073150" y="4438848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Интеграции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73150" y="4806553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Интеграция с платёжными сервисами и 1С, обмен данными с внешними системами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4679950" y="4121348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5BFF"/>
                </a:solidFill>
                <a:latin typeface="Manrope"/>
              </a:rPr>
              <a:t>05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4679950" y="4438848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Внутренние сервисы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679950" y="4806553"/>
            <a:ext cx="28575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Сопровождение 12 внутренних сервисов компании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86434" y="2088257"/>
            <a:ext cx="1270000" cy="1270000"/>
          </a:xfrm>
          <a:prstGeom prst="roundRect">
            <a:avLst>
              <a:gd name="adj" fmla="val 375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5460901" y="2088257"/>
            <a:ext cx="1270000" cy="1270000"/>
          </a:xfrm>
          <a:prstGeom prst="roundRect">
            <a:avLst>
              <a:gd name="adj" fmla="val 375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9135467" y="2088257"/>
            <a:ext cx="1270000" cy="1270000"/>
          </a:xfrm>
          <a:prstGeom prst="roundRect">
            <a:avLst>
              <a:gd name="adj" fmla="val 375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1786434" y="4370388"/>
            <a:ext cx="1270000" cy="1270000"/>
          </a:xfrm>
          <a:prstGeom prst="roundRect">
            <a:avLst>
              <a:gd name="adj" fmla="val 375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460901" y="4370388"/>
            <a:ext cx="1270000" cy="1270000"/>
          </a:xfrm>
          <a:prstGeom prst="roundRect">
            <a:avLst>
              <a:gd name="adj" fmla="val 375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542131"/>
            <a:ext cx="108408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Команда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074837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Состав отдела разработки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659434" y="2437507"/>
            <a:ext cx="1524000" cy="515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3960"/>
              </a:lnSpc>
            </a:pPr>
            <a:r>
              <a:rPr lang="ru-RU" sz="3300" b="1">
                <a:solidFill>
                  <a:srgbClr val="005BFF"/>
                </a:solidFill>
                <a:latin typeface="Manrope"/>
              </a:rPr>
              <a:t>Р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505605" y="3504307"/>
            <a:ext cx="1831658" cy="2501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70"/>
              </a:lnSpc>
            </a:pPr>
            <a:r>
              <a:rPr lang="ru-RU" sz="1700" b="1">
                <a:solidFill>
                  <a:srgbClr val="15171C"/>
                </a:solidFill>
                <a:latin typeface="Manrope"/>
              </a:rPr>
              <a:t>Руководитель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965244" y="3824288"/>
            <a:ext cx="912281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320"/>
              </a:lnSpc>
            </a:pPr>
            <a:r>
              <a:rPr lang="ru-RU" sz="1100" spc="66">
                <a:solidFill>
                  <a:srgbClr val="005BFF"/>
                </a:solidFill>
                <a:latin typeface="Manrope"/>
              </a:rPr>
              <a:t>1 человек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333901" y="2437507"/>
            <a:ext cx="1524000" cy="515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3960"/>
              </a:lnSpc>
            </a:pPr>
            <a:r>
              <a:rPr lang="ru-RU" sz="3300" b="1">
                <a:solidFill>
                  <a:srgbClr val="005BFF"/>
                </a:solidFill>
                <a:latin typeface="Manrope"/>
              </a:rPr>
              <a:t>Т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5509766" y="3504307"/>
            <a:ext cx="1172170" cy="2501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70"/>
              </a:lnSpc>
            </a:pPr>
            <a:r>
              <a:rPr lang="ru-RU" sz="1700" b="1">
                <a:solidFill>
                  <a:srgbClr val="15171C"/>
                </a:solidFill>
                <a:latin typeface="Manrope"/>
              </a:rPr>
              <a:t>Тимлиды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5573036" y="3824288"/>
            <a:ext cx="1045631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320"/>
              </a:lnSpc>
            </a:pPr>
            <a:r>
              <a:rPr lang="ru-RU" sz="1100" spc="66">
                <a:solidFill>
                  <a:srgbClr val="005BFF"/>
                </a:solidFill>
                <a:latin typeface="Manrope"/>
              </a:rPr>
              <a:t>2 человека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008467" y="2437507"/>
            <a:ext cx="1524000" cy="515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3960"/>
              </a:lnSpc>
            </a:pPr>
            <a:r>
              <a:rPr lang="ru-RU" sz="3300" b="1">
                <a:solidFill>
                  <a:srgbClr val="005BFF"/>
                </a:solidFill>
                <a:latin typeface="Manrope"/>
              </a:rPr>
              <a:t>B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77781" y="3504307"/>
            <a:ext cx="2985373" cy="2501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70"/>
              </a:lnSpc>
            </a:pPr>
            <a:r>
              <a:rPr lang="ru-RU" sz="1700" b="1">
                <a:solidFill>
                  <a:srgbClr val="15171C"/>
                </a:solidFill>
                <a:latin typeface="Manrope"/>
              </a:rPr>
              <a:t>Backend-разработчики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9298323" y="3824288"/>
            <a:ext cx="944189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320"/>
              </a:lnSpc>
            </a:pPr>
            <a:r>
              <a:rPr lang="ru-RU" sz="1100" spc="66">
                <a:solidFill>
                  <a:srgbClr val="005BFF"/>
                </a:solidFill>
                <a:latin typeface="Manrope"/>
              </a:rPr>
              <a:t>8 человек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659434" y="4719638"/>
            <a:ext cx="1524000" cy="515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3960"/>
              </a:lnSpc>
            </a:pPr>
            <a:r>
              <a:rPr lang="ru-RU" sz="3300" b="1">
                <a:solidFill>
                  <a:srgbClr val="005BFF"/>
                </a:solidFill>
                <a:latin typeface="Manrope"/>
              </a:rPr>
              <a:t>F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96243" y="5786438"/>
            <a:ext cx="3050381" cy="2501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70"/>
              </a:lnSpc>
            </a:pPr>
            <a:r>
              <a:rPr lang="ru-RU" sz="1700" b="1">
                <a:solidFill>
                  <a:srgbClr val="15171C"/>
                </a:solidFill>
                <a:latin typeface="Manrope"/>
              </a:rPr>
              <a:t>Frontend-разработчики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897011" y="6106418"/>
            <a:ext cx="1048845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320"/>
              </a:lnSpc>
            </a:pPr>
            <a:r>
              <a:rPr lang="ru-RU" sz="1100" spc="66">
                <a:solidFill>
                  <a:srgbClr val="005BFF"/>
                </a:solidFill>
                <a:latin typeface="Manrope"/>
              </a:rPr>
              <a:t>4 человека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5333901" y="4719638"/>
            <a:ext cx="1524000" cy="515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3960"/>
              </a:lnSpc>
            </a:pPr>
            <a:r>
              <a:rPr lang="ru-RU" sz="3300" b="1">
                <a:solidFill>
                  <a:srgbClr val="005BFF"/>
                </a:solidFill>
                <a:latin typeface="Manrope"/>
              </a:rPr>
              <a:t>ПР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5268069" y="5786438"/>
            <a:ext cx="1655564" cy="2501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70"/>
              </a:lnSpc>
            </a:pPr>
            <a:r>
              <a:rPr lang="ru-RU" sz="1700" b="1">
                <a:solidFill>
                  <a:srgbClr val="15171C"/>
                </a:solidFill>
                <a:latin typeface="Manrope"/>
              </a:rPr>
              <a:t>Прочие роли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397284" y="6106418"/>
            <a:ext cx="3397234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320"/>
              </a:lnSpc>
            </a:pPr>
            <a:r>
              <a:rPr lang="ru-RU" sz="1100" spc="66">
                <a:solidFill>
                  <a:srgbClr val="005BFF"/>
                </a:solidFill>
                <a:latin typeface="Manrope"/>
              </a:rPr>
              <a:t>3 человека: мобильный, QA, аналитик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3062188"/>
            <a:ext cx="3420467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385667" y="3062188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009434" y="3062188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1516063"/>
            <a:ext cx="1853946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Итоги 2026 года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775718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Ключевые результаты отдела разработки за 2026 год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41400" y="3252688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24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4052788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Релизов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4389338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24 релиза за год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65067" y="325268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1470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65067" y="405278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Закрытых задач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65067" y="4389338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1470 задач выполнено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288834" y="325268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-22%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88834" y="405278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Сокращение аварий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8834" y="4389338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аварийные отказы снижены на 22%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509418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Запущено мобильное приложение v3.0, платёжный шлюз переведён на новую платформу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отдела разработки, 2026 год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698500" y="1864320"/>
            <a:ext cx="3937000" cy="1397000"/>
          </a:xfrm>
          <a:prstGeom prst="roundRect">
            <a:avLst>
              <a:gd name="adj" fmla="val 1636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98500" y="3413720"/>
            <a:ext cx="3937000" cy="1397000"/>
          </a:xfrm>
          <a:prstGeom prst="roundRect">
            <a:avLst>
              <a:gd name="adj" fmla="val 1636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98500" y="4963120"/>
            <a:ext cx="3937000" cy="1397000"/>
          </a:xfrm>
          <a:prstGeom prst="roundRect">
            <a:avLst>
              <a:gd name="adj" fmla="val 16363"/>
            </a:avLst>
          </a:prstGeom>
          <a:solidFill>
            <a:srgbClr val="F4F5F7"/>
          </a:solidFill>
          <a:ln>
            <a:noFill/>
          </a:ln>
        </p:spPr>
      </p:sp>
      <p:graphicFrame>
        <p:nvGraphicFramePr>
          <p:cNvPr id="6" name="chart6"/>
          <p:cNvGraphicFramePr/>
          <p:nvPr/>
        </p:nvGraphicFramePr>
        <p:xfrm>
          <a:off x="5181600" y="1864320"/>
          <a:ext cx="6184900" cy="3416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7" name="text7"/>
          <p:cNvSpPr>
            <a:spLocks noChangeArrowheads="1"/>
          </p:cNvSpPr>
          <p:nvPr/>
        </p:nvSpPr>
        <p:spPr>
          <a:xfrm>
            <a:off x="698500" y="1120180"/>
            <a:ext cx="11430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Нагрузка на команду в 2026 году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939800" y="2004020"/>
            <a:ext cx="40894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200"/>
              </a:lnSpc>
            </a:pPr>
            <a:r>
              <a:rPr lang="ru-RU" sz="3200" b="1">
                <a:solidFill>
                  <a:srgbClr val="15171C"/>
                </a:solidFill>
                <a:latin typeface="Manrope"/>
              </a:rPr>
              <a:t>185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939800" y="2537420"/>
            <a:ext cx="40894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Задач в месяц в среднем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939800" y="2816820"/>
            <a:ext cx="40894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F7D52"/>
                </a:solidFill>
                <a:latin typeface="Manrope"/>
              </a:rPr>
              <a:t>+24% к 2025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39800" y="3553420"/>
            <a:ext cx="40894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200"/>
              </a:lnSpc>
            </a:pPr>
            <a:r>
              <a:rPr lang="ru-RU" sz="3200" b="1">
                <a:solidFill>
                  <a:srgbClr val="15171C"/>
                </a:solidFill>
                <a:latin typeface="Manrope"/>
              </a:rPr>
              <a:t>175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39800" y="4086820"/>
            <a:ext cx="40894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Закрываем в месяц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939800" y="4366220"/>
            <a:ext cx="40894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F7D52"/>
                </a:solidFill>
                <a:latin typeface="Manrope"/>
              </a:rPr>
              <a:t>+9% к 2025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939800" y="5102820"/>
            <a:ext cx="40894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200"/>
              </a:lnSpc>
            </a:pPr>
            <a:r>
              <a:rPr lang="ru-RU" sz="3200" b="1">
                <a:solidFill>
                  <a:srgbClr val="15171C"/>
                </a:solidFill>
                <a:latin typeface="Manrope"/>
              </a:rPr>
              <a:t>210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39800" y="5636220"/>
            <a:ext cx="40894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Вход во 2-м полугодии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39800" y="5915620"/>
            <a:ext cx="40894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F7D52"/>
                </a:solidFill>
                <a:latin typeface="Manrope"/>
              </a:rPr>
              <a:t>+31% к 1-му п/г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98500" y="544572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Дефицит мощности: 210 входящих против 175 закрытых — очередь растёт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Внутренняя аналитика отдела, 2026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2092325"/>
          <a:ext cx="106680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492125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Время от заявки до релиза растёт каждый квартал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628775"/>
            <a:ext cx="113030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636569"/>
                </a:solidFill>
                <a:latin typeface="Manrope"/>
              </a:rPr>
              <a:t>Среднее время от заявки до релиза, дней, по кварталам 2026 года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6061075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За год срок вырос в 2,4 раза: с 12 до 29 дней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отдела разработки, 2026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835598"/>
            <a:ext cx="52578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615950"/>
            <a:ext cx="2683216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Причины роста очереди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Три узких места, из-за которых растёт очередь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731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5BFF"/>
                </a:solidFill>
                <a:latin typeface="Manrope"/>
              </a:rPr>
              <a:t>01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Рост заявок на 24%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Количество входящих заявок выросло на 24% за год, а штат не менялся — ресурсов не хватает.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4833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5BFF"/>
                </a:solidFill>
                <a:latin typeface="Manrope"/>
              </a:rPr>
              <a:t>02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Поддержка легаси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Около 30% времени команды уходит на поддержку легаси-систем, а не на новые задачи.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73150" y="412134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5BFF"/>
                </a:solidFill>
                <a:latin typeface="Manrope"/>
              </a:rPr>
              <a:t>03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43884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Нехватка QA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80655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Недостаток QA-ресурса: проверка одной задачи занимает до 3 дней, что замедляет релизы.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3403600" y="2987873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403600" y="2987873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403600" y="3451423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3403600" y="3451423"/>
            <a:ext cx="2827536" cy="215900"/>
          </a:xfrm>
          <a:prstGeom prst="roundRect">
            <a:avLst>
              <a:gd name="adj" fmla="val 39705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3403600" y="4032448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3403600" y="4032448"/>
            <a:ext cx="1901527" cy="215900"/>
          </a:xfrm>
          <a:prstGeom prst="roundRect">
            <a:avLst>
              <a:gd name="adj" fmla="val 39705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17600" y="1904702"/>
            <a:ext cx="2173391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Запрос на 2027 год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2107208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Бюджет отдела разработки на 2027 год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297834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Люди: +5 сотрудников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839200" y="298469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13,8 млн ₽ · 56%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344189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Инфраструктура: серверы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839200" y="344824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6,6 млн ₽ · 27%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3905448"/>
            <a:ext cx="24384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Инструменты: лицензии CI/CD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839200" y="4029273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4,2 млн ₽ · 17%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470554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Итого: 24,6 млн ₽ · штат вырастет с 18 до 23 человек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1815902"/>
            <a:ext cx="228733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Прогноз на 2027 год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2170807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Что бюджет 2027 года даст бизнесу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092200" y="2904827"/>
            <a:ext cx="2844800" cy="9294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09"/>
              </a:lnSpc>
            </a:pPr>
            <a:r>
              <a:rPr lang="ru-RU" sz="3800" b="1" spc="-113">
                <a:solidFill>
                  <a:srgbClr val="005BFF"/>
                </a:solidFill>
                <a:latin typeface="Manrope"/>
              </a:rPr>
              <a:t>29 → 15 дней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092200" y="3974009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Срок от заявки до релиза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4297859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снизится с 29 до 15 дней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4699000" y="2879427"/>
            <a:ext cx="34544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56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175 → 270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699000" y="3636268"/>
            <a:ext cx="2844800" cy="571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0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Закрываемых задач в месяц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699000" y="4239518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вырастет со 175 до 270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8305800" y="2879427"/>
            <a:ext cx="2844800" cy="11707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559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25% → 8%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305800" y="4215309"/>
            <a:ext cx="2844800" cy="571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0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Сорванные сроки по срочным задачам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305800" y="4818559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упадут с 25% до 8%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Прогноз отдела разработки на 2027 год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986359"/>
            <a:ext cx="10668000" cy="1097161"/>
          </a:xfrm>
          <a:prstGeom prst="roundRect">
            <a:avLst>
              <a:gd name="adj" fmla="val 2083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5703987" y="2382540"/>
            <a:ext cx="783927" cy="304800"/>
          </a:xfrm>
          <a:prstGeom prst="roundRect">
            <a:avLst>
              <a:gd name="adj" fmla="val 37500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62000" y="3223220"/>
            <a:ext cx="10668000" cy="894655"/>
          </a:xfrm>
          <a:prstGeom prst="roundRect">
            <a:avLst>
              <a:gd name="adj" fmla="val 25551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5703987" y="3518098"/>
            <a:ext cx="783927" cy="304800"/>
          </a:xfrm>
          <a:prstGeom prst="roundRect">
            <a:avLst>
              <a:gd name="adj" fmla="val 37500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62000" y="4257576"/>
            <a:ext cx="10668000" cy="1097161"/>
          </a:xfrm>
          <a:prstGeom prst="roundRect">
            <a:avLst>
              <a:gd name="adj" fmla="val 2083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8" name="card8"/>
          <p:cNvSpPr/>
          <p:nvPr/>
        </p:nvSpPr>
        <p:spPr>
          <a:xfrm>
            <a:off x="5698927" y="4653756"/>
            <a:ext cx="794048" cy="304800"/>
          </a:xfrm>
          <a:prstGeom prst="roundRect">
            <a:avLst>
              <a:gd name="adj" fmla="val 37500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17600" y="988913"/>
            <a:ext cx="158879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Риски отказа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191419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Что будет, если бюджет не согласуют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7750" y="2195909"/>
            <a:ext cx="479425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Рост очереди задач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47750" y="2462957"/>
            <a:ext cx="4184650" cy="41771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95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Очередь вырастет до 450 задач, время ожидания — до 45 дней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869087" y="2458740"/>
            <a:ext cx="580727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>
                <a:solidFill>
                  <a:srgbClr val="FFFFFF"/>
                </a:solidFill>
                <a:latin typeface="Manrope"/>
              </a:rPr>
              <a:t>высокий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985000" y="2318941"/>
            <a:ext cx="4184650" cy="436166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67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Митигирование:</a:t>
            </a:r>
            <a:r>
              <a:rPr lang="ru-RU" sz="1150">
                <a:solidFill>
                  <a:srgbClr val="15171C"/>
                </a:solidFill>
                <a:latin typeface="Manrope"/>
              </a:rPr>
              <a:t> Сократим только критичные задачи, остальное — в очередь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47750" y="3432770"/>
            <a:ext cx="479425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Остановка стратегических проектов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47750" y="3699788"/>
            <a:ext cx="4794250" cy="21526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95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Встанут интеграция с маркетплейсами и новая версия CRM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5869087" y="3594298"/>
            <a:ext cx="580727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>
                <a:solidFill>
                  <a:srgbClr val="FFFFFF"/>
                </a:solidFill>
                <a:latin typeface="Manrope"/>
              </a:rPr>
              <a:t>высокий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985000" y="3454499"/>
            <a:ext cx="4184650" cy="436166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67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Митигирование:</a:t>
            </a:r>
            <a:r>
              <a:rPr lang="ru-RU" sz="1150">
                <a:solidFill>
                  <a:srgbClr val="15171C"/>
                </a:solidFill>
                <a:latin typeface="Manrope"/>
              </a:rPr>
              <a:t> Перенесём проекты на 2028 год, потеряем долю рынка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47750" y="4467126"/>
            <a:ext cx="479425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Текучесть команды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047750" y="4734173"/>
            <a:ext cx="4184650" cy="41771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95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Перегрузка и отсутствие роста приведут к уходу ключевых разработчиков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5864027" y="4729956"/>
            <a:ext cx="590848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>
                <a:solidFill>
                  <a:srgbClr val="005BFF"/>
                </a:solidFill>
                <a:latin typeface="Manrope"/>
              </a:rPr>
              <a:t>средний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985000" y="4696004"/>
            <a:ext cx="4794250" cy="22447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68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Митигирование:</a:t>
            </a:r>
            <a:r>
              <a:rPr lang="ru-RU" sz="1150">
                <a:solidFill>
                  <a:srgbClr val="15171C"/>
                </a:solidFill>
                <a:latin typeface="Manrope"/>
              </a:rPr>
              <a:t> Удержим зарплатами, но потеряем темп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762000" y="5659537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Допущения модели: при текущем штате и без доп. инвестиций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4610398"/>
            <a:ext cx="2522835" cy="533400"/>
          </a:xfrm>
          <a:prstGeom prst="roundRect">
            <a:avLst>
              <a:gd name="adj" fmla="val 28571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437235" y="4610398"/>
            <a:ext cx="1947267" cy="533400"/>
          </a:xfrm>
          <a:prstGeom prst="roundRect">
            <a:avLst>
              <a:gd name="adj" fmla="val 28571"/>
            </a:avLst>
          </a:prstGeom>
          <a:noFill/>
          <a:ln w="6350" cap="flat">
            <a:solidFill>
              <a:srgbClr val="FFFFFF">
                <a:alpha val="30196"/>
              </a:srgbClr>
            </a:solidFill>
          </a:ln>
        </p:spPr>
      </p:sp>
      <p:sp>
        <p:nvSpPr>
          <p:cNvPr id="6" name="card6"/>
          <p:cNvSpPr/>
          <p:nvPr/>
        </p:nvSpPr>
        <p:spPr>
          <a:xfrm>
            <a:off x="8890000" y="1968500"/>
            <a:ext cx="2413000" cy="2413000"/>
          </a:xfrm>
          <a:prstGeom prst="roundRect">
            <a:avLst>
              <a:gd name="adj" fmla="val 9473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8600" y="2197100"/>
            <a:ext cx="1955800" cy="19558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762000" y="1714202"/>
            <a:ext cx="7747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Manrope"/>
              </a:rPr>
              <a:t>Следующий шаг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993602"/>
            <a:ext cx="7137400" cy="1292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040"/>
              </a:lnSpc>
            </a:pPr>
            <a:r>
              <a:rPr lang="ru-RU" sz="4800" b="1" spc="-119">
                <a:solidFill>
                  <a:srgbClr val="FFFFFF"/>
                </a:solidFill>
                <a:latin typeface="Manrope"/>
              </a:rPr>
              <a:t>Согласуйте бюджет до 15 сентября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3370560"/>
            <a:ext cx="5740400" cy="8413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75"/>
              </a:lnSpc>
            </a:pPr>
            <a:r>
              <a:rPr lang="ru-RU" sz="1450">
                <a:solidFill>
                  <a:srgbClr val="FFFFFF"/>
                </a:solidFill>
                <a:latin typeface="Manrope"/>
              </a:rPr>
              <a:t>При положительном решении запускаем найм и закупку инфраструктуры с октября 2026 года, первые результаты — во втором квартале 2027 года.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36436" y="4759623"/>
            <a:ext cx="2173962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Согласовать бюджет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3669228" y="4759623"/>
            <a:ext cx="1483281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Срок решения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750300" y="4559300"/>
            <a:ext cx="2692400" cy="342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300"/>
              </a:lnSpc>
            </a:pPr>
            <a:r>
              <a:rPr lang="ru-RU" sz="950" cap="all" spc="133">
                <a:solidFill>
                  <a:srgbClr val="FFFFFF"/>
                </a:solidFill>
                <a:latin typeface="Manrope"/>
              </a:rPr>
              <a:t>Сканируйте — примеры презентаций «Слайды»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отдела разработки на 2027 год</dc:title>
  <dc:creator>Слайда</dc:creator>
</cp:coreProperties>
</file>