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005BFF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005BFF"/>
                </a:solidFill>
              </a:ln>
            </c:spPr>
          </c:marker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176</c:v>
                </c:pt>
                <c:pt idx="1">
                  <c:v>211</c:v>
                </c:pt>
                <c:pt idx="2">
                  <c:v>248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636569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5BFF"/>
            </a:solidFill>
            <a:ln>
              <a:noFill/>
            </a:ln>
          </c:spPr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Выручка</c:v>
                </c:pt>
                <c:pt idx="1">
                  <c:v>Сделки</c:v>
                </c:pt>
                <c:pt idx="2">
                  <c:v>Средний чек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138</c:v>
                </c:pt>
                <c:pt idx="1">
                  <c:v>660</c:v>
                </c:pt>
                <c:pt idx="2">
                  <c:v>209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коллеги. Я — руководитель отдела продаж «Ветраны». Мы собрались, чтобы подвести итоги первого полугодия 2026 года и утвердить планы на второе. Я покажу, как мы отработали, с какими проблемами столкнулись и что предлагаем сделать дальше. Начну с того, зачем вообще существует наш отдел и как он устроен.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если мы хотим расти, нужно честно посмотреть на то, что нас тормозит. Первое — это согласование договоров: у нас это занимает до пяти дней, и за это время часть клиентов просто уходит к конкурентам. Мы посчитали — это около полутора миллионов рублей в месяц. Вторая проблема — ручная связка CRM и склада: менеджеры тратят по шесть часов в неделю на перенос данных, и в трёх процентах отгрузок возникают ошибки. И третье — нам не хватает целевых заявок: конверсия у нас 30% при цели 45%. В год это до пятнадцати миллионов потерь. Все три проблемы решаемы, и дальше я покажу, что именно мы предлагаем.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 второе полугодие мы ставим три конкретные задачи, и у каждой есть измеримая цель. Первая — поднять конверсию из заявки в оплату с 30 до 35 процентов: это даст нам дополнительную выручку без роста трафика. Вторая — сократить согласование договоров до двух рабочих дней, чтобы мы не теряли клиентов на этапе бюрократии. И третья — увеличить долю повторных клиентов с 68 до 75 процентов, потому что именно повторные продажи — самый дешёвый и надёжный канал. По каждой задаче мы уже определили ответственного и план действий. Дальше расскажу, что нам для этого нужно от компании.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мы подготовили конкретный план на второе полугодие и просим поддержки по трём пунктам: две ставки менеджеров по продажам, интеграция CRM со складом и бюджет на маркетинг целевых заявок. Каждый из этих запросов напрямую влияет на цифры, которые мы сегодня обсуждали. Прошу утвердить план до конца августа, чтобы мы успели запустить процессы уже в сентябре. Готов ответить на вопросы по каждому пункту и обсудить детали.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Коротко о том, зачем мы вообще существуем. Наша миссия — обеспечивать выручку от оптовых поставок упаковки для пищевых производств. Мы отвечаем за весь цикл: от заявки до оплаты, плюс тендеры, аналитика и работа с клиентами на удержание. По сути, мы — единая точка ответственности за деньги компании, которые приходят через продажи.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отделе шесть человек — компактная команда, где у каждого своя зона ответственности. Я как руководитель отвечаю за стратегию, план продаж и работу с ключевыми клиентами. Три менеджера ведут текущих клиентов и обрабатывают новые заявки — это основной объём выручки. Отдельно есть специалист по тендерам, потому что тендерные закупки требуют другой документации и сроков. Аналитик следит за цифрами, готовит отчётность и помогает прогнозировать. Такая структура закрывает весь цикл продаж — от заявки до отгрузки — без потерь.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Коротко о главном за 2025 год. Мы вышли на выручку 248 миллионов рублей, провели 1240 сделок, средний чек — 200 тысяч. Отдельно отмечу долю повторных клиентов — 68 процентов: это значит, что две трети выручки нам дают те, кто уже работал с нами, и это база, на которую мы опираемся в планах на 2026-й.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динамику выручки отдела за три года. В 2023-м мы принесли компании 176 миллионов, в 2024-м — уже 211, а в прошлом году вышли на 248 миллионов рублей. Это рост на 41 процент за два года, причём в 2025-м мы прибавили 17 с половиной процентов к предыдущему году. Важно, что рост стабильный и ускоряющийся — мы не просто удержали уровень, а каждый год наращивали темп. Дальше я покажу, за счёт чего именно мы этого добились.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воронку за прошлый год — она показывает, где мы теряем клиентов. Из 4 100 заявок до оплаты доходят 1 240, это ровно 30%. Самый большой отсев — на этапе квалификации: почти треть заявок мы отбраковываем сразу, потому что это нецелевой спрос. Дальше потери уже меньше, но на каждом шаге мы теряем ещё по 15–20%. Если мы поднимем конверсию хотя бы на 5 процентных пунктов, это даст нам порядка 200 дополнительных сделок в год. Поэтому дальше я покажу, что именно мешает нам конвертировать заявки лучше.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Расскажу, как устроена наша работа изнутри. Всё начинается с заявки: она попадает в CRM, и в течение одного рабочего дня мы её регистрируем. Дальше готовим коммерческое предложение — два-три дня. Если клиента всё устраивает, согласуем договор, это ещё три-пять дней. Затем передаём заказ на склад и отгружаем товар — на это уходит от четырёх до девяти дней. Вся цепочка от заявки до отгрузки занимает в среднем около двух недель. Сейчас работаем над тем, чтобы сократить этот цикл, особенно на этапе согласования.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Отдел продаж не работает в вакууме — каждый день мы взаимодействуем с тремя ключевыми подразделениями. С маркетингом мы делимся данными о клиентах и их потребностях, а взамен получаем поток заявок. Со складом согласуем прогнозы отгрузок, чтобы товар был готов вовремя, и всегда знаем актуальный статус. С бухгалтерией обмениваемся документами и отметками об оплате — это основа нашей финансовой дисциплины. Слаженная работа с этими партнёрами напрямую влияет на скорость и качество обслуживания клиентов. Поэтому дальше я расскажу, как именно выстроен этот процесс.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Первое полугодие 2026 года мы закрыли с выручкой 138 миллионов рублей — это на 19 процентов больше, чем за тот же период прошлого года. Число сделок выросло на 14 процентов, до 660, и средний чек тоже подрос — с 200 до 209 тысяч рублей. Приятно, что рост идёт не за счёт одного показателя, а по всем трём: мы продаём больше, крупнее и дороже. Это результат и работы с текущей базой, и новых клиентов, которых привели маркетинг и тендеры. Дальше покажу, за счёт чего именно мы этого добились.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51bdc942e6dd724e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54ee6dfc6736f354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737430c36a5fd9a4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b4edf107ece8fe31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54ee6dfc6736f354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f0e1d1af56f9b2d2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5b10b9cb2da04a07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54ee6dfc6736f354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db1268015994f63a.png"/><Relationship Id="rId4" Type="http://schemas.openxmlformats.org/officeDocument/2006/relationships/image" Target="../media/m6c689cb3424f044b.png"/><Relationship Id="rId5" Type="http://schemas.openxmlformats.org/officeDocument/2006/relationships/image" Target="../media/mb2f20e544c1a0fb6.svg"/><Relationship Id="rId6" Type="http://schemas.openxmlformats.org/officeDocument/2006/relationships/image" Target="../media/m279751919141678c.png"/><Relationship Id="rId7" Type="http://schemas.openxmlformats.org/officeDocument/2006/relationships/image" Target="../media/mb2f20e544c1a0fb6.svg"/><Relationship Id="rId8" Type="http://schemas.openxmlformats.org/officeDocument/2006/relationships/image" Target="../media/m8806792685c707ff.png"/><Relationship Id="rId9" Type="http://schemas.openxmlformats.org/officeDocument/2006/relationships/image" Target="../media/mb2f20e544c1a0fb6.sv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54ee6dfc6736f354.png"/><Relationship Id="rId4" Type="http://schemas.openxmlformats.org/officeDocument/2006/relationships/image" Target="../media/md7f2fe2f0a5197d9.png"/><Relationship Id="rId5" Type="http://schemas.openxmlformats.org/officeDocument/2006/relationships/image" Target="../media/m6bc71e97431bc85f.svg"/><Relationship Id="rId6" Type="http://schemas.openxmlformats.org/officeDocument/2006/relationships/image" Target="../media/mbbe5b1dd137299fe.png"/><Relationship Id="rId8" Type="http://schemas.openxmlformats.org/officeDocument/2006/relationships/image" Target="../media/md044175689a62a37.png"/><Relationship Id="rId9" Type="http://schemas.openxmlformats.org/officeDocument/2006/relationships/image" Target="../media/mc82677e64d0ae818.sv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f6d4b17a53ef3760.png"/><Relationship Id="rId100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990878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Ветрана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50445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Отдел продаж · Итоги и планы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777504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Отдел продаж «Ветраны»: итоги первого полугодия 2026 и план на второе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045545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Подводим итоги работы отдела продаж за первое полугодие 2026 года, показываем результаты 2025 года и предлагаем план действий на второе полугодие для утверждения.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305936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293846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Руководитель отдела продаж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617119" y="5848350"/>
            <a:ext cx="485904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617119" y="6057900"/>
            <a:ext cx="485904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директора компании и руководителей отделов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172643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Блокеры роста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мешает работать: три системные проблемы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Долгое согласование договоров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 5 дней на согласование — теряем около 1,5 млн ₽ в месяц на отложенных сделках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Ручная связка CRM и склада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6 часов в неделю на менеджера уходит на ручной перенос данных, ошибки в 3% отгрузок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Нехватка целевых заявок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Конверсия заявка → оплата 30% при нашей цели 45% — это до 15 млн ₽ в год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2425005"/>
            <a:ext cx="10287000" cy="800100"/>
          </a:xfrm>
          <a:prstGeom prst="roundRect">
            <a:avLst>
              <a:gd name="adj" fmla="val 2857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8013700" y="2767905"/>
            <a:ext cx="2159000" cy="114300"/>
          </a:xfrm>
          <a:prstGeom prst="roundRect">
            <a:avLst>
              <a:gd name="adj" fmla="val 50000"/>
            </a:avLst>
          </a:prstGeom>
          <a:solidFill>
            <a:srgbClr val="E4E7E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13700" y="2767905"/>
            <a:ext cx="755650" cy="1143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52500" y="3364805"/>
            <a:ext cx="10287000" cy="800100"/>
          </a:xfrm>
          <a:prstGeom prst="roundRect">
            <a:avLst>
              <a:gd name="adj" fmla="val 2857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8013700" y="3707705"/>
            <a:ext cx="2159000" cy="114300"/>
          </a:xfrm>
          <a:prstGeom prst="roundRect">
            <a:avLst>
              <a:gd name="adj" fmla="val 50000"/>
            </a:avLst>
          </a:prstGeom>
          <a:solidFill>
            <a:srgbClr val="E4E7EC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013700" y="3707705"/>
            <a:ext cx="1727200" cy="1143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952500" y="4304605"/>
            <a:ext cx="10287000" cy="800100"/>
          </a:xfrm>
          <a:prstGeom prst="roundRect">
            <a:avLst>
              <a:gd name="adj" fmla="val 2857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8013700" y="4647505"/>
            <a:ext cx="2159000" cy="114300"/>
          </a:xfrm>
          <a:prstGeom prst="roundRect">
            <a:avLst>
              <a:gd name="adj" fmla="val 50000"/>
            </a:avLst>
          </a:prstGeom>
          <a:solidFill>
            <a:srgbClr val="E4E7EC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8013700" y="4647505"/>
            <a:ext cx="1619250" cy="1143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308100" y="742950"/>
            <a:ext cx="322857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План · второе полугодие 2026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52500" y="831155"/>
            <a:ext cx="10922000" cy="399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045"/>
              </a:lnSpc>
            </a:pPr>
            <a:r>
              <a:rPr lang="ru-RU" sz="2900" b="1" spc="-57">
                <a:solidFill>
                  <a:srgbClr val="15171C"/>
                </a:solidFill>
                <a:latin typeface="Manrope"/>
              </a:rPr>
              <a:t>Три измеримые задачи: цель на конец полугодия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06500" y="2615505"/>
            <a:ext cx="72390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02">
                <a:solidFill>
                  <a:srgbClr val="9D9EA0"/>
                </a:solidFill>
                <a:latin typeface="Manrope"/>
              </a:rPr>
              <a:t>KR1 · Конверсия заявка → оплата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06500" y="2812355"/>
            <a:ext cx="72390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250" b="1">
                <a:solidFill>
                  <a:srgbClr val="2A3140"/>
                </a:solidFill>
                <a:latin typeface="Manrope"/>
              </a:rPr>
              <a:t>с 30% до 35%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248900" y="2685355"/>
            <a:ext cx="7366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35%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206500" y="3555305"/>
            <a:ext cx="72390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02">
                <a:solidFill>
                  <a:srgbClr val="9D9EA0"/>
                </a:solidFill>
                <a:latin typeface="Manrope"/>
              </a:rPr>
              <a:t>KR2 · Согласование договоров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06500" y="3752155"/>
            <a:ext cx="72390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250" b="1">
                <a:solidFill>
                  <a:srgbClr val="2A3140"/>
                </a:solidFill>
                <a:latin typeface="Manrope"/>
              </a:rPr>
              <a:t>доля согласований за 2 рабочих дня — с 55% до 80%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248900" y="3625155"/>
            <a:ext cx="7366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80%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206500" y="4495105"/>
            <a:ext cx="72390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02">
                <a:solidFill>
                  <a:srgbClr val="9D9EA0"/>
                </a:solidFill>
                <a:latin typeface="Manrope"/>
              </a:rPr>
              <a:t>KR3 · Доля повторных клиентов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206500" y="4691955"/>
            <a:ext cx="72390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250" b="1">
                <a:solidFill>
                  <a:srgbClr val="2A3140"/>
                </a:solidFill>
                <a:latin typeface="Manrope"/>
              </a:rPr>
              <a:t>с 68% до 75%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248900" y="4564955"/>
            <a:ext cx="7366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75%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610398"/>
            <a:ext cx="2065338" cy="533400"/>
          </a:xfrm>
          <a:prstGeom prst="roundRect">
            <a:avLst>
              <a:gd name="adj" fmla="val 28571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2979738" y="4610398"/>
            <a:ext cx="2183209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FFF">
                <a:alpha val="30196"/>
              </a:srgbClr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714202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993602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FFF"/>
                </a:solidFill>
                <a:latin typeface="Manrope"/>
              </a:rPr>
              <a:t>Утвердим план до конца августа 2026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370560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FFF"/>
                </a:solidFill>
                <a:latin typeface="Manrope"/>
              </a:rPr>
              <a:t>Три запроса отдела продаж — две ставки менеджеров, интеграция CRM со складом и бюджет на маркетинг целевых заявок. Ждём решения по каждому пункту.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82186" y="4759623"/>
            <a:ext cx="1624965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Утвердить план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188137" y="4759623"/>
            <a:ext cx="1766411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Обсудить детали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750300" y="3263900"/>
            <a:ext cx="26924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00"/>
              </a:lnSpc>
            </a:pPr>
            <a:r>
              <a:rPr lang="ru-RU" sz="950" cap="all" spc="133">
                <a:solidFill>
                  <a:srgbClr val="FFFFFF"/>
                </a:solidFill>
                <a:latin typeface="Manrope"/>
              </a:rPr>
              <a:t>Анна Соколова · Руководитель отдела продаж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349835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Миссия и зона ответственности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Зачем нужен отдел продаж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Выручка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Обеспечиваем выручку от оптовых поставок упаковки для пищевых производств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Сделки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Ведём сделки от заявки до оплаты — полный цикл на нашей стороне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23941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55691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Тендеры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924584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Готовим и сопровождаем тендеры на поставку упаковки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23941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55691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Аналитика и клиенты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924584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Аналитика и прогнозы продаж, удержание и возврат клиентов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2705100" y="208825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8216900" y="208825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2705001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216900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542131"/>
            <a:ext cx="204075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Структура отдела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074837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Команда отдела продаж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578100" y="243750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РО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939101" y="3504307"/>
            <a:ext cx="2801898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Руководитель отдела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386185" y="3824288"/>
            <a:ext cx="390783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Стратегия, ключевые клиенты, план продаж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089900" y="243750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МП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241937" y="3504307"/>
            <a:ext cx="3219926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Менеджеры по клиентам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129232" y="3824288"/>
            <a:ext cx="344533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3 менеджера: клиенты и новые заявки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2578001" y="471963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СП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703239" y="5786438"/>
            <a:ext cx="3273623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Специалист по тендерам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761756" y="6106418"/>
            <a:ext cx="315649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Тендерные закупки, документация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089900" y="471963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35285" y="5786438"/>
            <a:ext cx="123313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Аналитик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989961" y="6106418"/>
            <a:ext cx="372387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Аналитика продаж, отчётность, прогнозы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865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197600" y="17865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8312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97600" y="38312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747117"/>
            <a:ext cx="184870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Итоги 2025 года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00677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Отдел продаж в цифрах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19770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248 млн ₽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27771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Выручка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31136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+17,5% к 2024 году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77000" y="19770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1 240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27771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Сделок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7000" y="31136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 2025 год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41400" y="40217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200 тыс. ₽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48218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Средний чек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51583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 одну сделку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77000" y="40217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68%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77000" y="48218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Повторные клиенты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51583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доля в выручке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2000" y="586323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Выручка выросла третий год подряд — при том же составе отдела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отдела продаж, 2025 год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1858963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72548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Динамика выручки отдела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395413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Выручка отдела продаж, млн ₽, 2023–2025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82771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Рост за два года — 41%, в 2025 к 2024 — +17,5%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отдела продаж, 2023–2025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333500" y="2359223"/>
            <a:ext cx="9525000" cy="565150"/>
          </a:xfrm>
          <a:prstGeom prst="roundRect">
            <a:avLst>
              <a:gd name="adj" fmla="val 23595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2381250" y="2924373"/>
            <a:ext cx="7429500" cy="565150"/>
          </a:xfrm>
          <a:prstGeom prst="roundRect">
            <a:avLst>
              <a:gd name="adj" fmla="val 23595"/>
            </a:avLst>
          </a:prstGeom>
          <a:solidFill>
            <a:srgbClr val="387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143250" y="3489523"/>
            <a:ext cx="5905500" cy="565150"/>
          </a:xfrm>
          <a:prstGeom prst="roundRect">
            <a:avLst>
              <a:gd name="adj" fmla="val 23595"/>
            </a:avLst>
          </a:prstGeom>
          <a:solidFill>
            <a:srgbClr val="70A3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381375" y="4054673"/>
            <a:ext cx="5429250" cy="565150"/>
          </a:xfrm>
          <a:prstGeom prst="roundRect">
            <a:avLst>
              <a:gd name="adj" fmla="val 23595"/>
            </a:avLst>
          </a:prstGeom>
          <a:solidFill>
            <a:srgbClr val="99BD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667125" y="4619823"/>
            <a:ext cx="4857750" cy="565150"/>
          </a:xfrm>
          <a:prstGeom prst="roundRect">
            <a:avLst>
              <a:gd name="adj" fmla="val 23595"/>
            </a:avLst>
          </a:prstGeom>
          <a:solidFill>
            <a:srgbClr val="15171C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15950"/>
            <a:ext cx="190490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Воронка продаж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Воронка продаж 2025 года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612900" y="2524323"/>
            <a:ext cx="729555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Заявки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182920" y="2527498"/>
            <a:ext cx="5231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4 100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2660650" y="3089473"/>
            <a:ext cx="2175034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Квалифицированные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106892" y="3092648"/>
            <a:ext cx="55145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2 800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3422650" y="3654623"/>
            <a:ext cx="851059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Встречи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368010" y="3657798"/>
            <a:ext cx="52834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1 900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660775" y="4219773"/>
            <a:ext cx="640457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Счета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135243" y="4222948"/>
            <a:ext cx="522982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1 560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946525" y="4784923"/>
            <a:ext cx="783669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Оплаты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859216" y="4788098"/>
            <a:ext cx="51325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005BFF"/>
                </a:solidFill>
                <a:latin typeface="Manrope"/>
              </a:rPr>
              <a:t>1 240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CRM отдела продаж, 2025 год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653308"/>
            <a:ext cx="2247900" cy="2618581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2653308"/>
            <a:ext cx="2247900" cy="2618581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2653308"/>
            <a:ext cx="2247900" cy="2618581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2653308"/>
            <a:ext cx="2247900" cy="2618581"/>
          </a:xfrm>
          <a:prstGeom prst="roundRect">
            <a:avLst>
              <a:gd name="adj" fmla="val 10169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54648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54648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54648"/>
            <a:ext cx="254000" cy="2159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1566962"/>
            <a:ext cx="106468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Процесс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65516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устроена работа отдела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286920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821708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Заявка в CRM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4202113"/>
            <a:ext cx="16637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Регистрация — 1 рабочий день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873500" y="286920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3821708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Коммерческое предложение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4468813"/>
            <a:ext cx="16637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Подготовка КП — 2–3 дня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680200" y="286920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3821708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Согласование договора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4468813"/>
            <a:ext cx="16637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Согласование условий — 3–5 дней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486900" y="286920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3821708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Отгрузка со склада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4468813"/>
            <a:ext cx="16637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Передача заказа и отгрузка — 4–9 дней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3454400" cy="44445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524496"/>
            <a:ext cx="3454400" cy="44445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6228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524496"/>
            <a:ext cx="3454400" cy="44445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2296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9" name="pic9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1867396"/>
            <a:ext cx="177800" cy="1778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1867396"/>
            <a:ext cx="177800" cy="177800"/>
          </a:xfrm>
          <a:prstGeom prst="rect">
            <a:avLst/>
          </a:prstGeom>
        </p:spPr>
      </p:pic>
      <p:sp>
        <p:nvSpPr>
          <p:cNvPr id="12" name="text12"/>
          <p:cNvSpPr>
            <a:spLocks noChangeArrowheads="1"/>
          </p:cNvSpPr>
          <p:nvPr/>
        </p:nvSpPr>
        <p:spPr>
          <a:xfrm>
            <a:off x="1117600" y="615950"/>
            <a:ext cx="244223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Внутренние партнёры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 кем работаем внутри компании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160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Маркетинг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16000" y="2607171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Даём данные по клиентам, получаем заявки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228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Склад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22800" y="2607171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Даём прогнозы отгрузок, получаем статусы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296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Бухгалтерия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29600" y="2607171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Даём документы, получаем отметки об оплате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698500" y="1864320"/>
            <a:ext cx="3937000" cy="1397000"/>
          </a:xfrm>
          <a:prstGeom prst="roundRect">
            <a:avLst>
              <a:gd name="adj" fmla="val 1636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" y="3413720"/>
            <a:ext cx="3937000" cy="1397000"/>
          </a:xfrm>
          <a:prstGeom prst="roundRect">
            <a:avLst>
              <a:gd name="adj" fmla="val 1636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98500" y="4963120"/>
            <a:ext cx="3937000" cy="1397000"/>
          </a:xfrm>
          <a:prstGeom prst="roundRect">
            <a:avLst>
              <a:gd name="adj" fmla="val 16363"/>
            </a:avLst>
          </a:prstGeom>
          <a:solidFill>
            <a:srgbClr val="F4F5F7"/>
          </a:solidFill>
          <a:ln>
            <a:noFill/>
          </a:ln>
        </p:spPr>
      </p:sp>
      <p:graphicFrame>
        <p:nvGraphicFramePr>
          <p:cNvPr id="6" name="chart6"/>
          <p:cNvGraphicFramePr/>
          <p:nvPr/>
        </p:nvGraphicFramePr>
        <p:xfrm>
          <a:off x="5181600" y="1864320"/>
          <a:ext cx="6184900" cy="341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7" name="text7"/>
          <p:cNvSpPr>
            <a:spLocks noChangeArrowheads="1"/>
          </p:cNvSpPr>
          <p:nvPr/>
        </p:nvSpPr>
        <p:spPr>
          <a:xfrm>
            <a:off x="698500" y="1120180"/>
            <a:ext cx="11430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Первое полугодие 2026: результат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39800" y="20040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5171C"/>
                </a:solidFill>
                <a:latin typeface="Manrope"/>
              </a:rPr>
              <a:t>138 млн ₽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39800" y="253742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Выручка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39800" y="281682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Manrope"/>
              </a:rPr>
              <a:t>+19% к 1П 2025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39800" y="35534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5171C"/>
                </a:solidFill>
                <a:latin typeface="Manrope"/>
              </a:rPr>
              <a:t>660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39800" y="408682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Сделки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39800" y="436622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Manrope"/>
              </a:rPr>
              <a:t>+14% к 1П 2025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39800" y="51028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5171C"/>
                </a:solidFill>
                <a:latin typeface="Manrope"/>
              </a:rPr>
              <a:t>209 тыс. ₽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39800" y="563622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Средний чек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39800" y="591562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Manrope"/>
              </a:rPr>
              <a:t>200 → 209 тыс. ₽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8500" y="544572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Растём и по выручке, и по числу сделок — средний чек тоже подрос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отдела продаж, 1П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Отдел продаж: итоги первого полугодия 2026 и план</dc:title>
  <dc:creator>Слайда</dc:creator>
</cp:coreProperties>
</file>