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Onest"/>
      <p:regular r:id="rIdFont0"/>
      <p:bold r:id="rIdFont1"/>
    </p:embeddedFont>
    <p:embeddedFont>
      <p:font typeface="Manrope"/>
      <p:regular r:id="rIdFont4"/>
      <p:bold r:id="rIdFont5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Relationship Id="rIdFont4" Type="http://schemas.openxmlformats.org/officeDocument/2006/relationships/font" Target="fonts/font5.fntdata"/><Relationship Id="rIdFont5" Type="http://schemas.openxmlformats.org/officeDocument/2006/relationships/font" Target="fonts/font6.fnt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3B82F6"/>
              </a:solidFill>
              <a:round/>
            </a:ln>
          </c:spPr>
          <c:marker>
            <c:symbol val="circle"/>
            <c:size val="7"/>
            <c:spPr>
              <a:solidFill>
                <a:srgbClr val="FFFFFF"/>
              </a:solidFill>
              <a:ln w="28575">
                <a:solidFill>
                  <a:srgbClr val="3B82F6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  <c:pt idx="4">
                  <c:v>Год</c:v>
                </c:pt>
                <c:pt idx="5">
                  <c:v>Цель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44</c:v>
                </c:pt>
                <c:pt idx="1">
                  <c:v>38</c:v>
                </c:pt>
                <c:pt idx="2">
                  <c:v>35</c:v>
                </c:pt>
                <c:pt idx="3">
                  <c:v>31</c:v>
                </c:pt>
                <c:pt idx="4">
                  <c:v>37</c:v>
                </c:pt>
                <c:pt idx="5">
                  <c:v>30</c:v>
                </c:pt>
              </c:numCache>
            </c:numRef>
          </c:val>
          <c:smooth val="0"/>
        </c:ser>
        <c:marker val="1"/>
        <c:axId val="101"/>
        <c:axId val="102"/>
      </c:lineChart>
      <c:catAx>
        <c:axId val="101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0E1630"/>
                </a:solidFill>
                <a:latin typeface="+mn-lt"/>
              </a:defRPr>
            </a:pPr>
            <a:endParaRPr lang="ru-RU"/>
          </a:p>
        </c:txPr>
        <c:crossAx val="102"/>
      </c:catAx>
      <c:valAx>
        <c:axId val="102"/>
        <c:scaling>
          <c:orientation val="minMax"/>
        </c:scaling>
        <c:delete val="1"/>
        <c:axPos val="l"/>
        <c:majorTickMark val="none"/>
        <c:minorTickMark val="none"/>
        <c:tickLblPos val="none"/>
        <c:crossAx val="101"/>
      </c:valAx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300">
          <a:solidFill>
            <a:srgbClr val="576179"/>
          </a:solidFill>
          <a:latin typeface="+mn-lt"/>
        </a:defRPr>
      </a:pPr>
      <a:endParaRPr lang="ru-RU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B82F6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8BB6FD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274E96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B9D3FF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576179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hh.ru</c:v>
                </c:pt>
                <c:pt idx="1">
                  <c:v>Реферальная программа</c:v>
                </c:pt>
                <c:pt idx="2">
                  <c:v>Telegram и соцсети</c:v>
                </c:pt>
                <c:pt idx="3">
                  <c:v>Карьерный сайт</c:v>
                </c:pt>
                <c:pt idx="4">
                  <c:v>Агентства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24</c:v>
                </c:pt>
                <c:pt idx="2">
                  <c:v>14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576179"/>
          </a:solidFill>
          <a:latin typeface="+mn-lt"/>
        </a:defRPr>
      </a:pPr>
      <a:endParaRPr lang="ru-RU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rgbClr val="3B82F6"/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rgbClr val="8BB6FD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rgbClr val="274E96"/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rgbClr val="B9D3FF"/>
              </a:solidFill>
              <a:ln>
                <a:noFill/>
              </a:ln>
            </c:spPr>
          </c:dPt>
          <c:dPt>
            <c:idx val="4"/>
            <c:bubble3D val="0"/>
            <c:spPr>
              <a:solidFill>
                <a:srgbClr val="576179"/>
              </a:solidFill>
              <a:ln>
                <a:noFill/>
              </a:ln>
            </c:spPr>
          </c:dPt>
          <c:dLbls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Sheet1!$A$2:$A$6</c:f>
              <c:strCache>
                <c:ptCount val="5"/>
                <c:pt idx="0">
                  <c:v>Несоответствие ожиданий по задачам</c:v>
                </c:pt>
                <c:pt idx="1">
                  <c:v>Неготовность к нагрузке и графику</c:v>
                </c:pt>
                <c:pt idx="2">
                  <c:v>Оффер контрагента</c:v>
                </c:pt>
                <c:pt idx="3">
                  <c:v>Дисциплина</c:v>
                </c:pt>
                <c:pt idx="4">
                  <c:v>Прочее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400">
          <a:solidFill>
            <a:srgbClr val="576179"/>
          </a:solidFill>
          <a:latin typeface="+mn-lt"/>
        </a:defRPr>
      </a:pPr>
      <a:endParaRPr lang="ru-RU"/>
    </a:p>
  </c:txPr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день. Представляю годовой отчёт отдела подбора персонала компании «Гранит» за 2025 год. В отчёте — десять блоков: зона ответственности и команда, ключевые цифры года, воронка найма, сроки закрытия вакансий, источники кандидатов, текучесть и адаптация, разбор незакрытых позиций, бюджет и планы на 2026 год. Все цифры приведены за отчётный период — 2025 год целиком, сравнение по текучести дано с 2024 годом, задачи сформулированы только на 2026 год. Начну с того, за что отвечает отдел и как он устроен.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отдел подбора в 2025 году работал в двух группах. Массовый подбор — это коммерция, логистика и сервис, восемь подразделений, там поток позиций и высокая скорость. Экспертный подбор — ИТ, инженерия и финансы, четыре подразделения, где важнее качество и точечный поиск. Всего в отделе шесть рекрутеров: четыре в массовом подборе и два в экспертном. За стратегию и бюджет отвечаю я, за операционные зоны — старшие рекрутеры Дмитрий и Анна. Дальше перейдём к главным цифрам года.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Начну с главного. За 2025 год в работе отдела было 180 вакансий. Из них 168 закрыты, 12 остались в работе на 31 декабря. Числа сходятся: 168 плюс 12 равно 180. Доля закрытия — 93 процента, заявки приходили от 12 подразделений-заказчиков. Дальше разберём, как устроена воронка найма и сколько дней в среднем занимало закрытие.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Воронка найма за 2025 год: на входе 4 200 откликов, на выходе 168 человек. Самый большой отсев — на скрининге: до него доходит лишь 30%, и именно здесь мы теряем больше всего людей. Дальше отбор идёт ровно: половина проходит интервью с рекрутером, половина из них — до руководителя. Оффер принимают 60% дошедших до финала, а до выхода добираются 88% — это хорошая конверсия оффера. Подчеркну: 168 выходов совпадают с числом закрытых вакансий, о которых говорили на предыдущем слайде.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Смотрим на срок закрытия вакансии по кварталам. Целевое значение у нас 30 дней, и по году мы вышли на 37 — то есть цель пока не достигнута, но динамика внутри года хорошая: с 44 дней в первом квартале мы дошли до 31 дня в четвёртом. То есть разрыв с целью сократился с двух недель до одного дня. Если смотреть по категориям, картина очень разная: массовые позиции закрываются за 24 дня, то есть быстрее цели, а экспертные — за 68 дней, и именно они тянут средний показатель вверх. Отсюда вывод: чтобы выйти на цель по году, в 2026-м нужно отдельно работать с длинным контуром экспертных позиций.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Разберём, откуда приходят наши кандидаты. Почти половина выходов — 42% — по-прежнему через работные сайты, но это и самый дорогой массовый канал после агентств: 62 тысячи рублей за найм. Обратите внимание на реферальную программу: 24% выходов при стоимости всего 28 тысяч — это лучший канал по соотношению цены и результата. Агентства дают лишь 9% выходов, но обходятся в 210 тысяч за найм, то есть в семь с половиной раз дороже рефералов. Вывод простой: будем усиливать внутренние рекомендации и карьерный сайт, а к агентствам обращаться точечно — только под редкие позиции. Дальше посмотрим, как у нас обстоят дела с текучестью и адаптацией.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адаптации. Доля тех, кто не прошёл испытательный срок, снизилась с четырнадцати процентов в 2024 году до девяти в 2025-м — минус пять процентных пунктов. Это результат того, что мы стали точнее формулировать требования и раньше подключать нанимающих руководителей к отбору. В структуре причин ухода на испытательном сроке лидирует несоответствие ожиданий по задачам — тридцать восемь процентов, ещё двадцать шесть — неготовность к нагрузке и графику. То есть основной риск — расхождение ожиданий, и работать нужно именно с ним: подробнее описывать задачи на входе и давать честную картину нагрузки.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Отдельно остановлюсь на том, что закрыть не удалось. Три позиции остались в работе на конец года: технический директор производственной площадки — 196 дней, руководитель направления кибербезопасности — 172 дня и главный инженер проекта — 158 дней. Причины разные, и я не буду их сглаживать. По техническому директору рынок объективно узкий, и мы дважды получили отказ на финальном этапе. По кибербезопасности наши требования по компенсации оказались ниже рыночных ожиданий кандидатов. По главному инженеру затянулся цикл согласования условий внутри компании. Все три позиции переносим в план на 2026 год и учтём эти причины в работе.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Бюджет отдела подбора на 2025 год был утверждён в размере 12,4 миллиона рублей, фактически израсходовано 11,7 миллиона — исполнение 94%. Экономия сложилась в основном за счёт меньшего, чем планировалось, объёма услуг агентств и рекламных размещений: часть вакансий закрыли внутренними силами. Единственная статья с перерасходом — оплата труда: 3,6 против 3,5 миллиона, это связано с индексацией и заменой одного рекрутера. По ATS-системе вышли ровно в план. В целом бюджет использован эффективно, и на 2026 год мы просим сохранить сопоставимый уровень с небольшим увеличением на обучение.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2026 год мы ставим четыре измеримые цели. Первая — сократить средний срок закрытия вакансии с 37 до 28 дней. Вторая — снизить долю не прошедших испытательный срок с 9% до 6%. Третья — закрыть двенадцать переходящих позиций, которые остались с 2025 года. Четвёртая — увеличить долю рефералов до 30%. Для этого нам нужны ресурсы: два дополнительных рекрутера, бюджет 13,8 млн рублей и автоматизация скрининга в ATS. Просим поддержать этот запрос.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744e3ad13c0e4b0f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2d24f7bb279beef6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23926beb20407c8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71369f12242fb85c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3421aaca7eabc6da.png"/><Relationship Id="rIdChart0" Type="http://schemas.openxmlformats.org/officeDocument/2006/relationships/chart" Target="../charts/char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3421aaca7eabc6da.png"/><Relationship Id="rIdChart0" Type="http://schemas.openxmlformats.org/officeDocument/2006/relationships/chart" Target="../charts/char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3421aaca7eabc6da.png"/><Relationship Id="rIdChart0" Type="http://schemas.openxmlformats.org/officeDocument/2006/relationships/chart" Target="../charts/char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71369f12242fb85c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cc7cf317d11bfdf7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71369f12242fb85c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3B82F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79400"/>
            <a:ext cx="3213199" cy="250130"/>
          </a:xfrm>
          <a:prstGeom prst="roundRect">
            <a:avLst>
              <a:gd name="adj" fmla="val 22848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1825"/>
            <a:ext cx="2996248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0E1630"/>
                </a:solidFill>
                <a:latin typeface="Onest"/>
              </a:rPr>
              <a:t>Отдел подбора персонала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886645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3B82F6"/>
                </a:solidFill>
                <a:latin typeface="Onest"/>
              </a:rPr>
              <a:t>Годовой отчёт · 2025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2146995"/>
            <a:ext cx="9423400" cy="145276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0E1630"/>
                </a:solidFill>
                <a:latin typeface="Manrope"/>
              </a:rPr>
              <a:t>Отчёт отдела подбора персонала за 2025 год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691830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576179"/>
                </a:solidFill>
                <a:latin typeface="Onest"/>
              </a:rPr>
              <a:t>Итоги года по объёму найма, срокам закрытия вакансий, источникам кандидатов, текучести и бюджету отдела — для годового подведения итогов компании «Гранит».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80100"/>
            <a:ext cx="4046438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576179"/>
                </a:solidFill>
                <a:latin typeface="Onest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76950"/>
            <a:ext cx="404643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0E1630"/>
                </a:solidFill>
                <a:latin typeface="Onest"/>
              </a:rPr>
              <a:t>Руководитель отдела подбора персонала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579838" y="5880100"/>
            <a:ext cx="5192911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576179"/>
                </a:solidFill>
                <a:latin typeface="Onest"/>
              </a:rPr>
              <a:t>Аудитория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579838" y="6076950"/>
            <a:ext cx="519291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0E1630"/>
                </a:solidFill>
                <a:latin typeface="Onest"/>
              </a:rPr>
              <a:t>Генеральный директор и руководители подразделений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293001" y="325755"/>
            <a:ext cx="3672959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576179"/>
                </a:solidFill>
                <a:latin typeface="Onest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2705100" y="209738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3E3FF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16801" y="2097385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3E3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2705100" y="4366816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3E3FF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8216900" y="4366816"/>
            <a:ext cx="1270000" cy="1270000"/>
          </a:xfrm>
          <a:prstGeom prst="roundRect">
            <a:avLst>
              <a:gd name="adj" fmla="val 37500"/>
            </a:avLst>
          </a:prstGeom>
          <a:solidFill>
            <a:srgbClr val="D3E3FF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55700" y="564555"/>
            <a:ext cx="1993583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Отчёт за 2025 год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1083965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0E1630"/>
                </a:solidFill>
                <a:latin typeface="Manrope"/>
              </a:rPr>
              <a:t>Зона ответственности и состав команды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2578100" y="244663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3B82F6"/>
                </a:solidFill>
                <a:latin typeface="Manrope"/>
              </a:rPr>
              <a:t>ИС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277586" y="3513435"/>
            <a:ext cx="2125028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0E1630"/>
                </a:solidFill>
                <a:latin typeface="Manrope"/>
              </a:rPr>
              <a:t>Ирина Соколова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943783" y="3833416"/>
            <a:ext cx="2792635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3B82F6"/>
                </a:solidFill>
                <a:latin typeface="Onest"/>
              </a:rPr>
              <a:t>Руководитель отдела подбора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089801" y="2446635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3B82F6"/>
                </a:solidFill>
                <a:latin typeface="Manrope"/>
              </a:rPr>
              <a:t>ДО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841913" y="3513435"/>
            <a:ext cx="2019776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0E1630"/>
                </a:solidFill>
                <a:latin typeface="Manrope"/>
              </a:rPr>
              <a:t>Дмитрий Орлов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130671" y="3833416"/>
            <a:ext cx="3442359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3B82F6"/>
                </a:solidFill>
                <a:latin typeface="Onest"/>
              </a:rPr>
              <a:t>Старший рекрутер, массовый подбор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2578100" y="4716066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3B82F6"/>
                </a:solidFill>
                <a:latin typeface="Manrope"/>
              </a:rPr>
              <a:t>АК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2382123" y="5782866"/>
            <a:ext cx="1915954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0E1630"/>
                </a:solidFill>
                <a:latin typeface="Manrope"/>
              </a:rPr>
              <a:t>Анна Ковалёва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546721" y="6102846"/>
            <a:ext cx="3586758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3B82F6"/>
                </a:solidFill>
                <a:latin typeface="Onest"/>
              </a:rPr>
              <a:t>Старший рекрутер, экспертный подбор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089900" y="4716066"/>
            <a:ext cx="1524000" cy="515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3960"/>
              </a:lnSpc>
            </a:pPr>
            <a:r>
              <a:rPr lang="ru-RU" sz="3300" b="1">
                <a:solidFill>
                  <a:srgbClr val="3B82F6"/>
                </a:solidFill>
                <a:latin typeface="Manrope"/>
              </a:rPr>
              <a:t>КР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505075" y="5782866"/>
            <a:ext cx="2693551" cy="2501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70"/>
              </a:lnSpc>
            </a:pPr>
            <a:r>
              <a:rPr lang="ru-RU" sz="1700" b="1">
                <a:solidFill>
                  <a:srgbClr val="0E1630"/>
                </a:solidFill>
                <a:latin typeface="Manrope"/>
              </a:rPr>
              <a:t>Команда рекрутеров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413792" y="6102846"/>
            <a:ext cx="2876217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320"/>
              </a:lnSpc>
            </a:pPr>
            <a:r>
              <a:rPr lang="ru-RU" sz="1100" spc="66">
                <a:solidFill>
                  <a:srgbClr val="3B82F6"/>
                </a:solidFill>
                <a:latin typeface="Onest"/>
              </a:rPr>
              <a:t>6 специалистов в двух группах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55700" y="1627882"/>
            <a:ext cx="1842968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Итоги 2025 года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969492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0E1630"/>
                </a:solidFill>
                <a:latin typeface="Manrope"/>
              </a:rPr>
              <a:t>Главные цифры года: 180 — 168 — 12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092200" y="2601913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3B82F6"/>
                </a:solidFill>
                <a:latin typeface="Manrope"/>
              </a:rPr>
              <a:t>180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92200" y="3760788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Вакансий в работе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92200" y="4068128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За 2025 год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699000" y="2601913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3B82F6"/>
                </a:solidFill>
                <a:latin typeface="Manrope"/>
              </a:rPr>
              <a:t>168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699000" y="3760788"/>
            <a:ext cx="338328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Вакансий закрыто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699000" y="4068128"/>
            <a:ext cx="338328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168 закрытых + 12 в работе = 180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305800" y="2601913"/>
            <a:ext cx="3454400" cy="965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125"/>
              </a:lnSpc>
            </a:pPr>
            <a:r>
              <a:rPr lang="ru-RU" sz="7500" b="1" spc="-224">
                <a:solidFill>
                  <a:srgbClr val="3B82F6"/>
                </a:solidFill>
                <a:latin typeface="Manrope"/>
              </a:rPr>
              <a:t>12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05800" y="3760788"/>
            <a:ext cx="28448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Осталось в работе на 31.12.2025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305800" y="4328517"/>
            <a:ext cx="2844800" cy="4087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59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Доля закрытия — 93%, заказчиков — 12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5007769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576179"/>
                </a:solidFill>
                <a:latin typeface="Onest"/>
              </a:rPr>
              <a:t>168 + 12 = 180; доля закрытия 93%; подразделений-заказчиков — 12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333500" y="1994991"/>
            <a:ext cx="9525000" cy="546100"/>
          </a:xfrm>
          <a:prstGeom prst="roundRect">
            <a:avLst>
              <a:gd name="adj" fmla="val 24418"/>
            </a:avLst>
          </a:prstGeom>
          <a:solidFill>
            <a:srgbClr val="3B82F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667125" y="2820491"/>
            <a:ext cx="4857750" cy="546100"/>
          </a:xfrm>
          <a:prstGeom prst="roundRect">
            <a:avLst>
              <a:gd name="adj" fmla="val 24418"/>
            </a:avLst>
          </a:prstGeom>
          <a:solidFill>
            <a:srgbClr val="629AF8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191000" y="3645991"/>
            <a:ext cx="3810000" cy="762000"/>
          </a:xfrm>
          <a:prstGeom prst="roundRect">
            <a:avLst>
              <a:gd name="adj" fmla="val 17500"/>
            </a:avLst>
          </a:prstGeom>
          <a:solidFill>
            <a:srgbClr val="88B3FA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524375" y="4687391"/>
            <a:ext cx="3143250" cy="546100"/>
          </a:xfrm>
          <a:prstGeom prst="roundRect">
            <a:avLst>
              <a:gd name="adj" fmla="val 24418"/>
            </a:avLst>
          </a:prstGeom>
          <a:solidFill>
            <a:srgbClr val="A4C5FB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524375" y="5512891"/>
            <a:ext cx="3143250" cy="546100"/>
          </a:xfrm>
          <a:prstGeom prst="roundRect">
            <a:avLst>
              <a:gd name="adj" fmla="val 24418"/>
            </a:avLst>
          </a:prstGeom>
          <a:solidFill>
            <a:srgbClr val="0E1630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55700" y="622300"/>
            <a:ext cx="2768203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Воронка найма: 2025 год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69721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0E1630"/>
                </a:solidFill>
                <a:latin typeface="Manrope"/>
              </a:rPr>
              <a:t>Воронка найма в 2025 году: путь от отклика до выхода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612900" y="2160091"/>
            <a:ext cx="868799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EAF1FF"/>
                </a:solidFill>
                <a:latin typeface="Onest"/>
              </a:rPr>
              <a:t>Отклики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116939" y="2163266"/>
            <a:ext cx="58916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EAF1FF"/>
                </a:solidFill>
                <a:latin typeface="Onest"/>
              </a:rPr>
              <a:t>4 200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16000" y="2604591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576179"/>
                </a:solidFill>
                <a:latin typeface="Onest"/>
              </a:rPr>
              <a:t>↓ 30% к откликам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946525" y="2985591"/>
            <a:ext cx="979408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EAF1FF"/>
                </a:solidFill>
                <a:latin typeface="Onest"/>
              </a:rPr>
              <a:t>Скрининг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834809" y="2988766"/>
            <a:ext cx="53766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EAF1FF"/>
                </a:solidFill>
                <a:latin typeface="Onest"/>
              </a:rPr>
              <a:t>1 260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16000" y="3430091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576179"/>
                </a:solidFill>
                <a:latin typeface="Onest"/>
              </a:rPr>
              <a:t>↓ 50% на каждом этапе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470400" y="3811091"/>
            <a:ext cx="2437904" cy="4445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Интервью: рекрутер и руководитель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086104" y="3922216"/>
            <a:ext cx="762595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630 → 315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" y="4471491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576179"/>
                </a:solidFill>
                <a:latin typeface="Onest"/>
              </a:rPr>
              <a:t>↓ 60% от 315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803775" y="4852491"/>
            <a:ext cx="876181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Офферы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7116068" y="4855666"/>
            <a:ext cx="39915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190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16000" y="5296991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576179"/>
                </a:solidFill>
                <a:latin typeface="Onest"/>
              </a:rPr>
              <a:t>↓ 88% офферов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4803775" y="5677991"/>
            <a:ext cx="807839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EAF1FF"/>
                </a:solidFill>
                <a:latin typeface="Onest"/>
              </a:rPr>
              <a:t>Выходы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122716" y="5681166"/>
            <a:ext cx="392509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3B82F6"/>
                </a:solidFill>
                <a:latin typeface="Onest"/>
              </a:rPr>
              <a:t>168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chart3"/>
          <p:cNvGraphicFramePr/>
          <p:nvPr/>
        </p:nvGraphicFramePr>
        <p:xfrm>
          <a:off x="762000" y="1987550"/>
          <a:ext cx="10668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4" name="text4"/>
          <p:cNvSpPr>
            <a:spLocks noChangeArrowheads="1"/>
          </p:cNvSpPr>
          <p:nvPr/>
        </p:nvSpPr>
        <p:spPr>
          <a:xfrm>
            <a:off x="762000" y="406400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0E1630"/>
                </a:solidFill>
                <a:latin typeface="Manrope"/>
              </a:rPr>
              <a:t>Срок закрытия вакансии по кварталам 2025 года против цели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543050"/>
            <a:ext cx="11303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576179"/>
                </a:solidFill>
                <a:latin typeface="Onest"/>
              </a:rPr>
              <a:t>Средний срок закрытия вакансии, дней; целевое значение — 30 дней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956300"/>
            <a:ext cx="7645400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300">
                <a:solidFill>
                  <a:srgbClr val="576179"/>
                </a:solidFill>
                <a:latin typeface="Onest"/>
              </a:rPr>
              <a:t>Разрыв с целью сократился с 14 дней в I квартале до 1 дня в IV; по массовым позициям — 24 дня, по экспертным — 68 дней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2843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3B82F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287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BB6F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3732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74E9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1767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B9D3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937000" y="4621213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76179"/>
          </a:solidFill>
          <a:ln>
            <a:noFill/>
          </a:ln>
        </p:spPr>
      </p:sp>
      <p:graphicFrame>
        <p:nvGraphicFramePr>
          <p:cNvPr id="8" name="chart8"/>
          <p:cNvGraphicFramePr/>
          <p:nvPr/>
        </p:nvGraphicFramePr>
        <p:xfrm>
          <a:off x="762000" y="2468563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9" name="text9"/>
          <p:cNvSpPr>
            <a:spLocks noChangeArrowheads="1"/>
          </p:cNvSpPr>
          <p:nvPr/>
        </p:nvSpPr>
        <p:spPr>
          <a:xfrm>
            <a:off x="762000" y="1646238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0E1630"/>
                </a:solidFill>
                <a:latin typeface="Manrope"/>
              </a:rPr>
              <a:t>Доли выходов по каналам найма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354227" y="3297238"/>
            <a:ext cx="1482447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3B82F6"/>
                </a:solidFill>
                <a:latin typeface="Manrope"/>
              </a:rPr>
              <a:t>100%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479550" y="3925888"/>
            <a:ext cx="1231900" cy="393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50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распределение выходов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2792413"/>
            <a:ext cx="732909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Работные сайты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999391" y="2773363"/>
            <a:ext cx="55760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42%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3236913"/>
            <a:ext cx="7333159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Реферальная программа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1003459" y="3217863"/>
            <a:ext cx="553541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24%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191000" y="3681413"/>
            <a:ext cx="7359551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Telegram и соцсети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029851" y="3662363"/>
            <a:ext cx="52714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14%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191000" y="4125913"/>
            <a:ext cx="739229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Карьерный сайт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062593" y="4106863"/>
            <a:ext cx="49440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11%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191000" y="4570413"/>
            <a:ext cx="745033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Агентства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1120636" y="4551363"/>
            <a:ext cx="43636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9%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3937000" y="30765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3B82F6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937000" y="35210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8BB6F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937000" y="39655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274E96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3937000" y="44100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B9D3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3937000" y="4854575"/>
            <a:ext cx="139700" cy="139700"/>
          </a:xfrm>
          <a:prstGeom prst="roundRect">
            <a:avLst>
              <a:gd name="adj" fmla="val 40909"/>
            </a:avLst>
          </a:prstGeom>
          <a:solidFill>
            <a:srgbClr val="576179"/>
          </a:solidFill>
          <a:ln>
            <a:noFill/>
          </a:ln>
        </p:spPr>
      </p:sp>
      <p:graphicFrame>
        <p:nvGraphicFramePr>
          <p:cNvPr id="8" name="chart8"/>
          <p:cNvGraphicFramePr/>
          <p:nvPr/>
        </p:nvGraphicFramePr>
        <p:xfrm>
          <a:off x="762000" y="2549525"/>
          <a:ext cx="2667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Chart0"/>
          </a:graphicData>
        </a:graphic>
      </p:graphicFrame>
      <p:sp>
        <p:nvSpPr>
          <p:cNvPr id="9" name="text9"/>
          <p:cNvSpPr>
            <a:spLocks noChangeArrowheads="1"/>
          </p:cNvSpPr>
          <p:nvPr/>
        </p:nvSpPr>
        <p:spPr>
          <a:xfrm>
            <a:off x="762000" y="1260475"/>
            <a:ext cx="10693400" cy="946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0E1630"/>
                </a:solidFill>
                <a:latin typeface="Manrope"/>
              </a:rPr>
              <a:t>Испытательный срок: доля не прошедших и причины ухода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677948" y="3568700"/>
            <a:ext cx="835104" cy="561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4320"/>
              </a:lnSpc>
            </a:pPr>
            <a:r>
              <a:rPr lang="ru-RU" sz="3600" b="1">
                <a:solidFill>
                  <a:srgbClr val="3B82F6"/>
                </a:solidFill>
                <a:latin typeface="Manrope"/>
              </a:rPr>
              <a:t>9%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82952" y="5330825"/>
            <a:ext cx="282499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не прошли в 2025; в 2024 — 14%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1000" y="3025775"/>
            <a:ext cx="733008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Несоответствие ожиданий по задачам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000383" y="3006725"/>
            <a:ext cx="55661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38%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191000" y="3470275"/>
            <a:ext cx="7327602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Неготовность к нагрузке и графику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997902" y="3451225"/>
            <a:ext cx="559098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26%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191000" y="3914775"/>
            <a:ext cx="736183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Оффер контрагента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1032133" y="3895725"/>
            <a:ext cx="52486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21%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191000" y="4359275"/>
            <a:ext cx="7347545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Дисциплина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1017845" y="4340225"/>
            <a:ext cx="53915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10%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4191000" y="4803775"/>
            <a:ext cx="7457083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Прочее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1127383" y="4784725"/>
            <a:ext cx="429617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3B82F6"/>
                </a:solidFill>
                <a:latin typeface="Manrope"/>
              </a:rPr>
              <a:t>5%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2024–2025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969591"/>
            <a:ext cx="5257800" cy="2194322"/>
          </a:xfrm>
          <a:prstGeom prst="roundRect">
            <a:avLst>
              <a:gd name="adj" fmla="val 4340"/>
            </a:avLst>
          </a:prstGeom>
          <a:noFill/>
          <a:ln w="6350" cap="flat">
            <a:solidFill>
              <a:srgbClr val="C2CADB"/>
            </a:solidFill>
          </a:ln>
        </p:spPr>
      </p:sp>
      <p:sp>
        <p:nvSpPr>
          <p:cNvPr id="4" name="card4"/>
          <p:cNvSpPr/>
          <p:nvPr/>
        </p:nvSpPr>
        <p:spPr>
          <a:xfrm>
            <a:off x="6172200" y="1969591"/>
            <a:ext cx="5257800" cy="2194322"/>
          </a:xfrm>
          <a:prstGeom prst="roundRect">
            <a:avLst>
              <a:gd name="adj" fmla="val 4340"/>
            </a:avLst>
          </a:prstGeom>
          <a:noFill/>
          <a:ln w="6350" cap="flat">
            <a:solidFill>
              <a:srgbClr val="C2CADB"/>
            </a:solidFill>
          </a:ln>
        </p:spPr>
      </p:sp>
      <p:sp>
        <p:nvSpPr>
          <p:cNvPr id="5" name="card5"/>
          <p:cNvSpPr/>
          <p:nvPr/>
        </p:nvSpPr>
        <p:spPr>
          <a:xfrm>
            <a:off x="762000" y="4316313"/>
            <a:ext cx="5257800" cy="1697831"/>
          </a:xfrm>
          <a:prstGeom prst="roundRect">
            <a:avLst>
              <a:gd name="adj" fmla="val 5610"/>
            </a:avLst>
          </a:prstGeom>
          <a:noFill/>
          <a:ln w="6350" cap="flat">
            <a:solidFill>
              <a:srgbClr val="C2CADB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155700" y="622300"/>
            <a:ext cx="1447919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Разбор года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97210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0E1630"/>
                </a:solidFill>
                <a:latin typeface="Manrope"/>
              </a:rPr>
              <a:t>Что не получилось: три самые сложные из 12 переходящих вакансий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073150" y="225534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3B82F6"/>
                </a:solidFill>
                <a:latin typeface="Onest"/>
              </a:rPr>
              <a:t>01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2560141"/>
            <a:ext cx="46609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Технический директор производственной площадки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3165971"/>
            <a:ext cx="46609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Узкий рынок: мало кандидатов с опытом управления производством такого масштаба; 2 отказа на финальном этапе.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6483350" y="2255341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3B82F6"/>
                </a:solidFill>
                <a:latin typeface="Onest"/>
              </a:rPr>
              <a:t>02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2560141"/>
            <a:ext cx="4660900" cy="5334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5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Руководитель направления кибербезопасности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3165971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Требования выше рынка по компенсации: ожидания кандидатов превышают утверждённый грейд позиции.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73150" y="4602063"/>
            <a:ext cx="52705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rgbClr val="3B82F6"/>
                </a:solidFill>
                <a:latin typeface="Onest"/>
              </a:rPr>
              <a:t>03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906863"/>
            <a:ext cx="52705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0E1630"/>
                </a:solidFill>
                <a:latin typeface="Onest"/>
              </a:rPr>
              <a:t>Главный инженер проекта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5252343"/>
            <a:ext cx="46609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Длинный цикл согласований условий: финальное решение по офферу растянулось между подразделениями.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Учебный пример · условные данные · 2025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55700" y="622300"/>
            <a:ext cx="3253482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Бюджет отдела подбора · 2025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81151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1630"/>
                </a:solidFill>
                <a:latin typeface="Manrope"/>
              </a:rPr>
              <a:t>План и факт бюджета: исполнение 94%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90600" y="1758851"/>
            <a:ext cx="464820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85">
                <a:solidFill>
                  <a:srgbClr val="576179"/>
                </a:solidFill>
                <a:latin typeface="Onest"/>
              </a:rPr>
              <a:t>Статья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4714240" y="1758851"/>
            <a:ext cx="25247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20"/>
              </a:lnSpc>
            </a:pPr>
            <a:r>
              <a:rPr lang="ru-RU" sz="850" cap="all" spc="85">
                <a:solidFill>
                  <a:srgbClr val="576179"/>
                </a:solidFill>
                <a:latin typeface="Onest"/>
              </a:rPr>
              <a:t>План 12,4 млн ₽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6974840" y="1758851"/>
            <a:ext cx="23723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20"/>
              </a:lnSpc>
            </a:pPr>
            <a:r>
              <a:rPr lang="ru-RU" sz="850" cap="all" spc="85">
                <a:solidFill>
                  <a:srgbClr val="576179"/>
                </a:solidFill>
                <a:latin typeface="Onest"/>
              </a:rPr>
              <a:t>Факт 11,7 млн ₽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210040" y="1758851"/>
            <a:ext cx="161036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020"/>
              </a:lnSpc>
            </a:pPr>
            <a:r>
              <a:rPr lang="ru-RU" sz="850" cap="all" spc="85">
                <a:solidFill>
                  <a:srgbClr val="576179"/>
                </a:solidFill>
                <a:latin typeface="Onest"/>
              </a:rPr>
              <a:t>Исполнение 94%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990600" y="2139851"/>
            <a:ext cx="4648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Размещение и реклама на каналах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800600" y="214620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3,4 млн ₽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061200" y="215890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3,1 млн ₽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9296400" y="215890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−9%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90600" y="2641501"/>
            <a:ext cx="4648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Услуги агентств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0600" y="264785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2,5 млн ₽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061200" y="266055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2,2 млн ₽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296400" y="266055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−12%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90600" y="3143151"/>
            <a:ext cx="4648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ATS-система и лицензии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4800600" y="314950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1,2 млн ₽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061200" y="316220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1,2 млн 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9296400" y="316220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0%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90600" y="3644801"/>
            <a:ext cx="4648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Обучение рекрутеров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4800600" y="365115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0,8 млн ₽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061200" y="366385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0,7 млн 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9296400" y="366385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−13%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90600" y="4146451"/>
            <a:ext cx="464820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0E1630"/>
                </a:solidFill>
                <a:latin typeface="Onest"/>
              </a:rPr>
              <a:t>Мероприятия и Employer Brand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4800600" y="415280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1,0 млн ₽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7061200" y="416550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0,9 млн ₽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296400" y="416550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−10%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90600" y="4648101"/>
            <a:ext cx="46482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0E1630"/>
                </a:solidFill>
                <a:latin typeface="Onest"/>
              </a:rPr>
              <a:t>Оплата труда отдела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4800600" y="4673501"/>
            <a:ext cx="24384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560"/>
              </a:lnSpc>
            </a:pPr>
            <a:r>
              <a:rPr lang="ru-RU" sz="1300">
                <a:solidFill>
                  <a:srgbClr val="0E1630"/>
                </a:solidFill>
                <a:latin typeface="Onest"/>
              </a:rPr>
              <a:t>3,5 млн ₽</a:t>
            </a:r>
          </a:p>
        </p:txBody>
      </p:sp>
      <p:sp>
        <p:nvSpPr>
          <p:cNvPr id="31" name="text31"/>
          <p:cNvSpPr>
            <a:spLocks noChangeArrowheads="1"/>
          </p:cNvSpPr>
          <p:nvPr/>
        </p:nvSpPr>
        <p:spPr>
          <a:xfrm>
            <a:off x="7061200" y="4686201"/>
            <a:ext cx="2286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3,6 млн ₽</a:t>
            </a:r>
          </a:p>
        </p:txBody>
      </p:sp>
      <p:sp>
        <p:nvSpPr>
          <p:cNvPr id="32" name="text32"/>
          <p:cNvSpPr>
            <a:spLocks noChangeArrowheads="1"/>
          </p:cNvSpPr>
          <p:nvPr/>
        </p:nvSpPr>
        <p:spPr>
          <a:xfrm>
            <a:off x="9296400" y="4686201"/>
            <a:ext cx="15240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440"/>
              </a:lnSpc>
            </a:pPr>
            <a:r>
              <a:rPr lang="ru-RU" sz="1200">
                <a:solidFill>
                  <a:srgbClr val="3B82F6"/>
                </a:solidFill>
                <a:latin typeface="Onest"/>
              </a:rPr>
              <a:t>+3%</a:t>
            </a:r>
          </a:p>
        </p:txBody>
      </p:sp>
      <p:sp>
        <p:nvSpPr>
          <p:cNvPr id="33" name="text33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8D96AB"/>
                </a:solidFill>
                <a:latin typeface="Onest"/>
              </a:rPr>
              <a:t>Бюджет отдела подбора, 2025 год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568351"/>
            <a:ext cx="2552700" cy="4400649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>
            <a:noFill/>
          </a:ln>
          <a:effectLst>
            <a:outerShdw blurRad="254000" dist="88900" dir="5400000" rotWithShape="0">
              <a:srgbClr val="0A1431">
                <a:alpha val="10196"/>
              </a:srgbClr>
            </a:outerShdw>
          </a:effectLst>
        </p:spPr>
      </p:sp>
      <p:sp>
        <p:nvSpPr>
          <p:cNvPr id="4" name="card4"/>
          <p:cNvSpPr/>
          <p:nvPr/>
        </p:nvSpPr>
        <p:spPr>
          <a:xfrm>
            <a:off x="965200" y="2165251"/>
            <a:ext cx="2146300" cy="831850"/>
          </a:xfrm>
          <a:prstGeom prst="roundRect">
            <a:avLst>
              <a:gd name="adj" fmla="val 16030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467100" y="1568351"/>
            <a:ext cx="2552700" cy="4400649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>
            <a:noFill/>
          </a:ln>
          <a:effectLst>
            <a:outerShdw blurRad="254000" dist="88900" dir="5400000" rotWithShape="0">
              <a:srgbClr val="0A1431">
                <a:alpha val="10196"/>
              </a:srgbClr>
            </a:outerShdw>
          </a:effectLst>
        </p:spPr>
      </p:sp>
      <p:sp>
        <p:nvSpPr>
          <p:cNvPr id="6" name="card6"/>
          <p:cNvSpPr/>
          <p:nvPr/>
        </p:nvSpPr>
        <p:spPr>
          <a:xfrm>
            <a:off x="3670300" y="2165251"/>
            <a:ext cx="2146300" cy="1016000"/>
          </a:xfrm>
          <a:prstGeom prst="roundRect">
            <a:avLst>
              <a:gd name="adj" fmla="val 13125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6172200" y="1568351"/>
            <a:ext cx="2552700" cy="4400649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>
            <a:noFill/>
          </a:ln>
          <a:effectLst>
            <a:outerShdw blurRad="254000" dist="88900" dir="5400000" rotWithShape="0">
              <a:srgbClr val="0A1431">
                <a:alpha val="10196"/>
              </a:srgbClr>
            </a:outerShdw>
          </a:effectLst>
        </p:spPr>
      </p:sp>
      <p:sp>
        <p:nvSpPr>
          <p:cNvPr id="8" name="card8"/>
          <p:cNvSpPr/>
          <p:nvPr/>
        </p:nvSpPr>
        <p:spPr>
          <a:xfrm>
            <a:off x="6375400" y="2165251"/>
            <a:ext cx="2146300" cy="831850"/>
          </a:xfrm>
          <a:prstGeom prst="roundRect">
            <a:avLst>
              <a:gd name="adj" fmla="val 16030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8877300" y="1568351"/>
            <a:ext cx="2552700" cy="4400649"/>
          </a:xfrm>
          <a:prstGeom prst="roundRect">
            <a:avLst>
              <a:gd name="adj" fmla="val 3731"/>
            </a:avLst>
          </a:prstGeom>
          <a:solidFill>
            <a:srgbClr val="FFFFFF"/>
          </a:solidFill>
          <a:ln>
            <a:noFill/>
          </a:ln>
          <a:effectLst>
            <a:outerShdw blurRad="254000" dist="88900" dir="5400000" rotWithShape="0">
              <a:srgbClr val="0A1431">
                <a:alpha val="10196"/>
              </a:srgbClr>
            </a:outerShdw>
          </a:effectLst>
        </p:spPr>
      </p:sp>
      <p:sp>
        <p:nvSpPr>
          <p:cNvPr id="10" name="card10"/>
          <p:cNvSpPr/>
          <p:nvPr/>
        </p:nvSpPr>
        <p:spPr>
          <a:xfrm>
            <a:off x="9080500" y="2165251"/>
            <a:ext cx="2146300" cy="463550"/>
          </a:xfrm>
          <a:prstGeom prst="roundRect">
            <a:avLst>
              <a:gd name="adj" fmla="val 28767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9080500" y="2743101"/>
            <a:ext cx="2146300" cy="463550"/>
          </a:xfrm>
          <a:prstGeom prst="roundRect">
            <a:avLst>
              <a:gd name="adj" fmla="val 28767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9080500" y="3320951"/>
            <a:ext cx="2146300" cy="647700"/>
          </a:xfrm>
          <a:prstGeom prst="roundRect">
            <a:avLst>
              <a:gd name="adj" fmla="val 20588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13" name="card13"/>
          <p:cNvSpPr/>
          <p:nvPr/>
        </p:nvSpPr>
        <p:spPr>
          <a:xfrm>
            <a:off x="9080500" y="4082951"/>
            <a:ext cx="2146300" cy="463550"/>
          </a:xfrm>
          <a:prstGeom prst="roundRect">
            <a:avLst>
              <a:gd name="adj" fmla="val 28767"/>
            </a:avLst>
          </a:prstGeom>
          <a:solidFill>
            <a:srgbClr val="EAF1FF"/>
          </a:solidFill>
          <a:ln>
            <a:noFill/>
          </a:ln>
        </p:spPr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155700" y="622300"/>
            <a:ext cx="729278" cy="13843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90"/>
              </a:lnSpc>
            </a:pPr>
            <a:r>
              <a:rPr lang="ru-RU" sz="900" b="1" cap="all" spc="180">
                <a:solidFill>
                  <a:srgbClr val="3B82F6"/>
                </a:solidFill>
                <a:latin typeface="Onest"/>
              </a:rPr>
              <a:t>План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697210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0E1630"/>
                </a:solidFill>
                <a:latin typeface="Manrope"/>
              </a:rPr>
              <a:t>Задачи и запрос ресурсов на 2026 год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1796951"/>
            <a:ext cx="587276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Сроки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2776141" y="1841401"/>
            <a:ext cx="559895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576179"/>
                </a:solidFill>
                <a:latin typeface="Onest"/>
              </a:rPr>
              <a:t>План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130300" y="2304951"/>
            <a:ext cx="1841500" cy="565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Сократить средний срок закрытия вакансии с 37 до 28 дней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3670300" y="1796951"/>
            <a:ext cx="81057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Качество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481241" y="1841401"/>
            <a:ext cx="559895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576179"/>
                </a:solidFill>
                <a:latin typeface="Onest"/>
              </a:rPr>
              <a:t>План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3835400" y="2304951"/>
            <a:ext cx="1841500" cy="749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Снизить долю не прошедших испытательный срок с 9% до 6%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6375400" y="1796951"/>
            <a:ext cx="1218248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Переходящие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8186341" y="1841401"/>
            <a:ext cx="559895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576179"/>
                </a:solidFill>
                <a:latin typeface="Onest"/>
              </a:rPr>
              <a:t>План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540500" y="2304951"/>
            <a:ext cx="1841500" cy="56515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Закрыть 12 переходящих позиций, оставшихся с 2025 года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9080500" y="1796951"/>
            <a:ext cx="756741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576179"/>
                </a:solidFill>
                <a:latin typeface="Onest"/>
              </a:rPr>
              <a:t>Ресурсы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10891441" y="1841401"/>
            <a:ext cx="559895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96">
                <a:solidFill>
                  <a:srgbClr val="576179"/>
                </a:solidFill>
                <a:latin typeface="Onest"/>
              </a:rPr>
              <a:t>План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9245600" y="2304951"/>
            <a:ext cx="2179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+2 рекрутера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9245600" y="2882801"/>
            <a:ext cx="2179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бюджет 13,8 млн ₽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9245600" y="3460651"/>
            <a:ext cx="1841500" cy="3810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5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автоматизация скрининга в ATS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9245600" y="4222651"/>
            <a:ext cx="2179320" cy="1879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80"/>
              </a:lnSpc>
            </a:pPr>
            <a:r>
              <a:rPr lang="ru-RU" sz="1150" b="1">
                <a:solidFill>
                  <a:srgbClr val="0E1630"/>
                </a:solidFill>
                <a:latin typeface="Onest"/>
              </a:rPr>
              <a:t>доля рефералов до 30%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отчёт отдела о проделанной работе — пример презентации</dc:title>
  <dc:creator>Слайда</dc:creator>
</cp:coreProperties>
</file>