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svg" ContentType="image/svg+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charts/chart1.xml" ContentType="application/vnd.openxmlformats-officedocument.drawingml.char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"/>
  </p:notesMasterIdLst>
  <p:sldIdLst>
    <p:sldId id="256" r:id="rId101"/>
    <p:sldId id="257" r:id="rId102"/>
    <p:sldId id="258" r:id="rId103"/>
    <p:sldId id="259" r:id="rId104"/>
    <p:sldId id="260" r:id="rId105"/>
    <p:sldId id="261" r:id="rId106"/>
    <p:sldId id="262" r:id="rId107"/>
    <p:sldId id="263" r:id="rId108"/>
    <p:sldId id="264" r:id="rId109"/>
    <p:sldId id="265" r:id="rId110"/>
  </p:sldIdLst>
  <p:sldSz cx="12192000" cy="6858000"/>
  <p:notesSz cx="6858000" cy="9144000"/>
  <p:embeddedFontLst>
    <p:embeddedFont>
      <p:font typeface="Manrope"/>
      <p:regular r:id="rId200"/>
      <p:bold r:id="rId201"/>
    </p:embeddedFont>
  </p:embeddedFontLst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101" Type="http://schemas.openxmlformats.org/officeDocument/2006/relationships/slide" Target="slides/slide1.xml"/><Relationship Id="rId102" Type="http://schemas.openxmlformats.org/officeDocument/2006/relationships/slide" Target="slides/slide2.xml"/><Relationship Id="rId103" Type="http://schemas.openxmlformats.org/officeDocument/2006/relationships/slide" Target="slides/slide3.xml"/><Relationship Id="rId104" Type="http://schemas.openxmlformats.org/officeDocument/2006/relationships/slide" Target="slides/slide4.xml"/><Relationship Id="rId105" Type="http://schemas.openxmlformats.org/officeDocument/2006/relationships/slide" Target="slides/slide5.xml"/><Relationship Id="rId106" Type="http://schemas.openxmlformats.org/officeDocument/2006/relationships/slide" Target="slides/slide6.xml"/><Relationship Id="rId107" Type="http://schemas.openxmlformats.org/officeDocument/2006/relationships/slide" Target="slides/slide7.xml"/><Relationship Id="rId108" Type="http://schemas.openxmlformats.org/officeDocument/2006/relationships/slide" Target="slides/slide8.xml"/><Relationship Id="rId109" Type="http://schemas.openxmlformats.org/officeDocument/2006/relationships/slide" Target="slides/slide9.xml"/><Relationship Id="rId110" Type="http://schemas.openxmlformats.org/officeDocument/2006/relationships/slide" Target="slides/slide10.xml"/><Relationship Id="rId200" Type="http://schemas.openxmlformats.org/officeDocument/2006/relationships/font" Target="fonts/font1.fntdata"/><Relationship Id="rId201" Type="http://schemas.openxmlformats.org/officeDocument/2006/relationships/font" Target="fonts/font2.fntdata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roundedCorners val="0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5BFF"/>
            </a:solidFill>
            <a:ln>
              <a:noFill/>
            </a:ln>
          </c:spPr>
          <c:dLbls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Sheet1!$A$2:$A$4</c:f>
              <c:strCache>
                <c:ptCount val="3"/>
                <c:pt idx="0">
                  <c:v>Выручка</c:v>
                </c:pt>
                <c:pt idx="1">
                  <c:v>Новые клиенты</c:v>
                </c:pt>
                <c:pt idx="2">
                  <c:v>Конверсия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12.4</c:v>
                </c:pt>
                <c:pt idx="1">
                  <c:v>86</c:v>
                </c:pt>
                <c:pt idx="2">
                  <c:v>34</c:v>
                </c:pt>
              </c:numCache>
            </c:numRef>
          </c:val>
        </c:ser>
        <c:gapWidth val="60"/>
        <c:axId val="101"/>
        <c:axId val="102"/>
      </c:barChart>
      <c:catAx>
        <c:axId val="101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100">
                <a:solidFill>
                  <a:srgbClr val="15171C"/>
                </a:solidFill>
                <a:latin typeface="+mn-lt"/>
              </a:defRPr>
            </a:pPr>
            <a:endParaRPr lang="ru-RU"/>
          </a:p>
        </c:txPr>
        <c:crossAx val="102"/>
      </c:catAx>
      <c:valAx>
        <c:axId val="102"/>
        <c:scaling>
          <c:orientation val="minMax"/>
        </c:scaling>
        <c:delete val="1"/>
        <c:axPos val="l"/>
        <c:majorTickMark val="none"/>
        <c:minorTickMark val="none"/>
        <c:tickLblPos val="none"/>
        <c:crossAx val="101"/>
      </c:valAx>
      <c:spPr>
        <a:noFill/>
        <a:ln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100">
          <a:solidFill>
            <a:srgbClr val="636569"/>
          </a:solidFill>
          <a:latin typeface="+mn-lt"/>
        </a:defRPr>
      </a:pPr>
      <a:endParaRPr lang="ru-RU"/>
    </a:p>
  </c:txPr>
</c:chartSpace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Добрый день! Представляю вашему вниманию отчёт о работе нашего отдела за второй квартал 2026 года. Расскажу о ключевых результатах, динамике показателей и планах на следующий период.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Спасибо, что выслушали. Я готов ответить на вопросы и обсудить решения, которые нужно принять по итогам квартала — особенно по приоритетам на следующий период и перераспределению ресурсов.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Коллеги, по задачам квартала картина такая: из шести приоритетных задач четыре мы закрыли точно в срок — это запуск нового модуля CRM, миграция данных, оптимизация онбординга и автоматизация отчётности. Одна задача — внедрение управленческой отчётности — сейчас в активной работе, мы на финальной стадии, осталось согласовать форматы с финансами. И одна задача, найм аналитика, перенесена на третий квартал: кандидатов смотрели, но подходящего профиля за квартал не нашли, решили не снижать требования. В целом план выполнен на две трети, и я доволен темпом — дальше покажу, что именно сделано по каждому направлению.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По всем четырём направлениям мы закончили квартал с положительной динамикой. Продажи перевыполнили план на 8 процентных пунктов — это лучший результат за последние два квартала. Клиентский сервис удержал CSAT на уровне 4,8 из 5, несмотря на рост обращений. Разработка выпустила 12 релизов — все ключевые задачи по продукту закрыты в срок. И отдельно отмечу внутренние процессы: мы автоматизировали отчётность, и теперь подготовка еженедельных сводок занимает часы, а не дни. Дальше покажу, как эти результаты отразились на ключевых показателях.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Ключевые показатели квартала показывают уверенный рост по всем направлениям. Выручка выросла на 15% и составила 12,4 миллиона рублей — это выше плана. Мы привлекли 86 новых клиентов, что на 22% больше, чем в прошлом квартале, а конверсия поднялась до 34%. Средний чек увеличился на 6%, до 74 тысяч рублей, а NPS вырос до 47 — клиенты стали нас рекомендовать чаще. В целом план-факт по KPI составил 103%, так что квартал можно считать успешным.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Квартал закрыли тремя крупными проектами, и по каждому есть измеримый результат. Запуск новой линейки услуг дал плюс 18% к выручке — это главный вклад в рост квартала. Внедрение CRM сократило время обработки заявки на 20%, и это уже почувствовали и менеджеры, и клиенты. Программа лояльности вышла на 22% повторных продаж — база начинает работать на нас. Все три проекта уложились в срок силами штатной команды, без подрядчиков. Дальше покажу, что не удалось и почему.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Не всё пошло по плану: три задачи пришлось сдвинуть. Дашборд руководителя задержался из-за зависимости от ИТ-команды — мы уже согласовали с ними график на следующий квартал. По найму двух позиций упираемся в дефицит кандидатов, поэтому расширили источники и запустили реферальную программу. Миграцию базы перенесли из-за нехватки ресурсов — привлекли подрядчика. По каждой задаче мы зафиксировали причины и приняли меры, чтобы в следующем квартале эти риски не повторились.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Коллеги, по загрузке команды: в среднем мы держимся в диапазоне 70–110%, но апрель был пиковым — часть ребят работала на пределе из-за сдачи двух крупных проектов. Сейчас нагрузка выровнялась, и на следующий квартал у нас высвобождается примерно полтора FTE. Это значит, мы можем взять дополнительные задачи без найма. Дальше покажу, что именно планируем закрыть этим ресурсом.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На следующий квартал у нас шесть инициатив, и я хочу подчеркнуть: три из них — это перенесённые задачи, которые мы обязаны закрыть в первую очередь. В июле запускаем дашборд руководителя и закрываем найм аналитика — это разблокирует остальную работу. В августе делаем миграцию базы и выводим новый продукт. Сентябрь посвящаем оптимизации процессов и обучению команды, чтобы выйти на следующий квартал с новыми компетенциями.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Квартал закрыли с перевыполнением плана по KPI — 103%, это хороший результат для команды. Запустили два из трёх флагманских проектов, третий в работе, идём по графику. При этом нам удалось сохранить загрузку команды без выгорания — люди не перегружены, текучка не выросла. Но есть и тревожный сигнал: на следующий квартал главный риск — это зависимость от ИТ-ресурсов, без их усиления мы можем не успеть. Поэтому в планах — отдельно проработать этот вопрос.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m7b7d9177c460036b.png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mad0f25750be89ae6.png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m330648cbc9a9c21d.png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mc081a5b115ff9e77.png"/><Relationship Id="rId4" Type="http://schemas.openxmlformats.org/officeDocument/2006/relationships/image" Target="../media/maca45debbaa6a601.jpeg"/><Relationship Id="rId6" Type="http://schemas.openxmlformats.org/officeDocument/2006/relationships/image" Target="../media/m9cd8dd9e4defabaa.jpeg"/><Relationship Id="rId8" Type="http://schemas.openxmlformats.org/officeDocument/2006/relationships/image" Target="../media/me3ba1e9f7ac91667.jpeg"/><Relationship Id="rId10" Type="http://schemas.openxmlformats.org/officeDocument/2006/relationships/image" Target="../media/m78e8308b7530af2d.jpeg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m6c6301598c35fa2c.png"/><Relationship Id="rId100" Type="http://schemas.openxmlformats.org/officeDocument/2006/relationships/chart" Target="../charts/chart1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mf8c65f58ccd91b3a.png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mda6e937c9f12ca17.png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m9c982ce5a265cde9.png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m330648cbc9a9c21d.png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m8091c55005002ed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571500"/>
            <a:ext cx="279400" cy="279400"/>
          </a:xfrm>
          <a:prstGeom prst="roundRect">
            <a:avLst>
              <a:gd name="adj" fmla="val 40909"/>
            </a:avLst>
          </a:prstGeom>
          <a:solidFill>
            <a:srgbClr val="005BFF"/>
          </a:solidFill>
          <a:ln>
            <a:noFill/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1155700" y="635000"/>
            <a:ext cx="843697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60">
                <a:solidFill>
                  <a:srgbClr val="15171C"/>
                </a:solidFill>
                <a:latin typeface="Manrope"/>
              </a:rPr>
              <a:t>Отдел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1904425"/>
            <a:ext cx="1003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005BFF"/>
                </a:solidFill>
                <a:latin typeface="Manrope"/>
              </a:rPr>
              <a:t>Квартальный отчёт · апрель — июнь 2026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2220020"/>
            <a:ext cx="9423400" cy="145276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670"/>
              </a:lnSpc>
            </a:pPr>
            <a:r>
              <a:rPr lang="ru-RU" sz="5400" b="1" spc="-107">
                <a:solidFill>
                  <a:srgbClr val="15171C"/>
                </a:solidFill>
                <a:latin typeface="Manrope"/>
              </a:rPr>
              <a:t>Отчёт о работе отдела: итоги II квартала 2026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3698180"/>
            <a:ext cx="7010400" cy="927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400"/>
              </a:lnSpc>
            </a:pPr>
            <a:r>
              <a:rPr lang="ru-RU" sz="1600">
                <a:solidFill>
                  <a:srgbClr val="636569"/>
                </a:solidFill>
                <a:latin typeface="Manrope"/>
              </a:rPr>
              <a:t>Ключевые результаты по направлениям, динамика показателей к прошлому кварталу, завершённые проекты и планы на III квартал.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5904230"/>
            <a:ext cx="1570014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36569"/>
                </a:solidFill>
                <a:latin typeface="Manrope"/>
              </a:rPr>
              <a:t>Автор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6092190"/>
            <a:ext cx="144911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Иван Петров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2375991" y="5904230"/>
            <a:ext cx="2638838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36569"/>
                </a:solidFill>
                <a:latin typeface="Manrope"/>
              </a:rPr>
              <a:t>Роль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2375991" y="6092190"/>
            <a:ext cx="2517934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Руководитель отдела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4880670" y="5904230"/>
            <a:ext cx="3408164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36569"/>
                </a:solidFill>
                <a:latin typeface="Manrope"/>
              </a:rPr>
              <a:t>Аудитория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880670" y="6092190"/>
            <a:ext cx="3327797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Для руководителя компании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4613275"/>
            <a:ext cx="3073400" cy="876300"/>
          </a:xfrm>
          <a:prstGeom prst="roundRect">
            <a:avLst>
              <a:gd name="adj" fmla="val 26086"/>
            </a:avLst>
          </a:prstGeom>
          <a:noFill/>
          <a:ln w="6350" cap="flat">
            <a:solidFill>
              <a:srgbClr val="E0ECFF"/>
            </a:solidFill>
          </a:ln>
        </p:spPr>
      </p:sp>
      <p:sp>
        <p:nvSpPr>
          <p:cNvPr id="4" name="card4"/>
          <p:cNvSpPr/>
          <p:nvPr/>
        </p:nvSpPr>
        <p:spPr>
          <a:xfrm>
            <a:off x="3987800" y="4613275"/>
            <a:ext cx="3073400" cy="876300"/>
          </a:xfrm>
          <a:prstGeom prst="roundRect">
            <a:avLst>
              <a:gd name="adj" fmla="val 26086"/>
            </a:avLst>
          </a:prstGeom>
          <a:noFill/>
          <a:ln w="6350" cap="flat">
            <a:solidFill>
              <a:srgbClr val="E0ECFF"/>
            </a:solidFill>
          </a:ln>
        </p:spPr>
      </p:sp>
      <p:sp>
        <p:nvSpPr>
          <p:cNvPr id="5" name="card5"/>
          <p:cNvSpPr/>
          <p:nvPr/>
        </p:nvSpPr>
        <p:spPr>
          <a:xfrm>
            <a:off x="7213600" y="4613275"/>
            <a:ext cx="3073400" cy="876300"/>
          </a:xfrm>
          <a:prstGeom prst="roundRect">
            <a:avLst>
              <a:gd name="adj" fmla="val 26086"/>
            </a:avLst>
          </a:prstGeom>
          <a:noFill/>
          <a:ln w="6350" cap="flat">
            <a:solidFill>
              <a:srgbClr val="E0ECFF"/>
            </a:solidFill>
          </a:ln>
        </p:spPr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1363980"/>
            <a:ext cx="1130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005BFF"/>
                </a:solidFill>
                <a:latin typeface="Manrope"/>
              </a:rPr>
              <a:t>Финал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1654175"/>
            <a:ext cx="10693400" cy="17907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7000"/>
              </a:lnSpc>
            </a:pPr>
            <a:r>
              <a:rPr lang="ru-RU" sz="7000" b="1" spc="-209">
                <a:solidFill>
                  <a:srgbClr val="15171C"/>
                </a:solidFill>
                <a:latin typeface="Manrope"/>
              </a:rPr>
              <a:t>Спасибо за внимание!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3508375"/>
            <a:ext cx="6375400" cy="584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50"/>
              </a:lnSpc>
            </a:pPr>
            <a:r>
              <a:rPr lang="ru-RU" sz="1500">
                <a:solidFill>
                  <a:srgbClr val="636569"/>
                </a:solidFill>
                <a:latin typeface="Manrope"/>
              </a:rPr>
              <a:t>Готов ответить на ваши вопросы и обсудить ключевые решения по итогам квартала.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22350" y="4847590"/>
            <a:ext cx="3177032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 cap="all" spc="112">
                <a:solidFill>
                  <a:srgbClr val="636569"/>
                </a:solidFill>
                <a:latin typeface="Manrope"/>
              </a:rPr>
              <a:t>Email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22350" y="5053330"/>
            <a:ext cx="306324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ivan.ivanov@company.ru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4248150" y="4847590"/>
            <a:ext cx="3177032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 cap="all" spc="112">
                <a:solidFill>
                  <a:srgbClr val="636569"/>
                </a:solidFill>
                <a:latin typeface="Manrope"/>
              </a:rPr>
              <a:t>Телефон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4248150" y="5053330"/>
            <a:ext cx="306324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+7 (495) 123-45-67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7473950" y="4847590"/>
            <a:ext cx="3177032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 cap="all" spc="112">
                <a:solidFill>
                  <a:srgbClr val="636569"/>
                </a:solidFill>
                <a:latin typeface="Manrope"/>
              </a:rPr>
              <a:t>Кабинет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7473950" y="5053330"/>
            <a:ext cx="306324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4-й этаж, 412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49896"/>
            <a:ext cx="3454400" cy="2012652"/>
          </a:xfrm>
          <a:prstGeom prst="roundRect">
            <a:avLst>
              <a:gd name="adj" fmla="val 11358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4" name="card4"/>
          <p:cNvSpPr/>
          <p:nvPr/>
        </p:nvSpPr>
        <p:spPr>
          <a:xfrm>
            <a:off x="4368800" y="1549896"/>
            <a:ext cx="3454400" cy="2012652"/>
          </a:xfrm>
          <a:prstGeom prst="roundRect">
            <a:avLst>
              <a:gd name="adj" fmla="val 11358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5" name="card5"/>
          <p:cNvSpPr/>
          <p:nvPr/>
        </p:nvSpPr>
        <p:spPr>
          <a:xfrm>
            <a:off x="7975600" y="1549896"/>
            <a:ext cx="3454400" cy="2012652"/>
          </a:xfrm>
          <a:prstGeom prst="roundRect">
            <a:avLst>
              <a:gd name="adj" fmla="val 11358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6" name="card6"/>
          <p:cNvSpPr/>
          <p:nvPr/>
        </p:nvSpPr>
        <p:spPr>
          <a:xfrm>
            <a:off x="762000" y="3714948"/>
            <a:ext cx="3454400" cy="2254052"/>
          </a:xfrm>
          <a:prstGeom prst="roundRect">
            <a:avLst>
              <a:gd name="adj" fmla="val 10141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7" name="card7"/>
          <p:cNvSpPr/>
          <p:nvPr/>
        </p:nvSpPr>
        <p:spPr>
          <a:xfrm>
            <a:off x="4368800" y="3714948"/>
            <a:ext cx="3454400" cy="2254052"/>
          </a:xfrm>
          <a:prstGeom prst="roundRect">
            <a:avLst>
              <a:gd name="adj" fmla="val 10141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8" name="card8"/>
          <p:cNvSpPr/>
          <p:nvPr/>
        </p:nvSpPr>
        <p:spPr>
          <a:xfrm>
            <a:off x="7975600" y="3714948"/>
            <a:ext cx="3454400" cy="2254052"/>
          </a:xfrm>
          <a:prstGeom prst="roundRect">
            <a:avLst>
              <a:gd name="adj" fmla="val 10141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117600" y="628650"/>
            <a:ext cx="1033367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Q2 2026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7422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Задачи периода: статус по каждой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3150" y="1831201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005BFF"/>
                </a:solidFill>
                <a:latin typeface="Manrope"/>
              </a:rPr>
              <a:t>01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3150" y="2121396"/>
            <a:ext cx="2857500" cy="495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0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Запуск нового модуля CRM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73150" y="2689126"/>
            <a:ext cx="28575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Плановый срок: май. Статус: выполнено в срок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679950" y="1831201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005BFF"/>
                </a:solidFill>
                <a:latin typeface="Manrope"/>
              </a:rPr>
              <a:t>02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4679950" y="2121396"/>
            <a:ext cx="2857500" cy="495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0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Миграция данных на новое хранилище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4679950" y="2689126"/>
            <a:ext cx="28575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Плановый срок: июнь. Статус: выполнено в срок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286750" y="1831201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005BFF"/>
                </a:solidFill>
                <a:latin typeface="Manrope"/>
              </a:rPr>
              <a:t>03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8286750" y="2121396"/>
            <a:ext cx="2857500" cy="495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0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Оптимизация процесса онбординга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8286750" y="2689126"/>
            <a:ext cx="28575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Плановый срок: апрель. Статус: выполнено в срок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1073150" y="3996253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005BFF"/>
                </a:solidFill>
                <a:latin typeface="Manrope"/>
              </a:rPr>
              <a:t>04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1073150" y="4286448"/>
            <a:ext cx="2857500" cy="7366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0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Автоматизация еженедельной отчётности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1073150" y="5095478"/>
            <a:ext cx="28575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Плановый срок: май. Статус: выполнено в срок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4679950" y="3996253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005BFF"/>
                </a:solidFill>
                <a:latin typeface="Manrope"/>
              </a:rPr>
              <a:t>05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4679950" y="4286448"/>
            <a:ext cx="2857500" cy="7366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0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Внедрение системы управленческой отчётности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4679950" y="5095478"/>
            <a:ext cx="28575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Плановый срок: июнь. Статус: в работе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8286750" y="3996253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005BFF"/>
                </a:solidFill>
                <a:latin typeface="Manrope"/>
              </a:rPr>
              <a:t>06</a:t>
            </a:r>
          </a:p>
        </p:txBody>
      </p:sp>
      <p:sp>
        <p:nvSpPr>
          <p:cNvPr id="27" name="text27"/>
          <p:cNvSpPr>
            <a:spLocks noChangeArrowheads="1"/>
          </p:cNvSpPr>
          <p:nvPr/>
        </p:nvSpPr>
        <p:spPr>
          <a:xfrm>
            <a:off x="8286750" y="4286448"/>
            <a:ext cx="2857500" cy="495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0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Найм аналитика в команду</a:t>
            </a:r>
          </a:p>
        </p:txBody>
      </p:sp>
      <p:sp>
        <p:nvSpPr>
          <p:cNvPr id="28" name="text28"/>
          <p:cNvSpPr>
            <a:spLocks noChangeArrowheads="1"/>
          </p:cNvSpPr>
          <p:nvPr/>
        </p:nvSpPr>
        <p:spPr>
          <a:xfrm>
            <a:off x="8286750" y="4854178"/>
            <a:ext cx="28575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Плановый срок: июнь. Статус: перенесено на Q3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3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2129631"/>
            <a:ext cx="6223496" cy="3966369"/>
          </a:xfrm>
          <a:prstGeom prst="rect">
            <a:avLst/>
          </a:prstGeom>
        </p:spPr>
      </p:pic>
      <p:pic>
        <p:nvPicPr>
          <p:cNvPr id="4" name="pic4"/>
          <p:cNvPicPr/>
          <p:nvPr/>
        </p:nvPicPr>
        <p:blipFill>
          <a:blip r:embed="rId6"/>
          <a:stretch>
            <a:fillRect/>
          </a:stretch>
        </p:blipFill>
        <p:spPr>
          <a:xfrm>
            <a:off x="7137896" y="2129631"/>
            <a:ext cx="4292104" cy="1220490"/>
          </a:xfrm>
          <a:prstGeom prst="rect">
            <a:avLst/>
          </a:prstGeom>
        </p:spPr>
      </p:pic>
      <p:pic>
        <p:nvPicPr>
          <p:cNvPr id="5" name="pic5"/>
          <p:cNvPicPr/>
          <p:nvPr/>
        </p:nvPicPr>
        <p:blipFill>
          <a:blip r:embed="rId8"/>
          <a:stretch>
            <a:fillRect/>
          </a:stretch>
        </p:blipFill>
        <p:spPr>
          <a:xfrm>
            <a:off x="7137896" y="3502521"/>
            <a:ext cx="4292104" cy="1220490"/>
          </a:xfrm>
          <a:prstGeom prst="rect">
            <a:avLst/>
          </a:prstGeom>
        </p:spPr>
      </p:pic>
      <p:pic>
        <p:nvPicPr>
          <p:cNvPr id="6" name="pic6"/>
          <p:cNvPicPr/>
          <p:nvPr/>
        </p:nvPicPr>
        <p:blipFill>
          <a:blip r:embed="rId10"/>
          <a:stretch>
            <a:fillRect/>
          </a:stretch>
        </p:blipFill>
        <p:spPr>
          <a:xfrm>
            <a:off x="7137896" y="4875411"/>
            <a:ext cx="4292104" cy="1220589"/>
          </a:xfrm>
          <a:prstGeom prst="rect">
            <a:avLst/>
          </a:prstGeom>
        </p:spPr>
      </p:pic>
      <p:sp>
        <p:nvSpPr>
          <p:cNvPr id="7" name="text7"/>
          <p:cNvSpPr>
            <a:spLocks noChangeArrowheads="1"/>
          </p:cNvSpPr>
          <p:nvPr/>
        </p:nvSpPr>
        <p:spPr>
          <a:xfrm>
            <a:off x="762000" y="630555"/>
            <a:ext cx="76962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005BFF"/>
                </a:solidFill>
                <a:latin typeface="Manrope"/>
              </a:rPr>
              <a:t>Выполнено по направлениям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895350"/>
            <a:ext cx="7086600" cy="865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59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Итоги квартала по четырём направлениям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8102600" y="1058069"/>
            <a:ext cx="3327400" cy="72707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875"/>
              </a:lnSpc>
            </a:pPr>
            <a:r>
              <a:rPr lang="ru-RU" sz="1250">
                <a:solidFill>
                  <a:srgbClr val="636569"/>
                </a:solidFill>
                <a:latin typeface="Manrope"/>
              </a:rPr>
              <a:t>Все направления в плюсе: продажи — 108%, CSAT 4,8/5, 12 релизов, автоматизация отчётности.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927100" y="5805805"/>
            <a:ext cx="6528296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b="1">
                <a:solidFill>
                  <a:srgbClr val="FFFFFF"/>
                </a:solidFill>
                <a:latin typeface="Manrope"/>
              </a:rPr>
              <a:t>Продажи — план 108%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7302996" y="3059926"/>
            <a:ext cx="4596904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b="1">
                <a:solidFill>
                  <a:srgbClr val="FFFFFF"/>
                </a:solidFill>
                <a:latin typeface="Manrope"/>
              </a:rPr>
              <a:t>Клиентский сервис — CSAT 4,8/5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7302996" y="4432816"/>
            <a:ext cx="4596904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b="1">
                <a:solidFill>
                  <a:srgbClr val="FFFFFF"/>
                </a:solidFill>
                <a:latin typeface="Manrope"/>
              </a:rPr>
              <a:t>Разработка — 12 релизов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7302996" y="5805805"/>
            <a:ext cx="4596904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b="1">
                <a:solidFill>
                  <a:srgbClr val="FFFFFF"/>
                </a:solidFill>
                <a:latin typeface="Manrope"/>
              </a:rPr>
              <a:t>Внутренние процессы — автоматизация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27000" y="647700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D9EA0"/>
                </a:solidFill>
                <a:latin typeface="Manrope"/>
              </a:rPr>
              <a:t>Данные отдела за квартал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698500" y="1883370"/>
            <a:ext cx="3937000" cy="1320800"/>
          </a:xfrm>
          <a:prstGeom prst="roundRect">
            <a:avLst>
              <a:gd name="adj" fmla="val 17307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698500" y="3356570"/>
            <a:ext cx="3937000" cy="1320800"/>
          </a:xfrm>
          <a:prstGeom prst="roundRect">
            <a:avLst>
              <a:gd name="adj" fmla="val 17307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698500" y="4829770"/>
            <a:ext cx="3937000" cy="1320800"/>
          </a:xfrm>
          <a:prstGeom prst="roundRect">
            <a:avLst>
              <a:gd name="adj" fmla="val 17307"/>
            </a:avLst>
          </a:prstGeom>
          <a:solidFill>
            <a:srgbClr val="F4F5F7"/>
          </a:solidFill>
          <a:ln>
            <a:noFill/>
          </a:ln>
        </p:spPr>
      </p:sp>
      <p:graphicFrame>
        <p:nvGraphicFramePr>
          <p:cNvPr id="6" name="chart6"/>
          <p:cNvGraphicFramePr/>
          <p:nvPr/>
        </p:nvGraphicFramePr>
        <p:xfrm>
          <a:off x="5181600" y="1883370"/>
          <a:ext cx="6184900" cy="3416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0"/>
          </a:graphicData>
        </a:graphic>
      </p:graphicFrame>
      <p:sp>
        <p:nvSpPr>
          <p:cNvPr id="7" name="text7"/>
          <p:cNvSpPr>
            <a:spLocks noChangeArrowheads="1"/>
          </p:cNvSpPr>
          <p:nvPr/>
        </p:nvSpPr>
        <p:spPr>
          <a:xfrm>
            <a:off x="698500" y="1177330"/>
            <a:ext cx="11430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Ключевые показатели и динамика к Q1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939800" y="2067520"/>
            <a:ext cx="4089400" cy="419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200"/>
              </a:lnSpc>
            </a:pPr>
            <a:r>
              <a:rPr lang="ru-RU" sz="3200" b="1">
                <a:solidFill>
                  <a:srgbClr val="15171C"/>
                </a:solidFill>
                <a:latin typeface="Manrope"/>
              </a:rPr>
              <a:t>12,4 млн ₽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939800" y="2552660"/>
            <a:ext cx="40894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Выручка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939800" y="2793960"/>
            <a:ext cx="40894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2F7D52"/>
                </a:solidFill>
                <a:latin typeface="Manrope"/>
              </a:rPr>
              <a:t>+15%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939800" y="3540720"/>
            <a:ext cx="4089400" cy="419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200"/>
              </a:lnSpc>
            </a:pPr>
            <a:r>
              <a:rPr lang="ru-RU" sz="3200" b="1">
                <a:solidFill>
                  <a:srgbClr val="15171C"/>
                </a:solidFill>
                <a:latin typeface="Manrope"/>
              </a:rPr>
              <a:t>86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939800" y="4025860"/>
            <a:ext cx="40894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Новые клиенты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939800" y="4267160"/>
            <a:ext cx="40894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2F7D52"/>
                </a:solidFill>
                <a:latin typeface="Manrope"/>
              </a:rPr>
              <a:t>+22%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939800" y="5013920"/>
            <a:ext cx="4089400" cy="419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200"/>
              </a:lnSpc>
            </a:pPr>
            <a:r>
              <a:rPr lang="ru-RU" sz="3200" b="1">
                <a:solidFill>
                  <a:srgbClr val="15171C"/>
                </a:solidFill>
                <a:latin typeface="Manrope"/>
              </a:rPr>
              <a:t>34%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939800" y="5499060"/>
            <a:ext cx="40894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Конверсия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939800" y="5740360"/>
            <a:ext cx="40894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2F7D52"/>
                </a:solidFill>
                <a:latin typeface="Manrope"/>
              </a:rPr>
              <a:t>+4 п.п.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698500" y="5460960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План-факт по KPI — 103%, средний чек 74 тыс. ₽ (+6%), NPS 47 (+5)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127000" y="647700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D9EA0"/>
                </a:solidFill>
                <a:latin typeface="Manrope"/>
              </a:rPr>
              <a:t>Данные отдела за Q2 2026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952500" y="1626096"/>
            <a:ext cx="3327400" cy="4342904"/>
          </a:xfrm>
          <a:prstGeom prst="roundRect">
            <a:avLst>
              <a:gd name="adj" fmla="val 6870"/>
            </a:avLst>
          </a:prstGeom>
          <a:solidFill>
            <a:srgbClr val="005BFF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4432300" y="1626096"/>
            <a:ext cx="3327400" cy="4342904"/>
          </a:xfrm>
          <a:prstGeom prst="roundRect">
            <a:avLst>
              <a:gd name="adj" fmla="val 6870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912100" y="1626096"/>
            <a:ext cx="3327400" cy="4342904"/>
          </a:xfrm>
          <a:prstGeom prst="roundRect">
            <a:avLst>
              <a:gd name="adj" fmla="val 6870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1308100" y="755650"/>
            <a:ext cx="2835021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Завершённые проекты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952500" y="869255"/>
            <a:ext cx="10922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Три проекта — три измеримых результата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231900" y="3195538"/>
            <a:ext cx="3322320" cy="673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680"/>
              </a:lnSpc>
            </a:pPr>
            <a:r>
              <a:rPr lang="ru-RU" sz="5200" b="1">
                <a:solidFill>
                  <a:srgbClr val="FFFFFF"/>
                </a:solidFill>
                <a:latin typeface="Manrope"/>
              </a:rPr>
              <a:t>+18%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231900" y="3986709"/>
            <a:ext cx="2794000" cy="330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50"/>
              </a:lnSpc>
            </a:pPr>
            <a:r>
              <a:rPr lang="ru-RU" sz="1100" b="1">
                <a:solidFill>
                  <a:srgbClr val="FFFFFF"/>
                </a:solidFill>
                <a:latin typeface="Manrope"/>
              </a:rPr>
              <a:t>рост выручки от новой линейки услуг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4711700" y="3195538"/>
            <a:ext cx="3322320" cy="673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680"/>
              </a:lnSpc>
            </a:pPr>
            <a:r>
              <a:rPr lang="ru-RU" sz="5200" b="1">
                <a:solidFill>
                  <a:srgbClr val="005BFF"/>
                </a:solidFill>
                <a:latin typeface="Manrope"/>
              </a:rPr>
              <a:t>−20%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4711700" y="3986709"/>
            <a:ext cx="2794000" cy="330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50"/>
              </a:lnSpc>
            </a:pPr>
            <a:r>
              <a:rPr lang="ru-RU" sz="1100" b="1">
                <a:solidFill>
                  <a:srgbClr val="636569"/>
                </a:solidFill>
                <a:latin typeface="Manrope"/>
              </a:rPr>
              <a:t>сокращение времени обработки заявок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8191500" y="3195538"/>
            <a:ext cx="3322320" cy="673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680"/>
              </a:lnSpc>
            </a:pPr>
            <a:r>
              <a:rPr lang="ru-RU" sz="5200" b="1">
                <a:solidFill>
                  <a:srgbClr val="005BFF"/>
                </a:solidFill>
                <a:latin typeface="Manrope"/>
              </a:rPr>
              <a:t>22%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8191500" y="3986709"/>
            <a:ext cx="2794000" cy="330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50"/>
              </a:lnSpc>
            </a:pPr>
            <a:r>
              <a:rPr lang="ru-RU" sz="1100" b="1">
                <a:solidFill>
                  <a:srgbClr val="636569"/>
                </a:solidFill>
                <a:latin typeface="Manrope"/>
              </a:rPr>
              <a:t>повторные продажи: программа лояльности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27000" y="647700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D9EA0"/>
                </a:solidFill>
                <a:latin typeface="Manrope"/>
              </a:rPr>
              <a:t>Внутренняя отчётность отдела, Q2 2026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3"/>
          <p:cNvSpPr>
            <a:spLocks noChangeArrowheads="1"/>
          </p:cNvSpPr>
          <p:nvPr/>
        </p:nvSpPr>
        <p:spPr>
          <a:xfrm>
            <a:off x="1117600" y="1408311"/>
            <a:ext cx="2010870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Что не удалось</a:t>
            </a:r>
          </a:p>
        </p:txBody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762000" y="1642566"/>
            <a:ext cx="11303000" cy="4927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780"/>
              </a:lnSpc>
            </a:pPr>
            <a:r>
              <a:rPr lang="ru-RU" sz="3600" b="1" spc="-71">
                <a:solidFill>
                  <a:srgbClr val="15171C"/>
                </a:solidFill>
                <a:latin typeface="Manrope"/>
              </a:rPr>
              <a:t>Три задачи со сдвигом срока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2558197"/>
            <a:ext cx="38862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 b="1">
                <a:solidFill>
                  <a:srgbClr val="005BFF"/>
                </a:solidFill>
                <a:latin typeface="Manrope"/>
              </a:rPr>
              <a:t>01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2876967"/>
            <a:ext cx="38862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Дашборд руководителя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3256657"/>
            <a:ext cx="3276600" cy="15974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8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Срок сдвинут на 3 недели из-за зависимости от ИТ-команды: не хватило их ресурсов на интеграцию данных. Мера: согласован график совместной работы на следующий квартал.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4470400" y="2558197"/>
            <a:ext cx="38862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 b="1">
                <a:solidFill>
                  <a:srgbClr val="005BFF"/>
                </a:solidFill>
                <a:latin typeface="Manrope"/>
              </a:rPr>
              <a:t>02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4470400" y="2876967"/>
            <a:ext cx="38862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Наём двух позиций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4470400" y="3256657"/>
            <a:ext cx="3276600" cy="133330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8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Вакансии открыты дольше плана из-за дефицита кандидатов на рынке. Мера: расширили источники поиска и запустили реферальную программу.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8178800" y="2558197"/>
            <a:ext cx="38862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 b="1">
                <a:solidFill>
                  <a:srgbClr val="005BFF"/>
                </a:solidFill>
                <a:latin typeface="Manrope"/>
              </a:rPr>
              <a:t>03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8178800" y="2876967"/>
            <a:ext cx="38862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Миграция базы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8178800" y="3256657"/>
            <a:ext cx="3276600" cy="1069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8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Перенесена на следующий квартал из-за нехватки ресурсов команды. Мера: привлечён подрядчик, работы начнутся в начале квартала.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762000" y="5249029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По каждой задаче приняты меры — риски сняты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2705001" y="2360017"/>
            <a:ext cx="1270000" cy="1270000"/>
          </a:xfrm>
          <a:prstGeom prst="roundRect">
            <a:avLst>
              <a:gd name="adj" fmla="val 37500"/>
            </a:avLst>
          </a:prstGeom>
          <a:solidFill>
            <a:srgbClr val="E0ECFF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8216900" y="2360017"/>
            <a:ext cx="1270000" cy="1270000"/>
          </a:xfrm>
          <a:prstGeom prst="roundRect">
            <a:avLst>
              <a:gd name="adj" fmla="val 37500"/>
            </a:avLst>
          </a:prstGeom>
          <a:solidFill>
            <a:srgbClr val="E0ECF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2705100" y="4610398"/>
            <a:ext cx="1270000" cy="1270000"/>
          </a:xfrm>
          <a:prstGeom prst="roundRect">
            <a:avLst>
              <a:gd name="adj" fmla="val 37500"/>
            </a:avLst>
          </a:prstGeom>
          <a:solidFill>
            <a:srgbClr val="E0ECFF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8216801" y="4610398"/>
            <a:ext cx="1270000" cy="1270000"/>
          </a:xfrm>
          <a:prstGeom prst="roundRect">
            <a:avLst>
              <a:gd name="adj" fmla="val 37500"/>
            </a:avLst>
          </a:prstGeom>
          <a:solidFill>
            <a:srgbClr val="E0ECFF"/>
          </a:solidFill>
          <a:ln>
            <a:noFill/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17600" y="346571"/>
            <a:ext cx="2508314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Ресурсы и загрузка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911027"/>
            <a:ext cx="10693400" cy="97274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780"/>
              </a:lnSpc>
            </a:pPr>
            <a:r>
              <a:rPr lang="ru-RU" sz="3600" b="1" spc="-71">
                <a:solidFill>
                  <a:srgbClr val="15171C"/>
                </a:solidFill>
                <a:latin typeface="Manrope"/>
              </a:rPr>
              <a:t>Загрузка команды: 70–110%, пик в апреле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2578001" y="2743557"/>
            <a:ext cx="1524000" cy="515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3960"/>
              </a:lnSpc>
            </a:pPr>
            <a:r>
              <a:rPr lang="ru-RU" sz="3300" b="1">
                <a:solidFill>
                  <a:srgbClr val="005BFF"/>
                </a:solidFill>
                <a:latin typeface="Manrope"/>
              </a:rPr>
              <a:t>АС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2195919" y="3795117"/>
            <a:ext cx="2288262" cy="2501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70"/>
              </a:lnSpc>
            </a:pPr>
            <a:r>
              <a:rPr lang="ru-RU" sz="1700" b="1">
                <a:solidFill>
                  <a:srgbClr val="15171C"/>
                </a:solidFill>
                <a:latin typeface="Manrope"/>
              </a:rPr>
              <a:t>Анна Смирнова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954746" y="4091603"/>
            <a:ext cx="2770608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320"/>
              </a:lnSpc>
            </a:pPr>
            <a:r>
              <a:rPr lang="ru-RU" sz="1100" spc="66">
                <a:solidFill>
                  <a:srgbClr val="005BFF"/>
                </a:solidFill>
                <a:latin typeface="Manrope"/>
              </a:rPr>
              <a:t>Руководитель отдела · 90%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8089900" y="2743557"/>
            <a:ext cx="1524000" cy="515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3960"/>
              </a:lnSpc>
            </a:pPr>
            <a:r>
              <a:rPr lang="ru-RU" sz="3300" b="1">
                <a:solidFill>
                  <a:srgbClr val="005BFF"/>
                </a:solidFill>
                <a:latin typeface="Manrope"/>
              </a:rPr>
              <a:t>ИП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7904401" y="3795117"/>
            <a:ext cx="1894999" cy="2501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70"/>
              </a:lnSpc>
            </a:pPr>
            <a:r>
              <a:rPr lang="ru-RU" sz="1700" b="1">
                <a:solidFill>
                  <a:srgbClr val="15171C"/>
                </a:solidFill>
                <a:latin typeface="Manrope"/>
              </a:rPr>
              <a:t>Иван Петров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7997803" y="4091603"/>
            <a:ext cx="1708094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320"/>
              </a:lnSpc>
            </a:pPr>
            <a:r>
              <a:rPr lang="ru-RU" sz="1100" spc="66">
                <a:solidFill>
                  <a:srgbClr val="005BFF"/>
                </a:solidFill>
                <a:latin typeface="Manrope"/>
              </a:rPr>
              <a:t>Аналитик · 110%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2578100" y="4993938"/>
            <a:ext cx="1524000" cy="515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3960"/>
              </a:lnSpc>
            </a:pPr>
            <a:r>
              <a:rPr lang="ru-RU" sz="3300" b="1">
                <a:solidFill>
                  <a:srgbClr val="005BFF"/>
                </a:solidFill>
                <a:latin typeface="Manrope"/>
              </a:rPr>
              <a:t>МИ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2186265" y="6045498"/>
            <a:ext cx="2307669" cy="2501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70"/>
              </a:lnSpc>
            </a:pPr>
            <a:r>
              <a:rPr lang="ru-RU" sz="1700" b="1">
                <a:solidFill>
                  <a:srgbClr val="15171C"/>
                </a:solidFill>
                <a:latin typeface="Manrope"/>
              </a:rPr>
              <a:t>Мария Иванова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2397302" y="6341983"/>
            <a:ext cx="1885498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320"/>
              </a:lnSpc>
            </a:pPr>
            <a:r>
              <a:rPr lang="ru-RU" sz="1100" spc="66">
                <a:solidFill>
                  <a:srgbClr val="005BFF"/>
                </a:solidFill>
                <a:latin typeface="Manrope"/>
              </a:rPr>
              <a:t>Разработчик · 85%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8089801" y="4993938"/>
            <a:ext cx="1524000" cy="515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3960"/>
              </a:lnSpc>
            </a:pPr>
            <a:r>
              <a:rPr lang="ru-RU" sz="3300" b="1">
                <a:solidFill>
                  <a:srgbClr val="005BFF"/>
                </a:solidFill>
                <a:latin typeface="Manrope"/>
              </a:rPr>
              <a:t>ПС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7799516" y="6045498"/>
            <a:ext cx="2104668" cy="2501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70"/>
              </a:lnSpc>
            </a:pPr>
            <a:r>
              <a:rPr lang="ru-RU" sz="1700" b="1">
                <a:solidFill>
                  <a:srgbClr val="15171C"/>
                </a:solidFill>
                <a:latin typeface="Manrope"/>
              </a:rPr>
              <a:t>Пётр Сидоров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7876478" y="6341983"/>
            <a:ext cx="1950744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320"/>
              </a:lnSpc>
            </a:pPr>
            <a:r>
              <a:rPr lang="ru-RU" sz="1100" spc="66">
                <a:solidFill>
                  <a:srgbClr val="005BFF"/>
                </a:solidFill>
                <a:latin typeface="Manrope"/>
              </a:rPr>
              <a:t>Тестировщик · 70%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2001937"/>
            <a:ext cx="3454400" cy="3967063"/>
          </a:xfrm>
          <a:prstGeom prst="roundRect">
            <a:avLst>
              <a:gd name="adj" fmla="val 6617"/>
            </a:avLst>
          </a:prstGeom>
          <a:solidFill>
            <a:srgbClr val="E0ECFF"/>
          </a:solidFill>
          <a:ln w="12700" cap="flat">
            <a:solidFill>
              <a:srgbClr val="005BFF"/>
            </a:solidFill>
          </a:ln>
        </p:spPr>
      </p:sp>
      <p:sp>
        <p:nvSpPr>
          <p:cNvPr id="4" name="card4"/>
          <p:cNvSpPr/>
          <p:nvPr/>
        </p:nvSpPr>
        <p:spPr>
          <a:xfrm>
            <a:off x="977900" y="2598837"/>
            <a:ext cx="3022600" cy="609600"/>
          </a:xfrm>
          <a:prstGeom prst="roundRect">
            <a:avLst>
              <a:gd name="adj" fmla="val 21875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977900" y="3322737"/>
            <a:ext cx="3022600" cy="444500"/>
          </a:xfrm>
          <a:prstGeom prst="roundRect">
            <a:avLst>
              <a:gd name="adj" fmla="val 30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4368800" y="2001937"/>
            <a:ext cx="3454400" cy="3967063"/>
          </a:xfrm>
          <a:prstGeom prst="roundRect">
            <a:avLst>
              <a:gd name="adj" fmla="val 6617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4572000" y="2586137"/>
            <a:ext cx="3048000" cy="609600"/>
          </a:xfrm>
          <a:prstGeom prst="roundRect">
            <a:avLst>
              <a:gd name="adj" fmla="val 21875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4572000" y="3310037"/>
            <a:ext cx="3048000" cy="444500"/>
          </a:xfrm>
          <a:prstGeom prst="roundRect">
            <a:avLst>
              <a:gd name="adj" fmla="val 30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9" name="card9"/>
          <p:cNvSpPr/>
          <p:nvPr/>
        </p:nvSpPr>
        <p:spPr>
          <a:xfrm>
            <a:off x="7975600" y="2001937"/>
            <a:ext cx="3454400" cy="3967063"/>
          </a:xfrm>
          <a:prstGeom prst="roundRect">
            <a:avLst>
              <a:gd name="adj" fmla="val 6617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10" name="card10"/>
          <p:cNvSpPr/>
          <p:nvPr/>
        </p:nvSpPr>
        <p:spPr>
          <a:xfrm>
            <a:off x="8178800" y="2586137"/>
            <a:ext cx="3048000" cy="444500"/>
          </a:xfrm>
          <a:prstGeom prst="roundRect">
            <a:avLst>
              <a:gd name="adj" fmla="val 30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11" name="card11"/>
          <p:cNvSpPr/>
          <p:nvPr/>
        </p:nvSpPr>
        <p:spPr>
          <a:xfrm>
            <a:off x="8178800" y="3144937"/>
            <a:ext cx="3048000" cy="444500"/>
          </a:xfrm>
          <a:prstGeom prst="roundRect">
            <a:avLst>
              <a:gd name="adj" fmla="val 30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117600" y="628650"/>
            <a:ext cx="2050518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План на Q3 2026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762000" y="742255"/>
            <a:ext cx="10693400" cy="865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59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Планы на следующий квартал: шесть инициатив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977900" y="2240697"/>
            <a:ext cx="556518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005BFF"/>
                </a:solidFill>
                <a:latin typeface="Manrope"/>
              </a:rPr>
              <a:t>Июль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3506093" y="2287052"/>
            <a:ext cx="718943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 cap="all" spc="96">
                <a:solidFill>
                  <a:srgbClr val="005BFF"/>
                </a:solidFill>
                <a:latin typeface="Manrope"/>
              </a:rPr>
              <a:t>Сейчас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143000" y="2738537"/>
            <a:ext cx="2717800" cy="342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00"/>
              </a:lnSpc>
            </a:pPr>
            <a:r>
              <a:rPr lang="ru-RU" sz="1150" b="1">
                <a:solidFill>
                  <a:srgbClr val="15171C"/>
                </a:solidFill>
                <a:latin typeface="Manrope"/>
              </a:rPr>
              <a:t>Дашборд руководителя (перенос)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143000" y="3457357"/>
            <a:ext cx="3230880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15171C"/>
                </a:solidFill>
                <a:latin typeface="Manrope"/>
              </a:rPr>
              <a:t>наём аналитика (перенос)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4572000" y="2227997"/>
            <a:ext cx="663972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Август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7272437" y="2274352"/>
            <a:ext cx="572099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 cap="all" spc="96">
                <a:solidFill>
                  <a:srgbClr val="636569"/>
                </a:solidFill>
                <a:latin typeface="Manrope"/>
              </a:rPr>
              <a:t>План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4737100" y="2725837"/>
            <a:ext cx="2743200" cy="342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00"/>
              </a:lnSpc>
            </a:pPr>
            <a:r>
              <a:rPr lang="ru-RU" sz="1150" b="1">
                <a:solidFill>
                  <a:srgbClr val="15171C"/>
                </a:solidFill>
                <a:latin typeface="Manrope"/>
              </a:rPr>
              <a:t>Миграция базы данных (перенос)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4737100" y="3444657"/>
            <a:ext cx="3261360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15171C"/>
                </a:solidFill>
                <a:latin typeface="Manrope"/>
              </a:rPr>
              <a:t>запуск нового продукта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8178800" y="2227997"/>
            <a:ext cx="912971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Сентябрь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10879237" y="2274352"/>
            <a:ext cx="572099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 cap="all" spc="96">
                <a:solidFill>
                  <a:srgbClr val="636569"/>
                </a:solidFill>
                <a:latin typeface="Manrope"/>
              </a:rPr>
              <a:t>План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8343900" y="2720757"/>
            <a:ext cx="3261360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15171C"/>
                </a:solidFill>
                <a:latin typeface="Manrope"/>
              </a:rPr>
              <a:t>Оптимизация процессов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8343900" y="3279557"/>
            <a:ext cx="3261360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15171C"/>
                </a:solidFill>
                <a:latin typeface="Manrope"/>
              </a:rPr>
              <a:t>обучение команды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38328" y="1978562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005BFF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38328" y="3245784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005BF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38328" y="4175265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005BFF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738328" y="5104747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005BFF"/>
          </a:solidFill>
          <a:ln>
            <a:noFill/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17600" y="214809"/>
            <a:ext cx="3243659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Ключевые итоги квартала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449064"/>
            <a:ext cx="10693400" cy="10261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75">
                <a:solidFill>
                  <a:srgbClr val="15171C"/>
                </a:solidFill>
                <a:latin typeface="Manrope"/>
              </a:rPr>
              <a:t>Итоги квартала: план выполнен, риски учтены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9500" y="1896864"/>
            <a:ext cx="9232900" cy="10259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KPI выполнен на 103%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План по ключевым показателям перевыполнен на 3 процентных пункта — результат выше ожиданий руководства.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9500" y="3164086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Запущены 2 из 3 флагманских проектов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Два флагманских проекта вышли в продакшн в срок, третий — в активной фазе разработки.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9500" y="4093567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Команда без выгорания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Загрузка команды сохранена на комфортном уровне, текучесть не выросла, сотрудники вовлечены.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9500" y="5023048"/>
            <a:ext cx="9232900" cy="10259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Главный риск Q3 — зависимость от ИТ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Критический риск следующего квартала — зависимость от ИТ-ресурсов, требуется их усиление.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762000" y="6442631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Главный риск на Q3 — зависимость от ИТ-ресурсов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Слайда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Отчёт о проделанной работе за квартал</dc:title>
  <dc:creator>Слайда</dc:creator>
</cp:coreProperties>
</file>