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  <p:sldId id="266" r:id="rId111"/>
    <p:sldId id="267" r:id="rId112"/>
  </p:sldIdLst>
  <p:sldSz cx="12192000" cy="6858000"/>
  <p:notesSz cx="6858000" cy="9144000"/>
  <p:embeddedFontLst>
    <p:embeddedFont>
      <p:font typeface="Onest"/>
      <p:regular r:id="rIdFont0"/>
      <p:bold r:id="rIdFont1"/>
    </p:embeddedFont>
    <p:embeddedFont>
      <p:font typeface="Manrope"/>
      <p:regular r:id="rIdFont4"/>
      <p:bold r:id="rIdFont5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111" Type="http://schemas.openxmlformats.org/officeDocument/2006/relationships/slide" Target="slides/slide11.xml"/><Relationship Id="rId112" Type="http://schemas.openxmlformats.org/officeDocument/2006/relationships/slide" Target="slides/slide12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Relationship Id="rIdFont4" Type="http://schemas.openxmlformats.org/officeDocument/2006/relationships/font" Target="fonts/font5.fntdata"/><Relationship Id="rIdFont5" Type="http://schemas.openxmlformats.org/officeDocument/2006/relationships/font" Target="fonts/font6.fntdata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Мы разберём сборку презентации с помощью нейросети спокойно и по шагам, без опыта за плечами. Сначала посмотрим, что она делает сама: структуру, текст, раскладку и оформление. Потом — что она про вашу работу не знает: ваши цифры, названия и требования. Дальше пройдём по заданию на сборку, проверке готовой деки и финальному чек-листу. К концу разбора у вас будет понятный порядок действий.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Нейросеть хорошо закрывает четыре зоны: собирает черновую структуру, пишет тексты на слайдах, раскладывает элементы и подбирает оформление. На выходе вы получаете аккуратный каркас деки — с разделами, заголовками и единым стилем. Но это именно черновик: формулировки общие, а факты и цифры в них не ваши. Поэтому дальше мы разберём, что нейросеть про вашу работу не знает и что придётся дать ей самому.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Нейросеть хорошо собирает форму, но она ничего не знает о вашей работе. Ваши цифры, результаты и выводы есть только у вас — их нужно дать самому. То же с названиями: организации, продукты, должности и термины должны быть в исходном виде, иначе в деке появятся неточности. Отдельно — требования методички или заказчика: структура, объём и обязательные разделы задаются извне. И контекст выступления: аудитория и повод определяют акценты. Без этих вводных дека получится «про тему», а не про вашу работу. Поэтому дальше разберём, из чего состоит задание на сборку.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Прежде чем запускать сборку, потратьте пять минут на бриф. Нейросеть не угадывает контекст — она работает с тем, что вы написали. Сравните две формулировки: «сделай презентацию про проект» и «тема — итоги проекта, главная мысль — уложились в срок и сэкономили бюджет». Во втором случае половина правок просто не понадобится. Проговорите все пять пунктов: тему и мысль, аудиторию и её уровень, повод выступления, число слайдов и стиль. Дальше посмотрим, зачем перед сборкой слайдов отдельно смотреть структуру.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Прежде чем запускать сборку слайдов, посмотрите на черновую структуру. Это самый дешёвый момент для правок: пока слайдов нет, можно спокойно менять порядок блоков и добавлять пропущенное. Проверьте логику — идёт ли рассказ по порядку, нет ли лишних пунктов и хватает ли финала. Если структура сырая, вернитесь и поправьте её, а не гоните дальше. Только когда порядок и состав блоков сходятся, запускайте сборку слайдов.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Самая частая причина слабой деки — нейросети дали только тему. Тогда она пишет общие слова, потому что больше ничего не знает. Дайте ей свои материалы: текст отчёта, документ с требованиями, таблицу с цифрами, прошлые слайды. Из текста она возьмёт формулировки, из требований — структуру, из таблицы — числа и графики, из старых слайдов — оформление. Чем конкретнее вложения, тем меньше потом править руками. Дальше посмотрим, где нейросеть ошибается чаще всего.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Это самый частый тип ошибок, и он же самый опасный, потому что выглядит правдоподобно. Нейросеть легко подменяет число или процент, путает дату и срок, искажает имя или термин — и делает это уверенно, без пометки «я не уверена». Посмотрите на пары слева и справа: разница в одну цифру или одно слово, а смысл меняется полностью. Поэтому правило простое: любые числа, даты, имена и термины сверяет человек по своему источнику, а не генератор. Дальше разберём, как за десять минут пройтись по готовой деке и поймать такие расхождения.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Когда дека собрана, не показывайте её сразу — дайте себе десять минут на вычитку. Сначала сверьте числа между слайдами: одно и то же значение должно выглядеть одинаково везде. Потом посмотрите на графики — подписаны ли оси и совпадают ли единицы измерения. Дальше пролистайте деку целиком и поищите обрезанные заголовки, они видны только при быстром пролистывании. И в конце убедитесь, что все цифры относятся к одному периоду. Эти четыре шага не заменяют проверку фактов, но убирают большинство видимых ошибок.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Правки удобно разделить на два потока. Всё, что касается смысла — формулировки, тон, порядок блоков, — быстрее и проще менять командой в чате: вы пишете, что переставить и переписать, и получаете новую версию. А вот цифры, даты, имена, подписи осей и переносы строк надёжнее править руками прямо на слайде: только вы знаете точные значения и требования. Поэтому сначала доводим смысл, а потом внешний вид — иначе придётся переделывать оформление после каждой правки текста.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Оформление — это то, что чаще всего портит даже хорошую по содержанию деку. Нейросеть обычно предлагает одну тему на всю презентацию, и это правильно: единый стиль читается как цельный документ. Внутри темы имеет смысл подстроить под себя три вещи — акцентный цвет, размер шрифта в заголовках и место для названия организации. А вот набор шрифтов, сетку и стиль элементов лучше не трогать: как только вы начинаете менять их вручную на отдельных слайдах, дека распадается на разные по виду части. Поэтому правило простое: настраиваем тему один раз в начале, а не правим каждый слайд по отдельности.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Когда дека готова, важно правильно её забрать. Есть два формата, и у каждого своя роль. PPTX — это рабочий файл: в нём можно править текст, менять вёрстку, дополнять слайды. PDF — это финальный файл: он открывается одинаково на любом компьютере, ничего не сдвигается, его удобно показывать и печатать. Поэтому лучше сохранить оба: правки ведём в PPTX, а на показ и печать берём PDF. Дальше — короткий чек-лист, который стоит пройти перед выступлением.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Перед показом пройдитесь по шести пунктам — это занимает несколько минут. Сначала сверьте цифры между слайдами: одна и та же величина не должна отличаться на разных страницах. Затем проверьте графики — подписаны ли оси и единицы измерения. Убедитесь, что заголовки видны целиком и везде один период данных. Отдельно вычитайте имена, названия и термины. И последнее: откройте оба файла на чужом компьютере — так вы поймаете проблемы со шрифтами и вставками заранее.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b7b19dbb8f94e8dd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2ac8de670915a378.png"/><Relationship Id="rId4" Type="http://schemas.openxmlformats.org/officeDocument/2006/relationships/image" Target="../media/m397d2310b6dd131f.png"/><Relationship Id="rId5" Type="http://schemas.openxmlformats.org/officeDocument/2006/relationships/image" Target="../media/mdc2c59c2b335fc96.svg"/><Relationship Id="rId6" Type="http://schemas.openxmlformats.org/officeDocument/2006/relationships/image" Target="../media/mc9fc9afabe65246d.png"/><Relationship Id="rId8" Type="http://schemas.openxmlformats.org/officeDocument/2006/relationships/image" Target="../media/m3db8ec949cec0d26.png"/><Relationship Id="rId9" Type="http://schemas.openxmlformats.org/officeDocument/2006/relationships/image" Target="../media/m1aa2b2cd74b0f48a.svg"/><Relationship Id="rId10" Type="http://schemas.openxmlformats.org/officeDocument/2006/relationships/image" Target="../media/m1a820c51b9526957.png"/><Relationship Id="rId11" Type="http://schemas.openxmlformats.org/officeDocument/2006/relationships/image" Target="../media/m6d7b3ebcdd23e8da.sv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2ac8de670915a378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2ac8de670915a378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2ac8de670915a378.png"/><Relationship Id="rId4" Type="http://schemas.openxmlformats.org/officeDocument/2006/relationships/image" Target="../media/m55cc18f7cc720009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2ac8de670915a378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accae31c841560d1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2ac8de670915a378.png"/><Relationship Id="rId4" Type="http://schemas.openxmlformats.org/officeDocument/2006/relationships/image" Target="../media/m7c5d05350db01ae2.png"/><Relationship Id="rId5" Type="http://schemas.openxmlformats.org/officeDocument/2006/relationships/image" Target="../media/mfca86cb11ad2d8fa.svg"/><Relationship Id="rId6" Type="http://schemas.openxmlformats.org/officeDocument/2006/relationships/image" Target="../media/mcf02243f1472b488.png"/><Relationship Id="rId7" Type="http://schemas.openxmlformats.org/officeDocument/2006/relationships/image" Target="../media/mfca86cb11ad2d8fa.svg"/><Relationship Id="rId8" Type="http://schemas.openxmlformats.org/officeDocument/2006/relationships/image" Target="../media/m3cb79036d4d8822c.png"/><Relationship Id="rId9" Type="http://schemas.openxmlformats.org/officeDocument/2006/relationships/image" Target="../media/mfca86cb11ad2d8fa.sv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2ac8de670915a378.png"/><Relationship Id="rId4" Type="http://schemas.openxmlformats.org/officeDocument/2006/relationships/image" Target="../media/m988126423ad1a5a4.png"/><Relationship Id="rId5" Type="http://schemas.openxmlformats.org/officeDocument/2006/relationships/image" Target="../media/m4b8629404b13e29b.sv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2ac8de670915a378.png"/><Relationship Id="rId4" Type="http://schemas.openxmlformats.org/officeDocument/2006/relationships/image" Target="../media/m988126423ad1a5a4.png"/><Relationship Id="rId5" Type="http://schemas.openxmlformats.org/officeDocument/2006/relationships/image" Target="../media/m4b8629404b13e29b.sv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me1e3c5b087e0d39a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m2ac8de670915a378.png"/><Relationship Id="rId4" Type="http://schemas.openxmlformats.org/officeDocument/2006/relationships/image" Target="../media/m5d2b41f9f0e55734.png"/><Relationship Id="rId5" Type="http://schemas.openxmlformats.org/officeDocument/2006/relationships/image" Target="../media/m7545bb2ca244ad4c.svg"/><Relationship Id="rId6" Type="http://schemas.openxmlformats.org/officeDocument/2006/relationships/image" Target="../media/m5d2b41f9f0e55734.png"/><Relationship Id="rId7" Type="http://schemas.openxmlformats.org/officeDocument/2006/relationships/image" Target="../media/m7545bb2ca244ad4c.svg"/><Relationship Id="rId8" Type="http://schemas.openxmlformats.org/officeDocument/2006/relationships/image" Target="../media/m5d2b41f9f0e55734.png"/><Relationship Id="rId9" Type="http://schemas.openxmlformats.org/officeDocument/2006/relationships/image" Target="../media/m7545bb2ca244ad4c.svg"/><Relationship Id="rId10" Type="http://schemas.openxmlformats.org/officeDocument/2006/relationships/image" Target="../media/m5d2b41f9f0e55734.png"/><Relationship Id="rId11" Type="http://schemas.openxmlformats.org/officeDocument/2006/relationships/image" Target="../media/m7545bb2ca244ad4c.svg"/><Relationship Id="rId12" Type="http://schemas.openxmlformats.org/officeDocument/2006/relationships/image" Target="../media/m5d2b41f9f0e55734.png"/><Relationship Id="rId13" Type="http://schemas.openxmlformats.org/officeDocument/2006/relationships/image" Target="../media/m7545bb2ca244ad4c.svg"/><Relationship Id="rId14" Type="http://schemas.openxmlformats.org/officeDocument/2006/relationships/image" Target="../media/m7063c5f2cab286c9.png"/><Relationship Id="rId15" Type="http://schemas.openxmlformats.org/officeDocument/2006/relationships/image" Target="../media/m7545bb2ca244ad4c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0E9F6E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55700" y="631825"/>
            <a:ext cx="2068632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0E2A24"/>
                </a:solidFill>
                <a:latin typeface="Onest"/>
              </a:rPr>
              <a:t>Презентация с ИИ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526679"/>
            <a:ext cx="1003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0E9F6E"/>
                </a:solidFill>
                <a:latin typeface="Onest"/>
              </a:rPr>
              <a:t>Разбор для новичка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1787029"/>
            <a:ext cx="9423400" cy="217279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70"/>
              </a:lnSpc>
            </a:pPr>
            <a:r>
              <a:rPr lang="ru-RU" sz="5400" b="1" spc="-107">
                <a:solidFill>
                  <a:srgbClr val="0E2A24"/>
                </a:solidFill>
                <a:latin typeface="Manrope"/>
              </a:rPr>
              <a:t>Презентация с ИИ онлайн: что нейросеть делает сама, а что проверяете вы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4051895"/>
            <a:ext cx="70104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1600">
                <a:solidFill>
                  <a:srgbClr val="5C716B"/>
                </a:solidFill>
                <a:latin typeface="Onest"/>
              </a:rPr>
              <a:t>Как собрать деку с помощью нейросети, если вы делаете это впервые: сначала — что она берёт на себя, затем — что обязательно проверить руками перед показом.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5880100"/>
            <a:ext cx="4322862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5C716B"/>
                </a:solidFill>
                <a:latin typeface="Onest"/>
              </a:rPr>
              <a:t>Аудитория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6076950"/>
            <a:ext cx="4322862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0E2A24"/>
                </a:solidFill>
                <a:latin typeface="Onest"/>
              </a:rPr>
              <a:t>Для тех, кто собирает презентацию впервые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1198860" cy="220266"/>
          </a:xfrm>
          <a:prstGeom prst="roundRect">
            <a:avLst>
              <a:gd name="adj" fmla="val 34594"/>
            </a:avLst>
          </a:prstGeom>
          <a:solidFill>
            <a:srgbClr val="D8ECE2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612106"/>
            <a:ext cx="5257800" cy="2102247"/>
          </a:xfrm>
          <a:prstGeom prst="roundRect">
            <a:avLst>
              <a:gd name="adj" fmla="val 5437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0D2626">
                <a:alpha val="7843"/>
              </a:srgbClr>
            </a:outerShdw>
          </a:effectLst>
        </p:spPr>
      </p:sp>
      <p:sp>
        <p:nvSpPr>
          <p:cNvPr id="5" name="card5"/>
          <p:cNvSpPr/>
          <p:nvPr/>
        </p:nvSpPr>
        <p:spPr>
          <a:xfrm>
            <a:off x="1016000" y="1853406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EEF6F2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172200" y="1612106"/>
            <a:ext cx="5257800" cy="2102247"/>
          </a:xfrm>
          <a:prstGeom prst="roundRect">
            <a:avLst>
              <a:gd name="adj" fmla="val 5437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0D2626">
                <a:alpha val="7843"/>
              </a:srgbClr>
            </a:outerShdw>
          </a:effectLst>
        </p:spPr>
      </p:sp>
      <p:sp>
        <p:nvSpPr>
          <p:cNvPr id="7" name="card7"/>
          <p:cNvSpPr/>
          <p:nvPr/>
        </p:nvSpPr>
        <p:spPr>
          <a:xfrm>
            <a:off x="6426200" y="1853406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EEF6F2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762000" y="3866753"/>
            <a:ext cx="5257800" cy="2102247"/>
          </a:xfrm>
          <a:prstGeom prst="roundRect">
            <a:avLst>
              <a:gd name="adj" fmla="val 5437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0D2626">
                <a:alpha val="7843"/>
              </a:srgbClr>
            </a:outerShdw>
          </a:effectLst>
        </p:spPr>
      </p:sp>
      <p:sp>
        <p:nvSpPr>
          <p:cNvPr id="9" name="card9"/>
          <p:cNvSpPr/>
          <p:nvPr/>
        </p:nvSpPr>
        <p:spPr>
          <a:xfrm>
            <a:off x="1016000" y="4108053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EEF6F2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6172200" y="3866753"/>
            <a:ext cx="5257800" cy="2102247"/>
          </a:xfrm>
          <a:prstGeom prst="roundRect">
            <a:avLst>
              <a:gd name="adj" fmla="val 5437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0D2626">
                <a:alpha val="7843"/>
              </a:srgbClr>
            </a:outerShdw>
          </a:effectLst>
        </p:spPr>
      </p:sp>
      <p:sp>
        <p:nvSpPr>
          <p:cNvPr id="11" name="card11"/>
          <p:cNvSpPr/>
          <p:nvPr/>
        </p:nvSpPr>
        <p:spPr>
          <a:xfrm>
            <a:off x="6426200" y="4108053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EEF6F2"/>
          </a:solidFill>
          <a:ln>
            <a:noFill/>
          </a:ln>
        </p:spPr>
      </p:sp>
      <p:pic>
        <p:nvPicPr>
          <p:cNvPr id="12" name="pic12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7600" y="1955006"/>
            <a:ext cx="177800" cy="177800"/>
          </a:xfrm>
          <a:prstGeom prst="rect">
            <a:avLst/>
          </a:prstGeom>
        </p:spPr>
      </p:pic>
      <p:pic>
        <p:nvPicPr>
          <p:cNvPr id="13" name="pic13"/>
          <p:cNvPicPr/>
          <p:nvPr/>
        </p:nvPicPr>
        <p:blipFill>
          <a:blip r:embed="rId6"/>
          <a:stretch>
            <a:fillRect/>
          </a:stretch>
        </p:blipFill>
        <p:spPr>
          <a:xfrm>
            <a:off x="6527800" y="1955006"/>
            <a:ext cx="177800" cy="177800"/>
          </a:xfrm>
          <a:prstGeom prst="rect">
            <a:avLst/>
          </a:prstGeom>
        </p:spPr>
      </p:pic>
      <p:pic>
        <p:nvPicPr>
          <p:cNvPr id="14" name="pic14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17600" y="4209653"/>
            <a:ext cx="177800" cy="177800"/>
          </a:xfrm>
          <a:prstGeom prst="rect">
            <a:avLst/>
          </a:prstGeom>
        </p:spPr>
      </p:pic>
      <p:pic>
        <p:nvPicPr>
          <p:cNvPr id="15" name="pic15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527800" y="4209653"/>
            <a:ext cx="177800" cy="177800"/>
          </a:xfrm>
          <a:prstGeom prst="rect">
            <a:avLst/>
          </a:prstGeom>
        </p:spPr>
      </p:pic>
      <p:sp>
        <p:nvSpPr>
          <p:cNvPr id="16" name="text16"/>
          <p:cNvSpPr>
            <a:spLocks noChangeArrowheads="1"/>
          </p:cNvSpPr>
          <p:nvPr/>
        </p:nvSpPr>
        <p:spPr>
          <a:xfrm>
            <a:off x="889000" y="673100"/>
            <a:ext cx="1168376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34">
                <a:solidFill>
                  <a:srgbClr val="138961"/>
                </a:solidFill>
                <a:latin typeface="Onest"/>
              </a:rPr>
              <a:t>Возможности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762000" y="791766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0E2A24"/>
                </a:solidFill>
                <a:latin typeface="Manrope"/>
              </a:rPr>
              <a:t>Что нейросеть берёт на себя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16000" y="2399506"/>
            <a:ext cx="53848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0E2A24"/>
                </a:solidFill>
                <a:latin typeface="Onest"/>
              </a:rPr>
              <a:t>Черновая структура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1016000" y="2675731"/>
            <a:ext cx="47752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5C716B"/>
                </a:solidFill>
                <a:latin typeface="Onest"/>
              </a:rPr>
              <a:t>Логичный каркас: разделы, порядок слайдов, примерное число блоков. Это заготовка — её правят до сборки.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26200" y="2399506"/>
            <a:ext cx="53848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0E2A24"/>
                </a:solidFill>
                <a:latin typeface="Onest"/>
              </a:rPr>
              <a:t>Тексты на слайдах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426200" y="2675731"/>
            <a:ext cx="47752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5C716B"/>
                </a:solidFill>
                <a:latin typeface="Onest"/>
              </a:rPr>
              <a:t>Заголовки и тезисы по вашей теме. Формулировки общие: факты и цифры подставляете вы.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016000" y="4654153"/>
            <a:ext cx="53848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0E2A24"/>
                </a:solidFill>
                <a:latin typeface="Onest"/>
              </a:rPr>
              <a:t>Раскладка элементов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1016000" y="4930378"/>
            <a:ext cx="47752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5C716B"/>
                </a:solidFill>
                <a:latin typeface="Onest"/>
              </a:rPr>
              <a:t>Расстановка блоков, колонок и подписей. Быстро, но требует проверки на обрезку и переполнение.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426200" y="4654153"/>
            <a:ext cx="53848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0E2A24"/>
                </a:solidFill>
                <a:latin typeface="Onest"/>
              </a:rPr>
              <a:t>Подбор оформления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6426200" y="4930378"/>
            <a:ext cx="47752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5C716B"/>
                </a:solidFill>
                <a:latin typeface="Onest"/>
              </a:rPr>
              <a:t>Цвета, шрифты, единый стиль деки. Черновой вариант — подгоняете под требования заказчика.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90054"/>
            <a:ext cx="1877616" cy="220266"/>
          </a:xfrm>
          <a:prstGeom prst="roundRect">
            <a:avLst>
              <a:gd name="adj" fmla="val 34594"/>
            </a:avLst>
          </a:prstGeom>
          <a:solidFill>
            <a:srgbClr val="D8ECE2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38328" y="1928357"/>
            <a:ext cx="161645" cy="161645"/>
          </a:xfrm>
          <a:prstGeom prst="roundRect">
            <a:avLst>
              <a:gd name="adj" fmla="val 29462"/>
            </a:avLst>
          </a:prstGeom>
          <a:solidFill>
            <a:srgbClr val="0E9F6E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738328" y="2857839"/>
            <a:ext cx="161645" cy="161645"/>
          </a:xfrm>
          <a:prstGeom prst="roundRect">
            <a:avLst>
              <a:gd name="adj" fmla="val 29462"/>
            </a:avLst>
          </a:prstGeom>
          <a:solidFill>
            <a:srgbClr val="0E9F6E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738328" y="3787320"/>
            <a:ext cx="161645" cy="161644"/>
          </a:xfrm>
          <a:prstGeom prst="roundRect">
            <a:avLst>
              <a:gd name="adj" fmla="val 29462"/>
            </a:avLst>
          </a:prstGeom>
          <a:solidFill>
            <a:srgbClr val="0E9F6E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738328" y="5054542"/>
            <a:ext cx="161645" cy="161644"/>
          </a:xfrm>
          <a:prstGeom prst="roundRect">
            <a:avLst>
              <a:gd name="adj" fmla="val 29462"/>
            </a:avLst>
          </a:prstGeom>
          <a:solidFill>
            <a:srgbClr val="0E9F6E"/>
          </a:solidFill>
          <a:ln>
            <a:noFill/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889000" y="628154"/>
            <a:ext cx="1982883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34">
                <a:solidFill>
                  <a:srgbClr val="138961"/>
                </a:solidFill>
                <a:latin typeface="Onest"/>
              </a:rPr>
              <a:t>Границы возможностей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854770"/>
            <a:ext cx="11303000" cy="5194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75">
                <a:solidFill>
                  <a:srgbClr val="0E2A24"/>
                </a:solidFill>
                <a:latin typeface="Manrope"/>
              </a:rPr>
              <a:t>Чего нейросеть про вашу работу не знает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9500" y="1849834"/>
            <a:ext cx="9232900" cy="688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rgbClr val="0E2A24"/>
                </a:solidFill>
                <a:latin typeface="Onest"/>
              </a:rPr>
              <a:t>Ваши цифры и результаты</a:t>
            </a:r>
            <a:r>
              <a:rPr lang="ru-RU" sz="1900">
                <a:solidFill>
                  <a:srgbClr val="0E2A24"/>
                </a:solidFill>
                <a:latin typeface="Onest"/>
              </a:rPr>
              <a:t> Конкретные показатели, суммы, проценты и выводы есть только у вас — нейросеть их не придумает за вас.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9500" y="2779316"/>
            <a:ext cx="9232900" cy="688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rgbClr val="0E2A24"/>
                </a:solidFill>
                <a:latin typeface="Onest"/>
              </a:rPr>
              <a:t>Точные названия</a:t>
            </a:r>
            <a:r>
              <a:rPr lang="ru-RU" sz="1900">
                <a:solidFill>
                  <a:srgbClr val="0E2A24"/>
                </a:solidFill>
                <a:latin typeface="Onest"/>
              </a:rPr>
              <a:t> Организации, продукты, должности и термины нужно дать в исходном виде, иначе в деке появятся неточности.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9500" y="3708797"/>
            <a:ext cx="9232900" cy="10259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rgbClr val="0E2A24"/>
                </a:solidFill>
                <a:latin typeface="Onest"/>
              </a:rPr>
              <a:t>Требования методички или заказчика</a:t>
            </a:r>
            <a:r>
              <a:rPr lang="ru-RU" sz="1900">
                <a:solidFill>
                  <a:srgbClr val="0E2A24"/>
                </a:solidFill>
                <a:latin typeface="Onest"/>
              </a:rPr>
              <a:t> Структура, объём, обязательные разделы и оформление задаются извне — это ваша вводная, а не догадка модели.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79500" y="4976019"/>
            <a:ext cx="9232900" cy="688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rgbClr val="0E2A24"/>
                </a:solidFill>
                <a:latin typeface="Onest"/>
              </a:rPr>
              <a:t>Контекст выступления</a:t>
            </a:r>
            <a:r>
              <a:rPr lang="ru-RU" sz="1900">
                <a:solidFill>
                  <a:srgbClr val="0E2A24"/>
                </a:solidFill>
                <a:latin typeface="Onest"/>
              </a:rPr>
              <a:t> Аудитория, повод и цель показа определяют акценты: без них дека будет «про тему», а не про вашу работу.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6058495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5C716B"/>
                </a:solidFill>
                <a:latin typeface="Onest"/>
              </a:rPr>
              <a:t>Без этих вводных дека останется общей и не отразит вашу работу.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1527473" cy="220266"/>
          </a:xfrm>
          <a:prstGeom prst="roundRect">
            <a:avLst>
              <a:gd name="adj" fmla="val 34594"/>
            </a:avLst>
          </a:prstGeom>
          <a:solidFill>
            <a:srgbClr val="D8ECE2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637506"/>
            <a:ext cx="3454400" cy="2207617"/>
          </a:xfrm>
          <a:prstGeom prst="roundRect">
            <a:avLst>
              <a:gd name="adj" fmla="val 5177"/>
            </a:avLst>
          </a:prstGeom>
          <a:noFill/>
          <a:ln w="6350" cap="flat">
            <a:solidFill>
              <a:srgbClr val="C6D2CD"/>
            </a:solidFill>
          </a:ln>
        </p:spPr>
      </p:sp>
      <p:sp>
        <p:nvSpPr>
          <p:cNvPr id="5" name="card5"/>
          <p:cNvSpPr/>
          <p:nvPr/>
        </p:nvSpPr>
        <p:spPr>
          <a:xfrm>
            <a:off x="4368800" y="1637506"/>
            <a:ext cx="3454400" cy="2207617"/>
          </a:xfrm>
          <a:prstGeom prst="roundRect">
            <a:avLst>
              <a:gd name="adj" fmla="val 5177"/>
            </a:avLst>
          </a:prstGeom>
          <a:noFill/>
          <a:ln w="6350" cap="flat">
            <a:solidFill>
              <a:srgbClr val="C6D2CD"/>
            </a:solidFill>
          </a:ln>
        </p:spPr>
      </p:sp>
      <p:sp>
        <p:nvSpPr>
          <p:cNvPr id="6" name="card6"/>
          <p:cNvSpPr/>
          <p:nvPr/>
        </p:nvSpPr>
        <p:spPr>
          <a:xfrm>
            <a:off x="7975600" y="1637506"/>
            <a:ext cx="3454400" cy="2207617"/>
          </a:xfrm>
          <a:prstGeom prst="roundRect">
            <a:avLst>
              <a:gd name="adj" fmla="val 5177"/>
            </a:avLst>
          </a:prstGeom>
          <a:noFill/>
          <a:ln w="6350" cap="flat">
            <a:solidFill>
              <a:srgbClr val="C6D2CD"/>
            </a:solidFill>
          </a:ln>
        </p:spPr>
      </p:sp>
      <p:sp>
        <p:nvSpPr>
          <p:cNvPr id="7" name="card7"/>
          <p:cNvSpPr/>
          <p:nvPr/>
        </p:nvSpPr>
        <p:spPr>
          <a:xfrm>
            <a:off x="762000" y="3997523"/>
            <a:ext cx="3454400" cy="1971477"/>
          </a:xfrm>
          <a:prstGeom prst="roundRect">
            <a:avLst>
              <a:gd name="adj" fmla="val 5797"/>
            </a:avLst>
          </a:prstGeom>
          <a:noFill/>
          <a:ln w="6350" cap="flat">
            <a:solidFill>
              <a:srgbClr val="C6D2CD"/>
            </a:solidFill>
          </a:ln>
        </p:spPr>
      </p:sp>
      <p:sp>
        <p:nvSpPr>
          <p:cNvPr id="8" name="card8"/>
          <p:cNvSpPr/>
          <p:nvPr/>
        </p:nvSpPr>
        <p:spPr>
          <a:xfrm>
            <a:off x="4368800" y="3997523"/>
            <a:ext cx="3454400" cy="1971477"/>
          </a:xfrm>
          <a:prstGeom prst="roundRect">
            <a:avLst>
              <a:gd name="adj" fmla="val 5797"/>
            </a:avLst>
          </a:prstGeom>
          <a:noFill/>
          <a:ln w="6350" cap="flat">
            <a:solidFill>
              <a:srgbClr val="C6D2CD"/>
            </a:solidFill>
          </a:ln>
        </p:spPr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889000" y="673100"/>
            <a:ext cx="1562711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34">
                <a:solidFill>
                  <a:srgbClr val="138961"/>
                </a:solidFill>
                <a:latin typeface="Onest"/>
              </a:rPr>
              <a:t>Задание на сборку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791766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0E2A24"/>
                </a:solidFill>
                <a:latin typeface="Manrope"/>
              </a:rPr>
              <a:t>Из чего состоит бриф для нейросети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1923256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0E9F6E"/>
                </a:solidFill>
                <a:latin typeface="Onest"/>
              </a:rPr>
              <a:t>01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3150" y="2228056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0E2A24"/>
                </a:solidFill>
                <a:latin typeface="Onest"/>
              </a:rPr>
              <a:t>Тема и главная мысль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73150" y="2573536"/>
            <a:ext cx="2857500" cy="95726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5C716B"/>
                </a:solidFill>
                <a:latin typeface="Onest"/>
              </a:rPr>
              <a:t>Рабочая формулировка: «тема — итоги проекта, главная мысль — мы уложились в срок и сэкономили бюджет».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679950" y="1923256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0E9F6E"/>
                </a:solidFill>
                <a:latin typeface="Onest"/>
              </a:rPr>
              <a:t>02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679950" y="2228056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0E2A24"/>
                </a:solidFill>
                <a:latin typeface="Onest"/>
              </a:rPr>
              <a:t>Аудитория и её уровень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679950" y="2573536"/>
            <a:ext cx="2857500" cy="95726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5C716B"/>
                </a:solidFill>
                <a:latin typeface="Onest"/>
              </a:rPr>
              <a:t>Рабочая формулировка: «руководители без технических деталей, им важны сроки, деньги и результат».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286750" y="1923256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0E9F6E"/>
                </a:solidFill>
                <a:latin typeface="Onest"/>
              </a:rPr>
              <a:t>03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286750" y="2228056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0E2A24"/>
                </a:solidFill>
                <a:latin typeface="Onest"/>
              </a:rPr>
              <a:t>Повод выступления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286750" y="2573536"/>
            <a:ext cx="2857500" cy="95726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5C716B"/>
                </a:solidFill>
                <a:latin typeface="Onest"/>
              </a:rPr>
              <a:t>Рабочая формулировка: «защита проекта перед заказчиком, десять минут, нужен вывод и следующий шаг».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1073150" y="4283273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0E9F6E"/>
                </a:solidFill>
                <a:latin typeface="Onest"/>
              </a:rPr>
              <a:t>04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073150" y="4588073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0E2A24"/>
                </a:solidFill>
                <a:latin typeface="Onest"/>
              </a:rPr>
              <a:t>Число слайдов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073150" y="4933553"/>
            <a:ext cx="2857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5C716B"/>
                </a:solidFill>
                <a:latin typeface="Onest"/>
              </a:rPr>
              <a:t>Рабочая формулировка: «десять слайдов: титул, три блока по сути, цифры, вывод».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4679950" y="4283273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0E9F6E"/>
                </a:solidFill>
                <a:latin typeface="Onest"/>
              </a:rPr>
              <a:t>05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4679950" y="4588073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0E2A24"/>
                </a:solidFill>
                <a:latin typeface="Onest"/>
              </a:rPr>
              <a:t>Стиль подачи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4679950" y="4933553"/>
            <a:ext cx="2857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5C716B"/>
                </a:solidFill>
                <a:latin typeface="Onest"/>
              </a:rPr>
              <a:t>Рабочая формулировка: «деловой и спокойный, без восклицаний, одна тема оформления на всю деку».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1396603" cy="220266"/>
          </a:xfrm>
          <a:prstGeom prst="roundRect">
            <a:avLst>
              <a:gd name="adj" fmla="val 34594"/>
            </a:avLst>
          </a:prstGeom>
          <a:solidFill>
            <a:srgbClr val="D8ECE2"/>
          </a:solidFill>
          <a:ln>
            <a:noFill/>
          </a:ln>
        </p:spPr>
      </p:sp>
      <p:pic>
        <p:nvPicPr>
          <p:cNvPr id="4" name="pic4"/>
          <p:cNvPicPr/>
          <p:nvPr/>
        </p:nvPicPr>
        <p:blipFill>
          <a:blip r:embed="rId4"/>
          <a:stretch>
            <a:fillRect/>
          </a:stretch>
        </p:blipFill>
        <p:spPr>
          <a:xfrm>
            <a:off x="762000" y="1624806"/>
            <a:ext cx="10668000" cy="4287044"/>
          </a:xfrm>
          <a:prstGeom prst="rect">
            <a:avLst/>
          </a:prstGeom>
        </p:spPr>
      </p:pic>
      <p:sp>
        <p:nvSpPr>
          <p:cNvPr id="5" name="text5"/>
          <p:cNvSpPr>
            <a:spLocks noChangeArrowheads="1"/>
          </p:cNvSpPr>
          <p:nvPr/>
        </p:nvSpPr>
        <p:spPr>
          <a:xfrm>
            <a:off x="889000" y="673100"/>
            <a:ext cx="1405668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34">
                <a:solidFill>
                  <a:srgbClr val="138961"/>
                </a:solidFill>
                <a:latin typeface="Onest"/>
              </a:rPr>
              <a:t>Шаг 5 · Структура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906066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0E2A24"/>
                </a:solidFill>
                <a:latin typeface="Manrope"/>
              </a:rPr>
              <a:t>Зачем смотреть структуру до сборки слайдов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6076950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5C716B"/>
                </a:solidFill>
                <a:latin typeface="Onest"/>
              </a:rPr>
              <a:t>Правки в структуре занимают минуты, переделка готовых слайдов — часы.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769541"/>
            <a:ext cx="1361480" cy="220266"/>
          </a:xfrm>
          <a:prstGeom prst="roundRect">
            <a:avLst>
              <a:gd name="adj" fmla="val 34594"/>
            </a:avLst>
          </a:prstGeom>
          <a:solidFill>
            <a:srgbClr val="D8ECE2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889000" y="807641"/>
            <a:ext cx="1363520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34">
                <a:solidFill>
                  <a:srgbClr val="138961"/>
                </a:solidFill>
                <a:latin typeface="Onest"/>
              </a:rPr>
              <a:t>Свои материалы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040606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71">
                <a:solidFill>
                  <a:srgbClr val="0E2A24"/>
                </a:solidFill>
                <a:latin typeface="Manrope"/>
              </a:rPr>
              <a:t>Что вложить, чтобы дека была про вашу работу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003227"/>
            <a:ext cx="57404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0E9F6E"/>
                </a:solidFill>
                <a:latin typeface="Onest"/>
              </a:rPr>
              <a:t>01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2320727"/>
            <a:ext cx="57404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0E2A24"/>
                </a:solidFill>
                <a:latin typeface="Onest"/>
              </a:rPr>
              <a:t>Текст статьи или отчёта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2715022"/>
            <a:ext cx="5130800" cy="8050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5C716B"/>
                </a:solidFill>
                <a:latin typeface="Onest"/>
              </a:rPr>
              <a:t>Нейросеть возьмёт из него формулировки и факты и соберёт связный текст слайдов. Дека заговорит вашими словами, а не общими фразами.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6324600" y="2003227"/>
            <a:ext cx="57404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0E9F6E"/>
                </a:solidFill>
                <a:latin typeface="Onest"/>
              </a:rPr>
              <a:t>02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6324600" y="2320727"/>
            <a:ext cx="57404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0E2A24"/>
                </a:solidFill>
                <a:latin typeface="Onest"/>
              </a:rPr>
              <a:t>Документ с требованиями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6324600" y="2715022"/>
            <a:ext cx="5130800" cy="8050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5C716B"/>
                </a:solidFill>
                <a:latin typeface="Onest"/>
              </a:rPr>
              <a:t>Методичка или бриф задают структуру и обязательные разделы. Нейросеть учтёт их сразу, и меньше придётся переделывать потом.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3966468"/>
            <a:ext cx="57404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0E9F6E"/>
                </a:solidFill>
                <a:latin typeface="Onest"/>
              </a:rPr>
              <a:t>03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4283968"/>
            <a:ext cx="57404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0E2A24"/>
                </a:solidFill>
                <a:latin typeface="Onest"/>
              </a:rPr>
              <a:t>Таблица с цифрами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4678263"/>
            <a:ext cx="5130800" cy="8050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5C716B"/>
                </a:solidFill>
                <a:latin typeface="Onest"/>
              </a:rPr>
              <a:t>Из таблицы нейросеть построит графики и подставит значения. Это единственный способ получить на слайдах ваши реальные числа.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324600" y="3966468"/>
            <a:ext cx="57404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0E9F6E"/>
                </a:solidFill>
                <a:latin typeface="Onest"/>
              </a:rPr>
              <a:t>04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6324600" y="4283968"/>
            <a:ext cx="57404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0E2A24"/>
                </a:solidFill>
                <a:latin typeface="Onest"/>
              </a:rPr>
              <a:t>Прошлые слайды и фото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6324600" y="4678263"/>
            <a:ext cx="5130800" cy="5409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5C716B"/>
                </a:solidFill>
                <a:latin typeface="Onest"/>
              </a:rPr>
              <a:t>По ним нейросеть подхватит оформление и стиль. Дека будет выглядеть как продолжение ваших прежних выступлений.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762000" y="5878909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5C716B"/>
                </a:solidFill>
                <a:latin typeface="Onest"/>
              </a:rPr>
              <a:t>Чем конкретнее вложенные материалы, тем меньше правок после сборки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1443137" cy="220266"/>
          </a:xfrm>
          <a:prstGeom prst="roundRect">
            <a:avLst>
              <a:gd name="adj" fmla="val 34594"/>
            </a:avLst>
          </a:prstGeom>
          <a:solidFill>
            <a:srgbClr val="D8ECE2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586706"/>
            <a:ext cx="5257800" cy="4509294"/>
          </a:xfrm>
          <a:prstGeom prst="roundRect">
            <a:avLst>
              <a:gd name="adj" fmla="val 2534"/>
            </a:avLst>
          </a:prstGeom>
          <a:solidFill>
            <a:srgbClr val="0E2A24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965200" y="1764506"/>
            <a:ext cx="76200" cy="76200"/>
          </a:xfrm>
          <a:prstGeom prst="roundRect">
            <a:avLst>
              <a:gd name="adj" fmla="val 50000"/>
            </a:avLst>
          </a:prstGeom>
          <a:solidFill>
            <a:srgbClr val="0E9F6E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172200" y="1586706"/>
            <a:ext cx="5257800" cy="4509294"/>
          </a:xfrm>
          <a:prstGeom prst="roundRect">
            <a:avLst>
              <a:gd name="adj" fmla="val 2534"/>
            </a:avLst>
          </a:prstGeom>
          <a:solidFill>
            <a:srgbClr val="0E2A24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6375400" y="1764506"/>
            <a:ext cx="76200" cy="76200"/>
          </a:xfrm>
          <a:prstGeom prst="roundRect">
            <a:avLst>
              <a:gd name="adj" fmla="val 50000"/>
            </a:avLst>
          </a:prstGeom>
          <a:solidFill>
            <a:srgbClr val="0E9F6E"/>
          </a:solidFill>
          <a:ln>
            <a:noFill/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889000" y="673100"/>
            <a:ext cx="1461508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34">
                <a:solidFill>
                  <a:srgbClr val="138961"/>
                </a:solidFill>
                <a:latin typeface="Onest"/>
              </a:rPr>
              <a:t>Риски и проверка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791766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0E2A24"/>
                </a:solidFill>
                <a:latin typeface="Manrope"/>
              </a:rPr>
              <a:t>Где нейросеть ошибается чаще всего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130300" y="1726406"/>
            <a:ext cx="1334095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40"/>
              </a:lnSpc>
            </a:pPr>
            <a:r>
              <a:rPr lang="ru-RU" sz="950">
                <a:solidFill>
                  <a:srgbClr val="D6EBE0"/>
                </a:solidFill>
                <a:latin typeface="Onest"/>
              </a:rPr>
              <a:t>черновик_от_ии.txt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16000" y="2235041"/>
            <a:ext cx="5384800" cy="2781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90"/>
              </a:lnSpc>
            </a:pPr>
            <a:r>
              <a:rPr lang="ru-RU" sz="1100">
                <a:solidFill>
                  <a:srgbClr val="EEF6F2"/>
                </a:solidFill>
                <a:latin typeface="Onest"/>
              </a:rPr>
              <a:t>доля рынка: 25%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16000" y="2551251"/>
            <a:ext cx="5384800" cy="2781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90"/>
              </a:lnSpc>
            </a:pPr>
            <a:r>
              <a:rPr lang="ru-RU" sz="1100">
                <a:solidFill>
                  <a:srgbClr val="EEF6F2"/>
                </a:solidFill>
                <a:latin typeface="Onest"/>
              </a:rPr>
              <a:t>срок: март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16000" y="2867462"/>
            <a:ext cx="5384800" cy="2781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90"/>
              </a:lnSpc>
            </a:pPr>
            <a:r>
              <a:rPr lang="ru-RU" sz="1100">
                <a:solidFill>
                  <a:srgbClr val="EEF6F2"/>
                </a:solidFill>
                <a:latin typeface="Onest"/>
              </a:rPr>
              <a:t>должность: менеджер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16000" y="3183672"/>
            <a:ext cx="5384800" cy="2781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90"/>
              </a:lnSpc>
            </a:pPr>
            <a:r>
              <a:rPr lang="ru-RU" sz="1100">
                <a:solidFill>
                  <a:srgbClr val="EEF6F2"/>
                </a:solidFill>
                <a:latin typeface="Onest"/>
              </a:rPr>
              <a:t>термин: выручка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16000" y="3499882"/>
            <a:ext cx="5384800" cy="2781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90"/>
              </a:lnSpc>
            </a:pPr>
            <a:r>
              <a:rPr lang="ru-RU" sz="1100">
                <a:solidFill>
                  <a:srgbClr val="EEF6F2"/>
                </a:solidFill>
                <a:latin typeface="Onest"/>
              </a:rPr>
              <a:t>вывод: сверить по источнику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6540500" y="1726406"/>
            <a:ext cx="1639133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40"/>
              </a:lnSpc>
            </a:pPr>
            <a:r>
              <a:rPr lang="ru-RU" sz="950">
                <a:solidFill>
                  <a:srgbClr val="D6EBE0"/>
                </a:solidFill>
                <a:latin typeface="Onest"/>
              </a:rPr>
              <a:t>проверено_вручную.txt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6426200" y="2235041"/>
            <a:ext cx="5384800" cy="2781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90"/>
              </a:lnSpc>
            </a:pPr>
            <a:r>
              <a:rPr lang="ru-RU" sz="1100">
                <a:solidFill>
                  <a:srgbClr val="EEF6F2"/>
                </a:solidFill>
                <a:latin typeface="Onest"/>
              </a:rPr>
              <a:t>доля рынка: 52%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426200" y="2551251"/>
            <a:ext cx="5384800" cy="2781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90"/>
              </a:lnSpc>
            </a:pPr>
            <a:r>
              <a:rPr lang="ru-RU" sz="1100">
                <a:solidFill>
                  <a:srgbClr val="EEF6F2"/>
                </a:solidFill>
                <a:latin typeface="Onest"/>
              </a:rPr>
              <a:t>срок: май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426200" y="2867462"/>
            <a:ext cx="5384800" cy="2781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90"/>
              </a:lnSpc>
            </a:pPr>
            <a:r>
              <a:rPr lang="ru-RU" sz="1100">
                <a:solidFill>
                  <a:srgbClr val="EEF6F2"/>
                </a:solidFill>
                <a:latin typeface="Onest"/>
              </a:rPr>
              <a:t>должность: директор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26200" y="3183672"/>
            <a:ext cx="5384800" cy="2781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90"/>
              </a:lnSpc>
            </a:pPr>
            <a:r>
              <a:rPr lang="ru-RU" sz="1100">
                <a:solidFill>
                  <a:srgbClr val="EEF6F2"/>
                </a:solidFill>
                <a:latin typeface="Onest"/>
              </a:rPr>
              <a:t>термин: прибыль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426200" y="3499882"/>
            <a:ext cx="5384800" cy="2781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90"/>
              </a:lnSpc>
            </a:pPr>
            <a:r>
              <a:rPr lang="ru-RU" sz="1100">
                <a:solidFill>
                  <a:srgbClr val="EEF6F2"/>
                </a:solidFill>
                <a:latin typeface="Onest"/>
              </a:rPr>
              <a:t>вывод: числа, даты, имена — за человеком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729059"/>
            <a:ext cx="1931690" cy="220266"/>
          </a:xfrm>
          <a:prstGeom prst="roundRect">
            <a:avLst>
              <a:gd name="adj" fmla="val 34594"/>
            </a:avLst>
          </a:prstGeom>
          <a:solidFill>
            <a:srgbClr val="D8ECE2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883966"/>
            <a:ext cx="2247900" cy="4244975"/>
          </a:xfrm>
          <a:prstGeom prst="roundRect">
            <a:avLst>
              <a:gd name="adj" fmla="val 5084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3568700" y="1883966"/>
            <a:ext cx="2247900" cy="4244975"/>
          </a:xfrm>
          <a:prstGeom prst="roundRect">
            <a:avLst>
              <a:gd name="adj" fmla="val 5084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375400" y="1883966"/>
            <a:ext cx="2247900" cy="4244975"/>
          </a:xfrm>
          <a:prstGeom prst="roundRect">
            <a:avLst>
              <a:gd name="adj" fmla="val 5084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9182100" y="1883966"/>
            <a:ext cx="2247900" cy="4244975"/>
          </a:xfrm>
          <a:prstGeom prst="roundRect">
            <a:avLst>
              <a:gd name="adj" fmla="val 5084"/>
            </a:avLst>
          </a:prstGeom>
          <a:solidFill>
            <a:srgbClr val="0E2A24"/>
          </a:solidFill>
          <a:ln>
            <a:noFill/>
          </a:ln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62300" y="3898503"/>
            <a:ext cx="254000" cy="215900"/>
          </a:xfrm>
          <a:prstGeom prst="rect">
            <a:avLst/>
          </a:prstGeom>
        </p:spPr>
      </p:pic>
      <p:pic>
        <p:nvPicPr>
          <p:cNvPr id="9" name="pic9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69000" y="3898503"/>
            <a:ext cx="254000" cy="215900"/>
          </a:xfrm>
          <a:prstGeom prst="rect">
            <a:avLst/>
          </a:prstGeom>
        </p:spPr>
      </p:pic>
      <p:pic>
        <p:nvPicPr>
          <p:cNvPr id="10" name="pic10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775700" y="3898503"/>
            <a:ext cx="254000" cy="215900"/>
          </a:xfrm>
          <a:prstGeom prst="rect">
            <a:avLst/>
          </a:prstGeom>
        </p:spPr>
      </p:pic>
      <p:sp>
        <p:nvSpPr>
          <p:cNvPr id="11" name="text11"/>
          <p:cNvSpPr>
            <a:spLocks noChangeArrowheads="1"/>
          </p:cNvSpPr>
          <p:nvPr/>
        </p:nvSpPr>
        <p:spPr>
          <a:xfrm>
            <a:off x="889000" y="767159"/>
            <a:ext cx="2047772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34">
                <a:solidFill>
                  <a:srgbClr val="138961"/>
                </a:solidFill>
                <a:latin typeface="Onest"/>
              </a:rPr>
              <a:t>Проверка перед показом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885825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0E2A24"/>
                </a:solidFill>
                <a:latin typeface="Manrope"/>
              </a:rPr>
              <a:t>Проверка готовой деки за десять минут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66800" y="2099866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0E9F6E"/>
                </a:solidFill>
                <a:latin typeface="Manrope"/>
              </a:rPr>
              <a:t>1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66800" y="3052366"/>
            <a:ext cx="1663700" cy="7556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550" b="1">
                <a:solidFill>
                  <a:srgbClr val="0E2A24"/>
                </a:solidFill>
                <a:latin typeface="Onest"/>
              </a:rPr>
              <a:t>Сверить числа между слайдами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66800" y="3905845"/>
            <a:ext cx="1663700" cy="19018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5C716B"/>
                </a:solidFill>
                <a:latin typeface="Onest"/>
              </a:rPr>
              <a:t>Одно и то же значение на разных слайдах должно совпадать: если на одном слайде доля одна, а на другом другая — правьте до показа.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3873500" y="2099866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0E9F6E"/>
                </a:solidFill>
                <a:latin typeface="Manrope"/>
              </a:rPr>
              <a:t>2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3873500" y="3052366"/>
            <a:ext cx="1663700" cy="7556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550" b="1">
                <a:solidFill>
                  <a:srgbClr val="0E2A24"/>
                </a:solidFill>
                <a:latin typeface="Onest"/>
              </a:rPr>
              <a:t>Проверить оси и единицы измерения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3873500" y="3905845"/>
            <a:ext cx="1663700" cy="1665684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5C716B"/>
                </a:solidFill>
                <a:latin typeface="Onest"/>
              </a:rPr>
              <a:t>У каждого графика должны быть подписаны оси, а единицы измерения — совпадать: проценты с процентами, рубли с рублями.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680200" y="2099866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0E9F6E"/>
                </a:solidFill>
                <a:latin typeface="Manrope"/>
              </a:rPr>
              <a:t>3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680200" y="3052366"/>
            <a:ext cx="1663700" cy="7556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550" b="1">
                <a:solidFill>
                  <a:srgbClr val="0E2A24"/>
                </a:solidFill>
                <a:latin typeface="Onest"/>
              </a:rPr>
              <a:t>Пролистать на обрезанные заголовки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680200" y="3905845"/>
            <a:ext cx="1663700" cy="19018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5C716B"/>
                </a:solidFill>
                <a:latin typeface="Onest"/>
              </a:rPr>
              <a:t>Длинные заголовки и подписи часто не влезают в блок и обрезаются: пролистайте деку целиком и укоротите то, что не поместилось.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9486900" y="2099866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0E9F6E"/>
                </a:solidFill>
                <a:latin typeface="Manrope"/>
              </a:rPr>
              <a:t>4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9486900" y="3052366"/>
            <a:ext cx="166370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550" b="1">
                <a:solidFill>
                  <a:srgbClr val="EEF6F2"/>
                </a:solidFill>
                <a:latin typeface="Onest"/>
              </a:rPr>
              <a:t>Убедиться, что период один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9486900" y="3658195"/>
            <a:ext cx="1663700" cy="1665684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FFFFFF"/>
                </a:solidFill>
                <a:latin typeface="Onest"/>
              </a:rPr>
              <a:t>Все цифры в деке должны относиться к одному и тому же периоду: смешение периодов на слайдах — самая незаметная ошибка.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0D2626">
                <a:alpha val="7843"/>
              </a:srgbClr>
            </a:outerShdw>
          </a:effectLst>
        </p:spPr>
      </p:sp>
      <p:sp>
        <p:nvSpPr>
          <p:cNvPr id="4" name="card4"/>
          <p:cNvSpPr/>
          <p:nvPr/>
        </p:nvSpPr>
        <p:spPr>
          <a:xfrm>
            <a:off x="762000" y="698500"/>
            <a:ext cx="1592759" cy="330200"/>
          </a:xfrm>
          <a:prstGeom prst="roundRect">
            <a:avLst>
              <a:gd name="adj" fmla="val 50000"/>
            </a:avLst>
          </a:prstGeom>
          <a:solidFill>
            <a:srgbClr val="EEF6F2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0E2A24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731000" y="698500"/>
            <a:ext cx="1972568" cy="330200"/>
          </a:xfrm>
          <a:prstGeom prst="roundRect">
            <a:avLst>
              <a:gd name="adj" fmla="val 50000"/>
            </a:avLst>
          </a:prstGeom>
          <a:solidFill>
            <a:srgbClr val="0E9F6E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791200" y="3124200"/>
            <a:ext cx="609600" cy="609600"/>
          </a:xfrm>
          <a:prstGeom prst="roundRect">
            <a:avLst>
              <a:gd name="adj" fmla="val 50000"/>
            </a:avLst>
          </a:prstGeom>
          <a:solidFill>
            <a:srgbClr val="EEF6F2"/>
          </a:solidFill>
          <a:ln>
            <a:noFill/>
          </a:ln>
          <a:effectLst>
            <a:outerShdw blurRad="203200" dist="50800" dir="5400000" rotWithShape="0">
              <a:srgbClr val="000000">
                <a:alpha val="25098"/>
              </a:srgbClr>
            </a:outerShdw>
          </a:effectLst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8050" y="3333750"/>
            <a:ext cx="215900" cy="190500"/>
          </a:xfrm>
          <a:prstGeom prst="rect">
            <a:avLst/>
          </a:prstGeom>
        </p:spPr>
      </p:pic>
      <p:sp>
        <p:nvSpPr>
          <p:cNvPr id="9" name="text9"/>
          <p:cNvSpPr>
            <a:spLocks noChangeArrowheads="1"/>
          </p:cNvSpPr>
          <p:nvPr/>
        </p:nvSpPr>
        <p:spPr>
          <a:xfrm>
            <a:off x="939800" y="784225"/>
            <a:ext cx="164715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5C716B"/>
                </a:solidFill>
                <a:latin typeface="Onest"/>
              </a:rPr>
              <a:t>В чате правок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1276350"/>
            <a:ext cx="4724400" cy="10604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5C716B"/>
                </a:solidFill>
                <a:latin typeface="Onest"/>
              </a:rPr>
              <a:t>Тексты и порядок — командой, цифры и подписи — руками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2656840"/>
            <a:ext cx="26203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5C716B"/>
                </a:solidFill>
                <a:latin typeface="Onest"/>
              </a:rPr>
              <a:t>—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49437" y="2660650"/>
            <a:ext cx="4252218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5C716B"/>
                </a:solidFill>
                <a:latin typeface="Onest"/>
              </a:rPr>
              <a:t>Формулировки, тон подачи и порядок блоков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3121581"/>
            <a:ext cx="26203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5C716B"/>
                </a:solidFill>
                <a:latin typeface="Onest"/>
              </a:rPr>
              <a:t>—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49437" y="3125391"/>
            <a:ext cx="3786307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5C716B"/>
                </a:solidFill>
                <a:latin typeface="Onest"/>
              </a:rPr>
              <a:t>Черновые тексты и структура разделов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3586321"/>
            <a:ext cx="26203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5C716B"/>
                </a:solidFill>
                <a:latin typeface="Onest"/>
              </a:rPr>
              <a:t>—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49437" y="3590131"/>
            <a:ext cx="3868043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5C716B"/>
                </a:solidFill>
                <a:latin typeface="Onest"/>
              </a:rPr>
              <a:t>Общая логика и связки между слайдами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6908800" y="784225"/>
            <a:ext cx="2102922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EEF6F2"/>
                </a:solidFill>
                <a:latin typeface="Onest"/>
              </a:rPr>
              <a:t>Руками на слайде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731000" y="1276350"/>
            <a:ext cx="4724400" cy="711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EEF6F2"/>
                </a:solidFill>
                <a:latin typeface="Onest"/>
              </a:rPr>
              <a:t>Точные данные и оформление доводите сами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731000" y="2307590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0E9F6E"/>
                </a:solidFill>
                <a:latin typeface="Onest"/>
              </a:rPr>
              <a:t>+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981230" y="2311400"/>
            <a:ext cx="447417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Onest"/>
              </a:rPr>
              <a:t>Цифры, даты и имена — только вручную, чтобы не потерять точность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731000" y="3018790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0E9F6E"/>
                </a:solidFill>
                <a:latin typeface="Onest"/>
              </a:rPr>
              <a:t>+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981230" y="3022600"/>
            <a:ext cx="447417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Onest"/>
              </a:rPr>
              <a:t>Подписи осей, единицы измерения и периоды — проверяете сами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6731000" y="3729990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0E9F6E"/>
                </a:solidFill>
                <a:latin typeface="Onest"/>
              </a:rPr>
              <a:t>+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981230" y="3733800"/>
            <a:ext cx="447417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Onest"/>
              </a:rPr>
              <a:t>Переносы строк, обрезанные заголовки и вёрстка — правятся на месте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0D2626">
                <a:alpha val="7843"/>
              </a:srgbClr>
            </a:outerShdw>
          </a:effectLst>
        </p:spPr>
      </p:sp>
      <p:sp>
        <p:nvSpPr>
          <p:cNvPr id="4" name="card4"/>
          <p:cNvSpPr/>
          <p:nvPr/>
        </p:nvSpPr>
        <p:spPr>
          <a:xfrm>
            <a:off x="762000" y="698500"/>
            <a:ext cx="1358900" cy="330200"/>
          </a:xfrm>
          <a:prstGeom prst="roundRect">
            <a:avLst>
              <a:gd name="adj" fmla="val 50000"/>
            </a:avLst>
          </a:prstGeom>
          <a:solidFill>
            <a:srgbClr val="EEF6F2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0E2A24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731000" y="698500"/>
            <a:ext cx="1550095" cy="330200"/>
          </a:xfrm>
          <a:prstGeom prst="roundRect">
            <a:avLst>
              <a:gd name="adj" fmla="val 50000"/>
            </a:avLst>
          </a:prstGeom>
          <a:solidFill>
            <a:srgbClr val="0E9F6E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791200" y="3124200"/>
            <a:ext cx="609600" cy="609600"/>
          </a:xfrm>
          <a:prstGeom prst="roundRect">
            <a:avLst>
              <a:gd name="adj" fmla="val 50000"/>
            </a:avLst>
          </a:prstGeom>
          <a:solidFill>
            <a:srgbClr val="EEF6F2"/>
          </a:solidFill>
          <a:ln>
            <a:noFill/>
          </a:ln>
          <a:effectLst>
            <a:outerShdw blurRad="203200" dist="50800" dir="5400000" rotWithShape="0">
              <a:srgbClr val="000000">
                <a:alpha val="25098"/>
              </a:srgbClr>
            </a:outerShdw>
          </a:effectLst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8050" y="3333750"/>
            <a:ext cx="215900" cy="190500"/>
          </a:xfrm>
          <a:prstGeom prst="rect">
            <a:avLst/>
          </a:prstGeom>
        </p:spPr>
      </p:pic>
      <p:sp>
        <p:nvSpPr>
          <p:cNvPr id="9" name="text9"/>
          <p:cNvSpPr>
            <a:spLocks noChangeArrowheads="1"/>
          </p:cNvSpPr>
          <p:nvPr/>
        </p:nvSpPr>
        <p:spPr>
          <a:xfrm>
            <a:off x="939800" y="784225"/>
            <a:ext cx="136652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5C716B"/>
                </a:solidFill>
                <a:latin typeface="Onest"/>
              </a:rPr>
              <a:t>Что менять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1276350"/>
            <a:ext cx="4724400" cy="711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5C716B"/>
                </a:solidFill>
                <a:latin typeface="Onest"/>
              </a:rPr>
              <a:t>Одна тема на всю деку: что в ней стоит менять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2307590"/>
            <a:ext cx="26203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5C716B"/>
                </a:solidFill>
                <a:latin typeface="Onest"/>
              </a:rPr>
              <a:t>—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49437" y="2311400"/>
            <a:ext cx="3238143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5C716B"/>
                </a:solidFill>
                <a:latin typeface="Onest"/>
              </a:rPr>
              <a:t>Акцентный цвет под ваш контекст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2772331"/>
            <a:ext cx="26203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5C716B"/>
                </a:solidFill>
                <a:latin typeface="Onest"/>
              </a:rPr>
              <a:t>—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49437" y="2776141"/>
            <a:ext cx="2778085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5C716B"/>
                </a:solidFill>
                <a:latin typeface="Onest"/>
              </a:rPr>
              <a:t>Размер шрифта в заголовках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3237071"/>
            <a:ext cx="26203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5C716B"/>
                </a:solidFill>
                <a:latin typeface="Onest"/>
              </a:rPr>
              <a:t>—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49437" y="3240881"/>
            <a:ext cx="3209211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5C716B"/>
                </a:solidFill>
                <a:latin typeface="Onest"/>
              </a:rPr>
              <a:t>Место для названия организации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6908800" y="784225"/>
            <a:ext cx="1595953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EEF6F2"/>
                </a:solidFill>
                <a:latin typeface="Onest"/>
              </a:rPr>
              <a:t>Что оставить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731000" y="1276350"/>
            <a:ext cx="5334000" cy="361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EEF6F2"/>
                </a:solidFill>
                <a:latin typeface="Onest"/>
              </a:rPr>
              <a:t>Что лучше не трогать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731000" y="1958340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0E9F6E"/>
                </a:solidFill>
                <a:latin typeface="Onest"/>
              </a:rPr>
              <a:t>+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981230" y="1962150"/>
            <a:ext cx="5012829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Onest"/>
              </a:rPr>
              <a:t>Набор шрифтов: он подобран под читаемость с экрана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731000" y="2423081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0E9F6E"/>
                </a:solidFill>
                <a:latin typeface="Onest"/>
              </a:rPr>
              <a:t>+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981230" y="2426891"/>
            <a:ext cx="4458295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Onest"/>
              </a:rPr>
              <a:t>Сетку и поля: на них держится единый вид деки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6731000" y="2887821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0E9F6E"/>
                </a:solidFill>
                <a:latin typeface="Onest"/>
              </a:rPr>
              <a:t>+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981230" y="2891631"/>
            <a:ext cx="4928295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Onest"/>
              </a:rPr>
              <a:t>Стиль таблиц и графиков: он общий для всех слайдов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27700"/>
            <a:ext cx="10668000" cy="495300"/>
          </a:xfrm>
          <a:prstGeom prst="roundRect">
            <a:avLst>
              <a:gd name="adj" fmla="val 30769"/>
            </a:avLst>
          </a:prstGeom>
          <a:solidFill>
            <a:srgbClr val="D6EBE0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762000" y="635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80">
                <a:solidFill>
                  <a:srgbClr val="0E9F6E"/>
                </a:solidFill>
                <a:latin typeface="Onest"/>
              </a:rPr>
              <a:t>Результат работы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85725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0E2A24"/>
                </a:solidFill>
                <a:latin typeface="Manrope"/>
              </a:rPr>
              <a:t>Чем забрать результат: два формата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092200" y="1982391"/>
            <a:ext cx="5232400" cy="317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2000" b="1">
                <a:solidFill>
                  <a:srgbClr val="0E9F6E"/>
                </a:solidFill>
                <a:latin typeface="Onest"/>
              </a:rPr>
              <a:t>PPTX — для правок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092200" y="2479278"/>
            <a:ext cx="4622800" cy="488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75"/>
              </a:lnSpc>
            </a:pPr>
            <a:r>
              <a:rPr lang="ru-RU" sz="1250">
                <a:solidFill>
                  <a:srgbClr val="0E2A24"/>
                </a:solidFill>
                <a:latin typeface="Onest"/>
              </a:rPr>
              <a:t>Открывается в редакторе слайдов и правится как обычный файл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092200" y="3069828"/>
            <a:ext cx="4622800" cy="488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75"/>
              </a:lnSpc>
            </a:pPr>
            <a:r>
              <a:rPr lang="ru-RU" sz="1250">
                <a:solidFill>
                  <a:srgbClr val="0E2A24"/>
                </a:solidFill>
                <a:latin typeface="Onest"/>
              </a:rPr>
              <a:t>Тексты, цифры и порядок слайдов правятся после скачивания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92200" y="3660378"/>
            <a:ext cx="5232400" cy="2508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75"/>
              </a:lnSpc>
            </a:pPr>
            <a:r>
              <a:rPr lang="ru-RU" sz="1250">
                <a:solidFill>
                  <a:srgbClr val="0E2A24"/>
                </a:solidFill>
                <a:latin typeface="Onest"/>
              </a:rPr>
              <a:t>Подходит для доработки и повторного использования деки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6502400" y="1982391"/>
            <a:ext cx="5232400" cy="317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2000" b="1">
                <a:solidFill>
                  <a:srgbClr val="0E2A24"/>
                </a:solidFill>
                <a:latin typeface="Onest"/>
              </a:rPr>
              <a:t>PDF — для показа и печати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6502400" y="2479278"/>
            <a:ext cx="5232400" cy="2508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75"/>
              </a:lnSpc>
            </a:pPr>
            <a:r>
              <a:rPr lang="ru-RU" sz="1250">
                <a:solidFill>
                  <a:srgbClr val="0E2A24"/>
                </a:solidFill>
                <a:latin typeface="Onest"/>
              </a:rPr>
              <a:t>Берите, когда дека финальная и правок больше не будет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502400" y="2831703"/>
            <a:ext cx="4622800" cy="488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75"/>
              </a:lnSpc>
            </a:pPr>
            <a:r>
              <a:rPr lang="ru-RU" sz="1250">
                <a:solidFill>
                  <a:srgbClr val="0E2A24"/>
                </a:solidFill>
                <a:latin typeface="Onest"/>
              </a:rPr>
              <a:t>Раскладка везде одинаковая — ничего не съезжает на чужом экране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502400" y="3422253"/>
            <a:ext cx="5232400" cy="2508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75"/>
              </a:lnSpc>
            </a:pPr>
            <a:r>
              <a:rPr lang="ru-RU" sz="1250">
                <a:solidFill>
                  <a:srgbClr val="0E2A24"/>
                </a:solidFill>
                <a:latin typeface="Onest"/>
              </a:rPr>
              <a:t>Годится для показа с проектора и для печати раздатки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16000" y="5905500"/>
            <a:ext cx="748530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 cap="all" spc="126">
                <a:solidFill>
                  <a:srgbClr val="0E9F6E"/>
                </a:solidFill>
                <a:latin typeface="Onest"/>
              </a:rPr>
              <a:t>Общее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661914" y="5880100"/>
            <a:ext cx="7126486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0E2A24"/>
                </a:solidFill>
                <a:latin typeface="Onest"/>
              </a:rPr>
              <a:t>Оба формата делают из одной деки: правьте в PPTX, а на показ и печать берите PDF.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2077244"/>
            <a:ext cx="1268115" cy="220266"/>
          </a:xfrm>
          <a:prstGeom prst="roundRect">
            <a:avLst>
              <a:gd name="adj" fmla="val 34594"/>
            </a:avLst>
          </a:prstGeom>
          <a:solidFill>
            <a:srgbClr val="D8ECE2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5461000" y="1866900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0E9F6E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5461000" y="2425700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0E9F6E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5461000" y="2984500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0E9F6E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461000" y="3543300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0E9F6E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5461000" y="4102100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0E9F6E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5461000" y="4660900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0E9F6E"/>
          </a:solidFill>
          <a:ln>
            <a:noFill/>
          </a:ln>
        </p:spPr>
      </p:sp>
      <p:pic>
        <p:nvPicPr>
          <p:cNvPr id="10" name="pic10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9900" y="1968500"/>
            <a:ext cx="152400" cy="127000"/>
          </a:xfrm>
          <a:prstGeom prst="rect">
            <a:avLst/>
          </a:prstGeom>
        </p:spPr>
      </p:pic>
      <p:pic>
        <p:nvPicPr>
          <p:cNvPr id="11" name="pic11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49900" y="2527300"/>
            <a:ext cx="152400" cy="127000"/>
          </a:xfrm>
          <a:prstGeom prst="rect">
            <a:avLst/>
          </a:prstGeom>
        </p:spPr>
      </p:pic>
      <p:pic>
        <p:nvPicPr>
          <p:cNvPr id="12" name="pic12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49900" y="3086100"/>
            <a:ext cx="152400" cy="127000"/>
          </a:xfrm>
          <a:prstGeom prst="rect">
            <a:avLst/>
          </a:prstGeom>
        </p:spPr>
      </p:pic>
      <p:pic>
        <p:nvPicPr>
          <p:cNvPr id="13" name="pic13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49900" y="3644900"/>
            <a:ext cx="152400" cy="127000"/>
          </a:xfrm>
          <a:prstGeom prst="rect">
            <a:avLst/>
          </a:prstGeom>
        </p:spPr>
      </p:pic>
      <p:pic>
        <p:nvPicPr>
          <p:cNvPr id="14" name="pic14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49900" y="4203700"/>
            <a:ext cx="152400" cy="127000"/>
          </a:xfrm>
          <a:prstGeom prst="rect">
            <a:avLst/>
          </a:prstGeom>
        </p:spPr>
      </p:pic>
      <p:pic>
        <p:nvPicPr>
          <p:cNvPr id="15" name="pic15"/>
          <p:cNvPicPr/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549900" y="4762500"/>
            <a:ext cx="152400" cy="127000"/>
          </a:xfrm>
          <a:prstGeom prst="rect">
            <a:avLst/>
          </a:prstGeom>
        </p:spPr>
      </p:pic>
      <p:sp>
        <p:nvSpPr>
          <p:cNvPr id="16" name="text16"/>
          <p:cNvSpPr>
            <a:spLocks noChangeArrowheads="1"/>
          </p:cNvSpPr>
          <p:nvPr/>
        </p:nvSpPr>
        <p:spPr>
          <a:xfrm>
            <a:off x="889000" y="2115344"/>
            <a:ext cx="1251482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34">
                <a:solidFill>
                  <a:srgbClr val="138961"/>
                </a:solidFill>
                <a:latin typeface="Onest"/>
              </a:rPr>
              <a:t>Перед показом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762000" y="2405459"/>
            <a:ext cx="3962400" cy="137269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570"/>
              </a:lnSpc>
            </a:pPr>
            <a:r>
              <a:rPr lang="ru-RU" sz="3400" b="1" spc="-67">
                <a:solidFill>
                  <a:srgbClr val="0E2A24"/>
                </a:solidFill>
                <a:latin typeface="Manrope"/>
              </a:rPr>
              <a:t>Чек-лист из шести пунктов перед показом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762000" y="4008983"/>
            <a:ext cx="3962400" cy="78035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15"/>
              </a:lnSpc>
            </a:pPr>
            <a:r>
              <a:rPr lang="ru-RU" sz="1300">
                <a:solidFill>
                  <a:srgbClr val="5C716B"/>
                </a:solidFill>
                <a:latin typeface="Onest"/>
              </a:rPr>
              <a:t>Быстрый проход по деке занимает несколько минут и снимает большинство неловких моментов.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5969000" y="1910556"/>
            <a:ext cx="3757851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0E2A24"/>
                </a:solidFill>
                <a:latin typeface="Onest"/>
              </a:rPr>
              <a:t>Цифры сходятся между слайдами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5969000" y="2469356"/>
            <a:ext cx="5183783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0E2A24"/>
                </a:solidFill>
                <a:latin typeface="Onest"/>
              </a:rPr>
              <a:t>У графиков подписаны оси и единицы измерения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5969000" y="3028156"/>
            <a:ext cx="4954885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0E2A24"/>
                </a:solidFill>
                <a:latin typeface="Onest"/>
              </a:rPr>
              <a:t>Заголовки видны целиком, ничего не обрезано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5969000" y="3586956"/>
            <a:ext cx="3939778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0E2A24"/>
                </a:solidFill>
                <a:latin typeface="Onest"/>
              </a:rPr>
              <a:t>Везде один и тот же период данных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5969000" y="4145756"/>
            <a:ext cx="4162425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0E2A24"/>
                </a:solidFill>
                <a:latin typeface="Onest"/>
              </a:rPr>
              <a:t>Имена, названия и термины выверены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5969000" y="4704556"/>
            <a:ext cx="4981178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0E2A24"/>
                </a:solidFill>
                <a:latin typeface="Onest"/>
              </a:rPr>
              <a:t>Оба файла открываются на чужом компьютере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с ИИ онлайн: что нейросеть делает сама, а что проверяете вы</dc:title>
  <dc:creator>Слайда</dc:creator>
</cp:coreProperties>
</file>