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2F5D3A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2F5D3A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коллеги! Меня зовут Александр Сергеевич Петров, я специалист по охране труда на нашем производстве. Сегодня, в ваш первый рабочий день, мы проведём вводный инструктаж — это обязательный этап для каждого, кто приходит работать на мебельное производство. Мы разберём, как устроена безопасность на предприятии, какие опасности вас окружают и как их избежать. Наша главная цель — чтобы каждый из вас вернулся домой здоровым.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прошли основную часть инструктажа. Теперь закрепим знания — сегодня вы пройдёте проверку по требованиям охраны труда. С завтрашнего дня начнётся стажировка на рабочем месте под руководством наставника, а перед началом работы — первичный инструктаж. Если возникнут вопросы, служба охраны труда всегда рядом: кабинет 101, внутренний телефон 12-34.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мы перейдём к практике, давайте зафиксируем, на чём всё это держится. Вводный инструктаж — это не наша прихоть, а прямое требование Трудового кодекса. Статья 225 обязывает работодателя проводить обучение по охране труда, а вас — это обучение проходить. Конкретный порядок, как это делать, прописан в постановлении Правительства № 2464. И сразу предупрежу: за нарушение этих требований предусмотрена ответственность — вплоть до административной по КоАП. Так что давайте отнесёмся к этому серьёзно.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безопасность в компании отвечает целая структура. Руководитель службы — главный инженер, он задаёт стандарты. Я — специалист по охране труда — провожу инструктажи, консультирую и расследую происшествия. В каждом цехе есть ответственный — начальник участка, к нему можно обращаться по любым вопросам безопасности на месте. Сейчас мы с вами подпишем несколько документов: программу вводного инструктажа, отметимся в журнале регистрации и заведём личную карточку выдачи СИЗ. Это нужно, чтобы у каждого было подтверждение, что инструктаж проведён и средства защиты выданы.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как безопасно передвигаться по нашей территории. Главное правило — вы всегда пешеход, а вокруг вас работает техника. Поэтому двигайтесь только по размеченным пешеходным дорожкам, они обозначены знаками, и не срезайте путь через проезды. Погрузчики ездят по своим специальным проездам, и заходить туда пешком нельзя — техника имеет приоритет. И ещё три жёстких запрета: не пересекайте зону погрузки, не отвлекайтесь на телефон на ходу и всегда носите сигнальный жилет. Эти правила — не формальность, они реально спасают жизнь.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что вас подстерегает на каждом участке. На раскроечном — вращающиеся механизмы, шум и древесная пыль: это травмы, потеря слуха и проблемы с дыханием. В покрасочной камере — пары растворителей и аэрозоль краски: отравление и пожароопасность. В сборочном цехе — ручной инструмент и подъём тяжестей: порезы и ушибы. На складе — погрузчики и падение грузов. Запомните: на каждом участке свои риски, и вы должны их знать до начала работы.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что защищает вас каждый день — о средствах индивидуальной защиты. У каждой должности свой комплект: станочнику — очки, наушники и респиратор, маляру — респиратор с фильтром, сборщику — перчатки и защитная обувь, кладовщику — спецодежда и каска. Это не формальность: без СИЗ к работе не допускают. Перед началом смены проверяйте целостность, срок годности и маркировку — повреждённое средство не защищает. Если что-то не так, сразу сообщите мастеру, вам заменят.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эту динамику: за три года число несчастных случаев на нашем производстве снизилось с четырёх до одного. Это результат системной работы по охране труда. Но даже один случай — это много. Поэтому наша цель на 2026 год — ноль происшествий. И это достижимо, если каждый из вас будет соблюдать требования безопасности, которые мы разберём на этом инструктаже.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произошёл несчастный случай, действуйте по простому алгоритму. Сначала остановите работу и убедитесь, что вам ничего не угрожает. Затем окажите пострадавшему первую помощь, при необходимости вызовите скорую по номеру 103 или 112. Обязательно сообщите руководителю, чтобы запустить официальную процедуру. И постарайтесь сохранить обстановку — это важно для расследования. Запомните эти шаги, от них зависит безопасность ваших коллег.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Пожарная безопасность — это не про теорию, а про вашу жизнь. Когда вы услышите сигнал тревоги, главное — не паниковать, а действовать по плану. Прекращаете работу, отключаете оборудование и спокойно идёте к ближайшему эвакуационному выходу. Сборный пункт у нас один — у главных ворот, туда должны прийти все. Огнетушители есть на каждом участке, но применять их стоит только если очаг небольшой и вы уверены в своих действиях. И запомните три главных запрета: никакого лифта, никаких возвращений за вещами и никакой паники. И последнее: планы эвакуации висят на каждом этаже и в каждом цехе — найдите на них свой маршрут в первый же день.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126146abae3e6c3a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Relationship Id="rId4" Type="http://schemas.openxmlformats.org/officeDocument/2006/relationships/image" Target="../media/m2749c864704a62f2.png"/><Relationship Id="rId5" Type="http://schemas.openxmlformats.org/officeDocument/2006/relationships/image" Target="../media/mab5f3d4765b0eab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190b8f0714e10919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e0e235d43830b1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3a010aec25cea3c9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92fcea45353ef09c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3a010aec25cea3c9.png"/><Relationship Id="rId4" Type="http://schemas.openxmlformats.org/officeDocument/2006/relationships/image" Target="../media/m9397ebd7264b60fc.png"/><Relationship Id="rId5" Type="http://schemas.openxmlformats.org/officeDocument/2006/relationships/image" Target="../media/m9f0a11ed6ac787dd.svg"/><Relationship Id="rId6" Type="http://schemas.openxmlformats.org/officeDocument/2006/relationships/image" Target="../media/mcdeb1873972461f3.png"/><Relationship Id="rId8" Type="http://schemas.openxmlformats.org/officeDocument/2006/relationships/image" Target="../media/m12c2672fbafda1af.png"/><Relationship Id="rId9" Type="http://schemas.openxmlformats.org/officeDocument/2006/relationships/image" Target="../media/mcbe8804e1b34602a.svg"/><Relationship Id="rId10" Type="http://schemas.openxmlformats.org/officeDocument/2006/relationships/image" Target="../media/md2d2a9741acb7ada.png"/><Relationship Id="rId11" Type="http://schemas.openxmlformats.org/officeDocument/2006/relationships/image" Target="../media/meafe271c44876838.svg"/><Relationship Id="rId12" Type="http://schemas.openxmlformats.org/officeDocument/2006/relationships/image" Target="../media/m06e348e5e6ca4e81.png"/><Relationship Id="rId13" Type="http://schemas.openxmlformats.org/officeDocument/2006/relationships/image" Target="../media/m80dd171b7b2c827f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1bc880a5d5236a8e.png"/><Relationship Id="rId4" Type="http://schemas.openxmlformats.org/officeDocument/2006/relationships/image" Target="../media/m24c7ce6dd8a7c28f.png"/><Relationship Id="rId5" Type="http://schemas.openxmlformats.org/officeDocument/2006/relationships/image" Target="../media/m956099a321f9d5e6.svg"/><Relationship Id="rId6" Type="http://schemas.openxmlformats.org/officeDocument/2006/relationships/image" Target="../media/m79dd7b3728c5c5dd.png"/><Relationship Id="rId7" Type="http://schemas.openxmlformats.org/officeDocument/2006/relationships/image" Target="../media/m956099a321f9d5e6.svg"/><Relationship Id="rId8" Type="http://schemas.openxmlformats.org/officeDocument/2006/relationships/image" Target="../media/m062cf7181e89ad21.png"/><Relationship Id="rId9" Type="http://schemas.openxmlformats.org/officeDocument/2006/relationships/image" Target="../media/m956099a321f9d5e6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05f8fe54d1d5d2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2F5D3A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263620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ООО «Лесной стандарт»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168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F5D3A"/>
                </a:solidFill>
                <a:latin typeface="Manrope"/>
              </a:rPr>
              <a:t>Вводный инструктаж · Охрана труда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898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Вводный инструктаж по охране труда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378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Правила безопасной работы на мебельном производстве ООО «Лесной стандарт» для новых сотрудников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127985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115895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Петров А.С.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134195" y="5848350"/>
            <a:ext cx="296899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134195" y="6057900"/>
            <a:ext cx="284809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Специалист по охране труда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914007" y="5848350"/>
            <a:ext cx="480714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914007" y="6057900"/>
            <a:ext cx="480714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новых сотрудников мебельного производства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610398"/>
            <a:ext cx="2186781" cy="533400"/>
          </a:xfrm>
          <a:prstGeom prst="roundRect">
            <a:avLst>
              <a:gd name="adj" fmla="val 28571"/>
            </a:avLst>
          </a:prstGeom>
          <a:solidFill>
            <a:srgbClr val="2F5D3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101181" y="4610398"/>
            <a:ext cx="3938290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685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19710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714202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993602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После инструктажа — к рабочему месту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370560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Пройдите проверку знаний, стажировку под руководством наставника и первичный инструктаж на рабочем месте. Служба охраны труда — кабинет 101, внутренний телефон 12-34.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70042" y="4759623"/>
            <a:ext cx="177069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Проверка знаний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139281" y="4759623"/>
            <a:ext cx="386209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Стажировка и первичный инструктаж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59300"/>
            <a:ext cx="26924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 — пример собран в «Слайде»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2660848"/>
            <a:ext cx="5067300" cy="1060450"/>
          </a:xfrm>
          <a:prstGeom prst="roundRect">
            <a:avLst>
              <a:gd name="adj" fmla="val 215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72200" y="2660848"/>
            <a:ext cx="5067300" cy="1060450"/>
          </a:xfrm>
          <a:prstGeom prst="roundRect">
            <a:avLst>
              <a:gd name="adj" fmla="val 215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52500" y="3873698"/>
            <a:ext cx="5067300" cy="1060450"/>
          </a:xfrm>
          <a:prstGeom prst="roundRect">
            <a:avLst>
              <a:gd name="adj" fmla="val 215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3873698"/>
            <a:ext cx="5067300" cy="1060450"/>
          </a:xfrm>
          <a:prstGeom prst="roundRect">
            <a:avLst>
              <a:gd name="adj" fmla="val 215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308100" y="742950"/>
            <a:ext cx="208802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3A"/>
                </a:solidFill>
                <a:latin typeface="Manrope"/>
              </a:rPr>
              <a:t>Нормативная база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Правовые основания вводного инструктажа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06500" y="2876748"/>
            <a:ext cx="63271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2F5D3A"/>
                </a:solidFill>
                <a:latin typeface="Manrope"/>
              </a:rPr>
              <a:t>§ ТК РФ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890018" y="2876748"/>
            <a:ext cx="4510782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2A3140"/>
                </a:solidFill>
                <a:latin typeface="Manrope"/>
              </a:rPr>
              <a:t>Трудовой кодекс РФ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890018" y="3121223"/>
            <a:ext cx="3901182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Ст. 214, 215: обязанности работодателя и работника по охране труда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26200" y="2876748"/>
            <a:ext cx="63271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2F5D3A"/>
                </a:solidFill>
                <a:latin typeface="Manrope"/>
              </a:rPr>
              <a:t>§ ТК РФ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109718" y="2876748"/>
            <a:ext cx="386665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2A3140"/>
                </a:solidFill>
                <a:latin typeface="Manrope"/>
              </a:rPr>
              <a:t>Трудовой кодекс РФ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109718" y="3121223"/>
            <a:ext cx="3866654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Ст. 225: обучение по охране труда и проверка знаний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06500" y="4089598"/>
            <a:ext cx="75892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2F5D3A"/>
                </a:solidFill>
                <a:latin typeface="Manrope"/>
              </a:rPr>
              <a:t>§ № 2464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2016224" y="4089598"/>
            <a:ext cx="438457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2A3140"/>
                </a:solidFill>
                <a:latin typeface="Manrope"/>
              </a:rPr>
              <a:t>Постановление Правительства РФ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2016224" y="4334073"/>
            <a:ext cx="3774976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Порядок обучения по охране труда и проверки знаний требований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26200" y="4089598"/>
            <a:ext cx="60146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2F5D3A"/>
                </a:solidFill>
                <a:latin typeface="Manrope"/>
              </a:rPr>
              <a:t>§ КоАП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078464" y="4089598"/>
            <a:ext cx="454203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2A3140"/>
                </a:solidFill>
                <a:latin typeface="Manrope"/>
              </a:rPr>
              <a:t>Кодекс об административных правонарушениях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078464" y="4334073"/>
            <a:ext cx="3932436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Ст. 5.27.1: ответственность за нарушение требований охраны труда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ТК РФ, Постановление Правительства № 2464, КоАП РФ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77580" y="2291358"/>
            <a:ext cx="4236839" cy="844550"/>
          </a:xfrm>
          <a:prstGeom prst="roundRect">
            <a:avLst>
              <a:gd name="adj" fmla="val 27067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758652"/>
            <a:ext cx="241663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3A"/>
                </a:solidFill>
                <a:latin typeface="Manrope"/>
              </a:rPr>
              <a:t>Служба охраны труда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4066480" y="2481858"/>
            <a:ext cx="405903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Кто отвечает за вашу безопасность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4066480" y="2793008"/>
            <a:ext cx="4059039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80"/>
              </a:lnSpc>
            </a:pPr>
            <a:r>
              <a:rPr lang="ru-RU" sz="900" spc="90">
                <a:solidFill>
                  <a:srgbClr val="2F5D3A"/>
                </a:solidFill>
                <a:latin typeface="Manrope"/>
              </a:rPr>
              <a:t>Специалист по охране труда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318260" y="3828058"/>
            <a:ext cx="30022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Руководитель службы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5080" y="4113808"/>
            <a:ext cx="308864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636569"/>
                </a:solidFill>
                <a:latin typeface="Manrope"/>
              </a:rPr>
              <a:t>Главный инженер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318260" y="4383365"/>
            <a:ext cx="3002280" cy="26098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Общее руководство и контроль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594860" y="3828058"/>
            <a:ext cx="30022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Специалист по охране труда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551680" y="4113808"/>
            <a:ext cx="308864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636569"/>
                </a:solidFill>
                <a:latin typeface="Manrope"/>
              </a:rPr>
              <a:t>Проводит инструктажи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832350" y="4383385"/>
            <a:ext cx="2527300" cy="5091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Консультации, контроль, расследования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871460" y="3828058"/>
            <a:ext cx="30022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Ответственные по цехам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828280" y="4113808"/>
            <a:ext cx="308864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636569"/>
                </a:solidFill>
                <a:latin typeface="Manrope"/>
              </a:rPr>
              <a:t>Начальники участков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871460" y="4383365"/>
            <a:ext cx="3002280" cy="26098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Безопасность на рабочих местах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319980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3A"/>
                </a:solidFill>
                <a:latin typeface="Manrope"/>
              </a:rPr>
              <a:t>Безопасность на территории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Правила передвижения по территории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3A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Пешеходные маршруты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Двигайтесь только по размеченным пешеходным дорожкам со знаками. Следуйте указателям, не срезайте путь через проезды.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3A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Зоны погрузчиков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Погрузчики движутся только по специальным проездам. Пешеходам вход в эти зоны запрещён — уступайте дорогу технике.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3A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Запрещено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 пересекайте зону погрузки, не пользуйтесь телефоном на ходу, не ходите без сигнального жилета на территории.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65027"/>
            <a:ext cx="10668000" cy="4019550"/>
          </a:xfrm>
          <a:prstGeom prst="roundRect">
            <a:avLst>
              <a:gd name="adj" fmla="val 5687"/>
            </a:avLst>
          </a:prstGeom>
          <a:noFill/>
          <a:ln w="12700" cap="flat">
            <a:solidFill>
              <a:srgbClr val="E2E9E3"/>
            </a:solidFill>
          </a:ln>
        </p:spPr>
      </p:sp>
      <p:sp>
        <p:nvSpPr>
          <p:cNvPr id="4" name="card4"/>
          <p:cNvSpPr/>
          <p:nvPr/>
        </p:nvSpPr>
        <p:spPr>
          <a:xfrm>
            <a:off x="5504656" y="1977727"/>
            <a:ext cx="2956322" cy="590550"/>
          </a:xfrm>
          <a:prstGeom prst="rect">
            <a:avLst/>
          </a:prstGeom>
          <a:solidFill>
            <a:srgbClr val="E2E9E3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504656" y="2568277"/>
            <a:ext cx="2956322" cy="850900"/>
          </a:xfrm>
          <a:prstGeom prst="rect">
            <a:avLst/>
          </a:prstGeom>
          <a:solidFill>
            <a:srgbClr val="E2E9E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656" y="3419177"/>
            <a:ext cx="2956322" cy="850900"/>
          </a:xfrm>
          <a:prstGeom prst="rect">
            <a:avLst/>
          </a:prstGeom>
          <a:solidFill>
            <a:srgbClr val="E2E9E3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656" y="4270077"/>
            <a:ext cx="2956322" cy="850900"/>
          </a:xfrm>
          <a:prstGeom prst="rect">
            <a:avLst/>
          </a:prstGeom>
          <a:solidFill>
            <a:srgbClr val="E2E9E3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656" y="5120977"/>
            <a:ext cx="2956322" cy="850900"/>
          </a:xfrm>
          <a:prstGeom prst="rect">
            <a:avLst/>
          </a:prstGeom>
          <a:solidFill>
            <a:srgbClr val="E2E9E3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473472"/>
            <a:ext cx="311298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3A"/>
                </a:solidFill>
                <a:latin typeface="Manrope"/>
              </a:rPr>
              <a:t>Опасные и вредные факторы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01377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Опасные и вредные производственные факторы по участкам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142827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Участок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437624" y="2142827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F5D3A"/>
                </a:solidFill>
                <a:latin typeface="Manrope"/>
              </a:rPr>
              <a:t>Фактор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93946" y="2142827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Чем опасен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65200" y="2863552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Раскроечный участок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682456" y="2733377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Вращающиеся механизмы, шум, древесная пыль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638778" y="2733377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Травмы, потеря слуха, поражение дыхания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3714452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Покрасочная камера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682456" y="3584277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Пары растворителей, аэрозоль краски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638778" y="3584277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Отравление, пожароопасность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5200" y="4565352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Сборочный цех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682456" y="4435177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Ручной инструмент, подъём тяжестей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393946" y="4565352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Порезы, ушибы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65200" y="5416252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Склад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682456" y="5286077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Движение погрузчиков, падение грузов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393946" y="5416252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Травмы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62000" y="6136977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На каждом участке — свои риски: знайте их до начала работы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22507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22507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22507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927673"/>
            <a:ext cx="3454400" cy="2041327"/>
          </a:xfrm>
          <a:prstGeom prst="roundRect">
            <a:avLst>
              <a:gd name="adj" fmla="val 1119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016000" y="416897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927673"/>
            <a:ext cx="3454400" cy="2041327"/>
          </a:xfrm>
          <a:prstGeom prst="roundRect">
            <a:avLst>
              <a:gd name="adj" fmla="val 1119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22800" y="416897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3" name="pic13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270573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270573"/>
            <a:ext cx="177800" cy="177800"/>
          </a:xfrm>
          <a:prstGeom prst="rect">
            <a:avLst/>
          </a:prstGeom>
        </p:spPr>
      </p:pic>
      <p:sp>
        <p:nvSpPr>
          <p:cNvPr id="18" name="text18"/>
          <p:cNvSpPr>
            <a:spLocks noChangeArrowheads="1"/>
          </p:cNvSpPr>
          <p:nvPr/>
        </p:nvSpPr>
        <p:spPr>
          <a:xfrm>
            <a:off x="1117600" y="615950"/>
            <a:ext cx="370909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3A"/>
                </a:solidFill>
                <a:latin typeface="Manrope"/>
              </a:rPr>
              <a:t>Средства индивидуальной защиты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СИЗ по должностям: что выдаём и как проверяем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Станочник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260717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Защитные очки, наушники, респиратор, перчатки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Маляр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228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Респиратор с фильтром, очки, перчатки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Сборщик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296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Перчатки, защитная обувь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016000" y="4715073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Кладовщик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016000" y="5010348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Спецодежда, перчатки, каска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4622800" y="4715073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Проверка СИЗ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622800" y="5010348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Целостность, срок годности, маркировка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092325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49212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Несчастные случаи на производстве: динамика 2023–2025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628775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Количество несчастных случаев на предприятии по годам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606107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Цель на 2026 год — 0 происшествий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службы охраны труда ООО «Лесной стандарт», 2023–2025 гг.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181027"/>
            <a:ext cx="2247900" cy="356314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181027"/>
            <a:ext cx="2247900" cy="356314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181027"/>
            <a:ext cx="2247900" cy="356314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181027"/>
            <a:ext cx="2247900" cy="3563144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094680"/>
            <a:ext cx="212350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3A"/>
                </a:solidFill>
                <a:latin typeface="Manrope"/>
              </a:rPr>
              <a:t>Порядок действий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18288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делать при несчастном случае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39692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3A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34942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Остановить работу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996531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Прекратите работу, оцените обстановку, чтобы не пострадать самим.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39692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3A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34942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Оказать первую помощь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99653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Остановите кровотечение, придайте удобное положение. При тяжёлой травме звоните 103 или 112.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39692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3A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34942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Сообщить руководителю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996531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Немедленно сообщите непосредственному руководителю или в службу охраны труда.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39692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3A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34942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Сохранить обстановку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99653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Не перемещайте предметы и оборудование до расследования — зафиксируйте обстановку.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38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F5D3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33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F5D3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28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D3A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22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D3A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74105"/>
            <a:ext cx="275786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3A"/>
                </a:solidFill>
                <a:latin typeface="Manrope"/>
              </a:rPr>
              <a:t>Пожарная безопасность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702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Эвакуация: действуем спокойно и по плану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9621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Сигнал тревоги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Прекратите работу, отключите оборудование и пройдите к ближайшему эвакуационному выходу.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8916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Сборный пункт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Все собираются у главных ворот предприятия — место сбора указано на планах эвакуации.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8211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Огнетушители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Расположены на каждом участке, у выходов и в коридорах. Применяйте только при пожаре на ранней стадии.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7505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Запрещено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Пользоваться лифтом, возвращаться за вещами и создавать панику. Двигайтесь организованно, без бега.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83624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Планы эвакуации размещены на каждом этаже и участке цеха.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Вводный инструктаж по охране труда — пример презентации</dc:title>
  <dc:creator>Слайда</dc:creator>
</cp:coreProperties>
</file>