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день, меня зовут Сергей Владимирович, я начальник склада. Сегодня мы проведём первичный инструктаж на вашем рабочем месте — вы приняты на должность кладовщика-комплектовщика. Вводный инструктаж вы уже прошли в отделе охраны труда, а сейчас я расскажу о конкретных правилах и опасностях именно нашего склада. Пройдём по всей рабочей зоне, разберём оборудование, безопасные приёмы и действия в нештатных ситуациях. В конце инструктажа вы поставите подпись в журнале — и после стажировки приступите к самостоятельной работе.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Вводный инструктаж вы уже прошли в отделе охраны труда — там рассказали общие правила для всего предприятия. Теперь я, как ваш непосредственный руководитель, проведу первичный инструктаж — он касается именно вашего рабочего места. Мы разберём, как устроен склад, какое оборудование вам можно использовать, какие опасности вас окружают и как безопасно выполнять работу. Этот инструктаж обязателен перед началом самостоятельной работы, и он проводится не только при приёме, но и при переводе на другое рабочее место.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Склад разделён на несколько зон. Основная — зона хранения: это стеллажи, между которыми вы будете работать. Здесь же находятся зоны приёмки и отгрузки — туда привозят и оттуда отправляют товар. По проездам постоянно движутся погрузчики и штабелёры. Ваша рабочая зона — только проходы между стеллажами, они отделены от транспортных путей. Запомните: заходить в зоны движения техники можно только убедившись, что это безопасно.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об оборудовании, с которым вы будете работать. Гидравлическая тележка — ваш основной инструмент, но пользоваться ей можно только после обучения и инструктажа, я вам его проведу. Штабелёр — это уже техника повышенной опасности, на ней работают только сотрудники со специальным допуском, вам он пока не положен. Поэтому запомните: без допуска к штабелёру даже не подходите. Лестница-стремянка разрешена, но только при устойчивой установке и лучше с подстраховкой. Все вопросы по оборудованию — сразу ко мне.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что на этом складе может быть опасно. Главное — движущаяся техника: погрузчики и штабелёры ходят постоянно, поэтому всегда уступайте дорогу и не стойте в зоне их движения. Второе — груз на стеллажах: он может упасть с высоты, поэтому никогда не заходите под поднятый груз и проверяйте, как уложены коробки. Третье — ручной подъём тяжестей: если брать слишком много, можно повредить спину, поэтому соблюдайте нормы — мужчинам до 50 килограммов, женщинам до 10. И наконец, пол может быть скользким, а на оборудовании есть выступающие части — следите за покрытием, убирайте пролитое и аккуратно обходите препятствия. Если соблюдать эти меры, каждый фактор остаётся под контролем.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как правильно работать, чтобы не навредить себе. Главное — это нормы подъёма тяжестей вручную. Для мужчин разовый подъём — не более 50 кг, а если вы чередуете подъём с другой работой, то до 30 кг. Для женщин норма значительно ниже — до 10 кг при чередовании с другой работой и до 7 кг, если подъём идёт всю смену. Если груз тяжелее — не геройствуйте, берите гидравлическую тележку или штабелёр. При укладке на стеллаж тяжёлые коробки ставьте на нижние полки, чтобы не рисковать при подъёме и не перегружать верх. И отдельно про стремянку: ставьте её только на ровный пол, не вытягивайтесь в сторону — лучше переставить лестницу, чем упасть.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средствах индивидуальной защиты. На складе вы будете работать в специальной одежде: это хлопчатобумажный костюм, обувь с защитным подноском и перчатки. Костюм защищает от загрязнений, обувь — от падения груза на ногу, перчатки — руки. Всё это выдаётся бесплатно, по ведомости, у начальника склада. Срок носки костюма — 12 месяцев, но если он износится раньше, мы заменим. Главное правило: работать без СИЗ или в повреждённых СИЗ нельзя — это ваша безопасность. Запомните, где вы их получили, и при необходимости обращайтесь за заменой.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что на складе строго запрещено. Это не просто правила — их нарушение напрямую угрожает вашей жизни и здоровью. Запомните главное: курение только в отведённом месте, телефоном не пользуемся, когда рядом движется техника. Без сигнальной одежды в зоне погрузчиков не появляемся. Груз свыше нормы не поднимаем, на неисправном оборудовании не работаем. Проходы и выходы не блокируем, штабелёр включённым не оставляем. Нарушение этих запретов — основание для отстранения от работы.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как действовать, если что-то пошло не так. Если что-то разлили — сразу сообщите начальнику склада и воспользуйтесь сорбентом, он лежит в зоне приёмки. Если упал стеллаж — не подходите, покиньте опасную зону и вызовите начальника. При любой травме — в медпункт, он на первом этаже административного корпуса. При пожаре — обесточьте оборудование, возьмите огнетушитель и звоните 101 или 112. Запомните внутренний номер начальника склада — 12-34, он должен быть у вас в телефоне.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После инструктажа вы не сразу приступаете к самостоятельной работе. Сначала — стажировка под руководством наставника, она длится от двух до четырнадцати смен, в зависимости от сложности задач. Затем я проверю ваши теоретические знания и практические навыки. Если всё сделано верно, мы оформляем запись в журнале инструктажа, вы и я ставим подписи. И только после этого вы получаете допуск к самостоятельной работе.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708f891cce028eed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b4edf107ece8fe31.png"/><Relationship Id="rId4" Type="http://schemas.openxmlformats.org/officeDocument/2006/relationships/image" Target="../media/m46e61b59472cbfdd.png"/><Relationship Id="rId5" Type="http://schemas.openxmlformats.org/officeDocument/2006/relationships/image" Target="../media/maae9c9dd80736918.sv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7f3525909bcb6332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7f3525909bcb6332.png"/><Relationship Id="rId4" Type="http://schemas.openxmlformats.org/officeDocument/2006/relationships/image" Target="../media/m5aceaa552114cc87.png"/><Relationship Id="rId5" Type="http://schemas.openxmlformats.org/officeDocument/2006/relationships/image" Target="../media/m58c7390d79c14bdd.svg"/><Relationship Id="rId6" Type="http://schemas.openxmlformats.org/officeDocument/2006/relationships/image" Target="../media/m308ab44011fae283.png"/><Relationship Id="rId8" Type="http://schemas.openxmlformats.org/officeDocument/2006/relationships/image" Target="../media/mcf53d588a8c311a4.png"/><Relationship Id="rId9" Type="http://schemas.openxmlformats.org/officeDocument/2006/relationships/image" Target="../media/mfd25aa829fe502d6.sv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7f3525909bcb6332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c1138fdc8f4532ea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7f3525909bcb6332.png"/><Relationship Id="rId4" Type="http://schemas.openxmlformats.org/officeDocument/2006/relationships/image" Target="../media/m232d8d28d436f9e0.png"/><Relationship Id="rId5" Type="http://schemas.openxmlformats.org/officeDocument/2006/relationships/image" Target="../media/m58c7390d79c14bdd.svg"/><Relationship Id="rId6" Type="http://schemas.openxmlformats.org/officeDocument/2006/relationships/image" Target="../media/m911da688035007a1.png"/><Relationship Id="rId8" Type="http://schemas.openxmlformats.org/officeDocument/2006/relationships/image" Target="../media/m8b9b32a0c4abc770.png"/><Relationship Id="rId9" Type="http://schemas.openxmlformats.org/officeDocument/2006/relationships/image" Target="../media/mfd25aa829fe502d6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7f3525909bcb6332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230101ce3eb44753.png"/><Relationship Id="rId4" Type="http://schemas.openxmlformats.org/officeDocument/2006/relationships/image" Target="../media/m6b2a11f14750abfb.png"/><Relationship Id="rId5" Type="http://schemas.openxmlformats.org/officeDocument/2006/relationships/image" Target="../media/m488f85e127a7d704.svg"/><Relationship Id="rId6" Type="http://schemas.openxmlformats.org/officeDocument/2006/relationships/image" Target="../media/m6aa847b8165588b3.png"/><Relationship Id="rId7" Type="http://schemas.openxmlformats.org/officeDocument/2006/relationships/image" Target="../media/m488f85e127a7d704.svg"/><Relationship Id="rId8" Type="http://schemas.openxmlformats.org/officeDocument/2006/relationships/image" Target="../media/maf462eeb9aa3651f.png"/><Relationship Id="rId9" Type="http://schemas.openxmlformats.org/officeDocument/2006/relationships/image" Target="../media/m488f85e127a7d704.sv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49a320f92a86cda1.png"/><Relationship Id="rId4" Type="http://schemas.openxmlformats.org/officeDocument/2006/relationships/image" Target="../media/me5dddfa23f7218db.png"/><Relationship Id="rId5" Type="http://schemas.openxmlformats.org/officeDocument/2006/relationships/image" Target="../media/m488f85e127a7d704.svg"/><Relationship Id="rId6" Type="http://schemas.openxmlformats.org/officeDocument/2006/relationships/image" Target="../media/md5374c36fe7c6dc2.png"/><Relationship Id="rId7" Type="http://schemas.openxmlformats.org/officeDocument/2006/relationships/image" Target="../media/m488f85e127a7d70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2935883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Склад торговой компании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750120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F4E79"/>
                </a:solidFill>
                <a:latin typeface="Manrope"/>
              </a:rPr>
              <a:t>Охрана труда · Первичный инструктаж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023170"/>
            <a:ext cx="9423400" cy="14527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Первичный инструктаж на рабочем месте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571180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Должность: кладовщик-комплектовщик склада торговой компании. Инструктаж проводит начальник склада до начала самостоятельной работы.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619750"/>
            <a:ext cx="2317488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829300"/>
            <a:ext cx="1855887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Работник: Гусев Артём Павлович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2998887" y="5619750"/>
            <a:ext cx="5767388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2998887" y="5829300"/>
            <a:ext cx="5157788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Инструктаж проводит: Никитин Сергей Владимирович, начальник склада · Дата: 02.09.2026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537674" y="5619750"/>
            <a:ext cx="3527326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537674" y="5829300"/>
            <a:ext cx="2917726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Для нового работника склада при приёме на работу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698500"/>
            <a:ext cx="2958802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731000" y="698500"/>
            <a:ext cx="2250083" cy="330200"/>
          </a:xfrm>
          <a:prstGeom prst="roundRect">
            <a:avLst>
              <a:gd name="adj" fmla="val 50000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791200" y="3124200"/>
            <a:ext cx="609600" cy="609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>
            <a:outerShdw blurRad="203200" dist="50800" dir="5400000" rotWithShape="0">
              <a:srgbClr val="000000">
                <a:alpha val="25098"/>
              </a:srgbClr>
            </a:outerShdw>
          </a:effectLst>
        </p:spPr>
      </p:sp>
      <p:pic>
        <p:nvPicPr>
          <p:cNvPr id="8" name="pic8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88050" y="3333750"/>
            <a:ext cx="215900" cy="190500"/>
          </a:xfrm>
          <a:prstGeom prst="rect">
            <a:avLst/>
          </a:prstGeom>
        </p:spPr>
      </p:pic>
      <p:sp>
        <p:nvSpPr>
          <p:cNvPr id="9" name="text9"/>
          <p:cNvSpPr>
            <a:spLocks noChangeArrowheads="1"/>
          </p:cNvSpPr>
          <p:nvPr/>
        </p:nvSpPr>
        <p:spPr>
          <a:xfrm>
            <a:off x="939800" y="777875"/>
            <a:ext cx="3238202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636569"/>
                </a:solidFill>
                <a:latin typeface="Manrope"/>
              </a:rPr>
              <a:t>Инструктажи по охране труда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263650"/>
            <a:ext cx="5334000" cy="3619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636569"/>
                </a:solidFill>
                <a:latin typeface="Manrope"/>
              </a:rPr>
              <a:t>Вводный инструктаж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958340"/>
            <a:ext cx="243284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•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30684" y="1958975"/>
            <a:ext cx="4455716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Проводит специалист по охране труда, общий для всех работников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2669540"/>
            <a:ext cx="243284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•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30684" y="2670175"/>
            <a:ext cx="4455716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Знакомит с общими правилами и законодательством по охране труда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3380740"/>
            <a:ext cx="243284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•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30684" y="3381375"/>
            <a:ext cx="4062611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Проводится один раз при приёме на работу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908800" y="777875"/>
            <a:ext cx="2435939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FFFFF"/>
                </a:solidFill>
                <a:latin typeface="Manrope"/>
              </a:rPr>
              <a:t>Кто проводит и когда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731000" y="1263650"/>
            <a:ext cx="5334000" cy="3619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FFFFFF"/>
                </a:solidFill>
                <a:latin typeface="Manrope"/>
              </a:rPr>
              <a:t>Первичный инструктаж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731000" y="195834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1F4E79"/>
                </a:solidFill>
                <a:latin typeface="Manrope"/>
              </a:rPr>
              <a:t>+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985992" y="1958975"/>
            <a:ext cx="4469408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Проводит непосредственный руководитель — начальник склада, на конкретном рабочем месте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731000" y="266954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1F4E79"/>
                </a:solidFill>
                <a:latin typeface="Manrope"/>
              </a:rPr>
              <a:t>+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985992" y="2670175"/>
            <a:ext cx="4469408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Знакомит с конкретным рабочим местом, оборудованием и опасными факторами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731000" y="338074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1F4E79"/>
                </a:solidFill>
                <a:latin typeface="Manrope"/>
              </a:rPr>
              <a:t>+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985992" y="3381375"/>
            <a:ext cx="4469408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Проводится при приёме, переводе на другое рабочее место и перед началом самостоятельной работы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15950"/>
            <a:ext cx="2239232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Устройство склада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Склад и рабочая зона комплектовщика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Зона хранения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Стеллажи для хранения товара. Комплектовщик работает в проходах между ними.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Зона приёмки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Место разгрузки и приёмки товара. Работает персонал с техникой.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Зона отгрузки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80655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Место формирования и отправки заказов. Движение техники и людей.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833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04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Транспортные проезды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80655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Пути движения погрузчиков и штабелёров. Пешеходам вход запрещён.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951137"/>
            <a:ext cx="3454400" cy="4017863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016000" y="2192437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4368800" y="1951137"/>
            <a:ext cx="3454400" cy="4017863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622800" y="2192437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975600" y="1951137"/>
            <a:ext cx="3454400" cy="4017863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8229600" y="2192437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9" name="pic9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2294037"/>
            <a:ext cx="177800" cy="177800"/>
          </a:xfrm>
          <a:prstGeom prst="rect">
            <a:avLst/>
          </a:prstGeom>
        </p:spPr>
      </p:pic>
      <p:pic>
        <p:nvPicPr>
          <p:cNvPr id="10" name="pic10"/>
          <p:cNvPicPr/>
          <p:nvPr/>
        </p:nvPicPr>
        <p:blipFill>
          <a:blip r:embed="rId6"/>
          <a:stretch>
            <a:fillRect/>
          </a:stretch>
        </p:blipFill>
        <p:spPr>
          <a:xfrm>
            <a:off x="4724400" y="2294037"/>
            <a:ext cx="177800" cy="177800"/>
          </a:xfrm>
          <a:prstGeom prst="rect">
            <a:avLst/>
          </a:prstGeom>
        </p:spPr>
      </p:pic>
      <p:pic>
        <p:nvPicPr>
          <p:cNvPr id="11" name="pic11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31200" y="2294037"/>
            <a:ext cx="177800" cy="177800"/>
          </a:xfrm>
          <a:prstGeom prst="rect">
            <a:avLst/>
          </a:prstGeom>
        </p:spPr>
      </p:pic>
      <p:sp>
        <p:nvSpPr>
          <p:cNvPr id="12" name="text12"/>
          <p:cNvSpPr>
            <a:spLocks noChangeArrowheads="1"/>
          </p:cNvSpPr>
          <p:nvPr/>
        </p:nvSpPr>
        <p:spPr>
          <a:xfrm>
            <a:off x="1117600" y="615950"/>
            <a:ext cx="3293963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Оборудование рабочего места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704155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Чем можно и нельзя пользоваться кладовщику-комплектовщику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16000" y="2738537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Гидравлическая тележка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16000" y="3033812"/>
            <a:ext cx="2971800" cy="641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Разрешена после обучения и инструктажа. Используйте для перемещения паллет с товаром.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622800" y="2738537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Штабелёр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4622800" y="3033812"/>
            <a:ext cx="2971800" cy="641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Только для работников со специальным допуском. Без допуска работа на штабелёре запрещена.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29600" y="2738537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Лестница-стремянка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29600" y="3033812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Разрешена при устойчивой установке. Работайте вдвоём или с подстраховкой.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15950"/>
            <a:ext cx="2032540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Опасные факторы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Опасные и вредные факторы рабочего места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Движущаяся техника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Погрузчики и штабелёры. Уступай дорогу, держи дистанцию, не стой в зоне движения.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Падение груза с высоты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Груз со стеллажа. Не заходи под поднятый груз, проверяй укладку и устойчивость.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Ручной подъём тяжестей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80655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Перегрузка позвоночника. Соблюдай нормы: мужчины до 50 кг, женщины до 10 кг.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833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04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Скользкий пол и выступающие части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80655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Риск падения и травм. Следи за покрытием, убирай пролитое, обходи выступающие элементы.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462683"/>
            <a:ext cx="5232400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197600" y="1462683"/>
            <a:ext cx="5232400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62000" y="3716933"/>
            <a:ext cx="5232400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97600" y="3716933"/>
            <a:ext cx="5232400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423267"/>
            <a:ext cx="3059311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Безопасные приёмы работы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82923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Нормы и правила на рабочем месте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165318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50 кг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245328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Подъём тяжестей — мужчины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2789833"/>
            <a:ext cx="46990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разово не более 50 кг; при чередовании с другой работой — до 30 кг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77000" y="165318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10 кг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77000" y="245328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Подъём тяжестей — женщины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77000" y="2789833"/>
            <a:ext cx="46990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при чередовании с другой работой — до 10 кг, постоянно в течение смены — до 7 кг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41400" y="390743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1,5 м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41400" y="470753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Укладка на стеллаж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41400" y="5044083"/>
            <a:ext cx="46990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тяжёлые грузы — на нижние полки, не выше 1,5 м, устойчиво, без свешивания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77000" y="390743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вдвоём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77000" y="470753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Работа со стремянкой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77000" y="5044083"/>
            <a:ext cx="46990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устойчивая установка на ровном полу, напарник страхует, вытягиваться в сторону запрещено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762000" y="5958483"/>
            <a:ext cx="76454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Нормы подъёма — по действующим правилам по охране труда; при превышении — тележка или штабелёр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Внутренняя инструкция по охране труда для кладовщика-комплектовщика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4496"/>
            <a:ext cx="3454400" cy="4444504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0160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4368800" y="1524496"/>
            <a:ext cx="3454400" cy="4444504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6228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975600" y="1524496"/>
            <a:ext cx="3454400" cy="4444504"/>
          </a:xfrm>
          <a:prstGeom prst="roundRect">
            <a:avLst>
              <a:gd name="adj" fmla="val 6617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82296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9" name="pic9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867396"/>
            <a:ext cx="177800" cy="177800"/>
          </a:xfrm>
          <a:prstGeom prst="rect">
            <a:avLst/>
          </a:prstGeom>
        </p:spPr>
      </p:pic>
      <p:pic>
        <p:nvPicPr>
          <p:cNvPr id="10" name="pic10"/>
          <p:cNvPicPr/>
          <p:nvPr/>
        </p:nvPicPr>
        <p:blipFill>
          <a:blip r:embed="rId6"/>
          <a:stretch>
            <a:fillRect/>
          </a:stretch>
        </p:blipFill>
        <p:spPr>
          <a:xfrm>
            <a:off x="4724400" y="1867396"/>
            <a:ext cx="177800" cy="177800"/>
          </a:xfrm>
          <a:prstGeom prst="rect">
            <a:avLst/>
          </a:prstGeom>
        </p:spPr>
      </p:pic>
      <p:pic>
        <p:nvPicPr>
          <p:cNvPr id="11" name="pic11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31200" y="1867396"/>
            <a:ext cx="177800" cy="177800"/>
          </a:xfrm>
          <a:prstGeom prst="rect">
            <a:avLst/>
          </a:prstGeom>
        </p:spPr>
      </p:pic>
      <p:sp>
        <p:nvSpPr>
          <p:cNvPr id="12" name="text12"/>
          <p:cNvSpPr>
            <a:spLocks noChangeArrowheads="1"/>
          </p:cNvSpPr>
          <p:nvPr/>
        </p:nvSpPr>
        <p:spPr>
          <a:xfrm>
            <a:off x="1117600" y="615950"/>
            <a:ext cx="3709095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Средства индивидуальной защиты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СИЗ кладовщика-комплектовщика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16000" y="231189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Костюм хлопчатобумажный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16000" y="2607171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Защищает от загрязнений и механических воздействий. Срок носки — 12 месяцев.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622800" y="231189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Обувь с защитным подноском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4622800" y="2607171"/>
            <a:ext cx="2971800" cy="641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Предохраняет стопу от падения груза. Выдаётся по размеру, обязательна при работе на складе.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29600" y="231189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Перчатки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29600" y="2607171"/>
            <a:ext cx="2971800" cy="641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Защищают руки при работе с грузом. Замена при износе, не допускается работа без них.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3454400" cy="2008981"/>
          </a:xfrm>
          <a:prstGeom prst="roundRect">
            <a:avLst>
              <a:gd name="adj" fmla="val 11378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4368800" y="1549896"/>
            <a:ext cx="3454400" cy="2008981"/>
          </a:xfrm>
          <a:prstGeom prst="roundRect">
            <a:avLst>
              <a:gd name="adj" fmla="val 11378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975600" y="1549896"/>
            <a:ext cx="3454400" cy="2008981"/>
          </a:xfrm>
          <a:prstGeom prst="roundRect">
            <a:avLst>
              <a:gd name="adj" fmla="val 11378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3711277"/>
            <a:ext cx="3454400" cy="2008981"/>
          </a:xfrm>
          <a:prstGeom prst="roundRect">
            <a:avLst>
              <a:gd name="adj" fmla="val 11378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card7"/>
          <p:cNvSpPr/>
          <p:nvPr/>
        </p:nvSpPr>
        <p:spPr>
          <a:xfrm>
            <a:off x="4368800" y="3711277"/>
            <a:ext cx="3454400" cy="2008981"/>
          </a:xfrm>
          <a:prstGeom prst="roundRect">
            <a:avLst>
              <a:gd name="adj" fmla="val 11378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8" name="card8"/>
          <p:cNvSpPr/>
          <p:nvPr/>
        </p:nvSpPr>
        <p:spPr>
          <a:xfrm>
            <a:off x="7975600" y="3711277"/>
            <a:ext cx="3454400" cy="2008981"/>
          </a:xfrm>
          <a:prstGeom prst="roundRect">
            <a:avLst>
              <a:gd name="adj" fmla="val 11378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9" name="card9"/>
          <p:cNvSpPr/>
          <p:nvPr/>
        </p:nvSpPr>
        <p:spPr>
          <a:xfrm>
            <a:off x="762000" y="5872659"/>
            <a:ext cx="3454400" cy="1729581"/>
          </a:xfrm>
          <a:prstGeom prst="roundRect">
            <a:avLst>
              <a:gd name="adj" fmla="val 13217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615950"/>
            <a:ext cx="2600825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Правила безопасности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Запрещено на рабочем месте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183564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01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3150" y="2153146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Курение на складе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73150" y="2520851"/>
            <a:ext cx="28575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Курить только в специально отведённом месте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79950" y="183564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02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679950" y="2153146"/>
            <a:ext cx="2857500" cy="571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0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Телефон при движении техники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4679950" y="2800251"/>
            <a:ext cx="28575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Не пользоваться мобильным во время движения погрузчиков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86750" y="183564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03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86750" y="2153146"/>
            <a:ext cx="2857500" cy="571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0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Зона движения погрузчиков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286750" y="2800251"/>
            <a:ext cx="28575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Находиться без сигнальной одежды запрещено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73150" y="3997027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04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73150" y="4314527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Подъём груза сверх нормы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73150" y="4682232"/>
            <a:ext cx="28575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Не поднимать груз свыше установленных норм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679950" y="3997027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05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4679950" y="4314527"/>
            <a:ext cx="2857500" cy="571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0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Неисправное оборудование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4679950" y="4961632"/>
            <a:ext cx="28575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Запрещено работать на неисправном оборудовании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8286750" y="3997027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06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8286750" y="4314527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Блокировка проходов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8286750" y="4682232"/>
            <a:ext cx="28575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Не блокировать проходы и эвакуационные выходы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1073150" y="6158409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07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1073150" y="6475909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Штабелёр без присмотра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1073150" y="6843613"/>
            <a:ext cx="28575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Не оставлять включённый штабелёр без присмотра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432447"/>
            <a:ext cx="2247900" cy="3060303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568700" y="2432447"/>
            <a:ext cx="2247900" cy="3060303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375400" y="2432447"/>
            <a:ext cx="2247900" cy="3060303"/>
          </a:xfrm>
          <a:prstGeom prst="roundRect">
            <a:avLst>
              <a:gd name="adj" fmla="val 10169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9182100" y="2432447"/>
            <a:ext cx="2247900" cy="3060303"/>
          </a:xfrm>
          <a:prstGeom prst="roundRect">
            <a:avLst>
              <a:gd name="adj" fmla="val 10169"/>
            </a:avLst>
          </a:prstGeom>
          <a:solidFill>
            <a:srgbClr val="15171C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62300" y="3854648"/>
            <a:ext cx="254000" cy="215900"/>
          </a:xfrm>
          <a:prstGeom prst="rect">
            <a:avLst/>
          </a:prstGeom>
        </p:spPr>
      </p:pic>
      <p:pic>
        <p:nvPicPr>
          <p:cNvPr id="8" name="pic8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69000" y="3854648"/>
            <a:ext cx="254000" cy="215900"/>
          </a:xfrm>
          <a:prstGeom prst="rect">
            <a:avLst/>
          </a:prstGeom>
        </p:spPr>
      </p:pic>
      <p:pic>
        <p:nvPicPr>
          <p:cNvPr id="9" name="pic9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775700" y="3854648"/>
            <a:ext cx="254000" cy="215900"/>
          </a:xfrm>
          <a:prstGeom prst="rect">
            <a:avLst/>
          </a:prstGeom>
        </p:spPr>
      </p:pic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1346101"/>
            <a:ext cx="234067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Аварийная ситуация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43430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Действия при аварийной ситуации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6800" y="2648347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3600847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Разлив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66800" y="3981252"/>
            <a:ext cx="16637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Сообщить начальнику склада, использовать сорбент для устранения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3873500" y="2648347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2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873500" y="3600847"/>
            <a:ext cx="1663700" cy="546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0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Падение стеллажа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873500" y="4247952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Покинуть опасную зону, сообщить начальнику склада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680200" y="2648347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3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680200" y="3600847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Травма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680200" y="3981252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Обратиться в медпункт, сообщить начальнику склада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486900" y="2648347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4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486900" y="3600847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FFFFFF"/>
                </a:solidFill>
                <a:latin typeface="Manrope"/>
              </a:rPr>
              <a:t>Пожар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486900" y="3981252"/>
            <a:ext cx="16637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Manrope"/>
              </a:rPr>
              <a:t>Обесточить оборудование, использовать огнетушитель, позвонить 101/112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668588"/>
            <a:ext cx="3183434" cy="2588022"/>
          </a:xfrm>
          <a:prstGeom prst="roundRect">
            <a:avLst>
              <a:gd name="adj" fmla="val 883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504234" y="2668588"/>
            <a:ext cx="3183533" cy="2588022"/>
          </a:xfrm>
          <a:prstGeom prst="roundRect">
            <a:avLst>
              <a:gd name="adj" fmla="val 883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246566" y="2668588"/>
            <a:ext cx="3183434" cy="2588022"/>
          </a:xfrm>
          <a:prstGeom prst="roundRect">
            <a:avLst>
              <a:gd name="adj" fmla="val 8833"/>
            </a:avLst>
          </a:prstGeom>
          <a:solidFill>
            <a:srgbClr val="15171C"/>
          </a:solidFill>
          <a:ln>
            <a:noFill/>
          </a:ln>
        </p:spPr>
      </p:sp>
      <p:pic>
        <p:nvPicPr>
          <p:cNvPr id="6" name="pic6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97834" y="3854648"/>
            <a:ext cx="254000" cy="215900"/>
          </a:xfrm>
          <a:prstGeom prst="rect">
            <a:avLst/>
          </a:prstGeom>
        </p:spPr>
      </p:pic>
      <p:pic>
        <p:nvPicPr>
          <p:cNvPr id="7" name="pic7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40166" y="3854648"/>
            <a:ext cx="254000" cy="2159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1117600" y="1582241"/>
            <a:ext cx="1878235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Допуск к работе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670447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Порядок допуска к самостоятельной работе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66800" y="2884488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66800" y="3836988"/>
            <a:ext cx="30886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Стажировка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6800" y="4217392"/>
            <a:ext cx="2599234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2–14 смен под руководством наставника, в зависимости от сложности работы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809034" y="2884488"/>
            <a:ext cx="3208933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809034" y="3836988"/>
            <a:ext cx="3088719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Проверка знаний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809034" y="4217392"/>
            <a:ext cx="2599333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Теоретический опрос и практическая проверка навыков безопасной работы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551366" y="2884488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551366" y="3836988"/>
            <a:ext cx="30886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FFFFFF"/>
                </a:solidFill>
                <a:latin typeface="Manrope"/>
              </a:rPr>
              <a:t>Оформление допуска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551366" y="4217392"/>
            <a:ext cx="2599234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Manrope"/>
              </a:rPr>
              <a:t>Запись в журнале инструктажа, подписи работника и руководителя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Первичный инструктаж по охране труда на рабочем месте — пример презентации</dc:title>
  <dc:creator>Слайда</dc:creator>
</cp:coreProperties>
</file>