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коллеги. Мы проводим обязательный инструктаж по охране труда — для тех, кто только пришёл в компанию, и для тех, кто проходит повторный инструктаж. Наш офис рассчитан на 120 человек и находится в бизнес-центре, поэтому важно, чтобы каждый знал правила безопасности на своём рабочем месте. Инструктаж проводит специалист по охране труда, сегодня сентябрь 2026 года. Начнём с того, зачем это нужно и какие обязанности есть у работодателя и у вас.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Инструктаж — это не формальность, а требование закона, и обязанности здесь распределены между двумя сторонами. Работодатель по статье 214 Трудового кодекса обязан обеспечить безопасные условия труда и обучение, а конкретный порядок обучения задаёт Постановление Правительства № 2464. Наша задача как работников проще, но не менее обязательна: пройти инструктаж, соблюдать требования и сразу сообщать руководителю о любом происшествии. Если что-то случилось — не разбирайтесь сами и не молчите, сообщение вовремя помогает и вам, и коллегам. Дальше разберём, какие виды инструктажей бывают и как часто их проходят.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Разберём, какие инструктажи существуют и когда каждый из вас их проходит. Вводный проводит специалист по охране труда при приёме на работу — его проходят все новички. Первичный на рабочем месте проводит ваш руководитель до того, как вы начнёте работать самостоятельно. Повторный — не реже одного раза в шесть месяцев, это касается и офисных сотрудников. Внеплановый бывает при изменениях в работе, после несчастного случая или по предписанию, а целевой — перед разовыми работами. Порядок обучения установлен Постановлением Правительства РФ № 2464 от 24.12.2021.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разберём, как правильно организовать своё рабочее место. Это не формальность: от положения монитора, стула и клавиатуры напрямую зависит, как быстро устают глаза, шея и спина. Ориентируйтесь на простые правила: верх экрана — на уровне глаз, расстояние до него — примерно 50–70 сантиметров, стопы полностью на полу, предплечья горизонтально. Свет должен падать слева и не давать бликов на экране, а клавиатура стоять под небольшим наклоном. И не забывайте про перерывы — 10–15 минут каждый час работы. Если что-то в вашем рабочем месте не подходит под эти ориентиры, скажите об этом — поможем настроить.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офисе кажется, что опасностей нет, но это не так. Зрение и спина страдают от долгой работы за компьютером, поэтому перерывы и разминка — не формальность, а необходимость. Электричество, мокрый пол, лестницы и даже принтер с чайником требуют внимания и исправного оборудования. Тяжёлые коробки в одиночку не поднимаем — просим помощь. Дальше разберём электробезопасность подробнее.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Электричество в офисе кажется безопасным, но большинство возгораний начинается именно с розеток и удлинителей. Правила простые: включаем технику только в исправные розетки и сетевые фильтры, вилку вынимаем сухими руками и держа за корпус, а на ночь всё отключаем. Категорически нельзя ремонтировать технику под напряжением, соединять провода скрутками и вешать на один удлинитель чайник, обогреватель и оргтехнику сразу. Если розетка искрит, провод нагрелся или пахнет плавленым — не трогаем, отключаем и сразу сообщаем администратору. Дальше разберём, что делать при пожаре и как эвакуироваться.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При сигнале тревоги первое, что нужно сделать, — оценить обстановку на своём пути. Если в коридоре дым или огонь, пригнитесь и двигайтесь к запасному выходу вдоль стены, дышать через ткань. Если путь свободен — идите по плану эвакуации к ближайшему эвакуационному выходу. Лифтом не пользуемся никогда: он может остановиться между этажами. После выхода все собираемся в точке сбора, и каждый сообщает руководителю о себе и о тех, кого не хватает. Огнетушители находятся у эвакуационных выходов — струю направляем на очаг возгорания, а не на пламя сверху.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разберём, что делать, если кому-то в офисе стало плохо. Аптечка у нас укомплектована: бинты и салфетки, пластыри, жгут, антисептик, перчатки, ножницы и инструкция — она должна быть на видном и доступном месте. При порезе сначала надеваем перчатки, промываем рану, обрабатываем антисептиком и накладываем давящую повязку. При ожоге охлаждаем прохладной водой, пузыри не вскрываем и масло не наносим. При обмороке укладываем человека, приподнимаем ноги, обеспечиваем доступ воздуха и не оставляем одного; если сознание не возвращается — вызываем 103. О случившемся обязательно сообщаем руководителю и специалисту по охране труда.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Этот слайд — про то, чего в офисе делать нельзя ни при каких обстоятельствах. Каждый пункт появился не случайно: именно загромождённые выходы, самодельные обогреватели и перегруженные удлинители чаще всего становятся причиной пожаров и травм в офисах. Обратите внимание: ремонт техники под напряжением и работа на неисправном оборудовании — это прямая угроза жизни, такие случаи расследуются как несчастные на производстве. И бытовое, казалось бы, правило — не вставать на кресло — тоже про травмы: падение с высоты даже полуметра приводит к переломам. Если вы заметили нарушение у коллеги, не проходите мимо — сообщите руководителю или специалисту по охране труда.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Если произошёл несчастный случай, действовать нужно быстро и по порядку. Сначала — первая помощь пострадавшему и вызов скорой по номеру 103 или 112. Затем немедленно сообщаем руководителю и службе охраны труда: скрывать травму или недомогание, связанное с работой, нельзя. По возможности сохраняем обстановку на месте, чтобы расследование было объективным. Дальше расследование и оформление материалов — это уже обязанность работодателя, в порядке, установленном Трудовым кодексом РФ.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Завершаем инструктаж проверкой знаний: я задам несколько вопросов по тому, что мы разобрали, — это не экзамен, а способ убедиться, что всё понятно. По итогам вы ставите подпись в журнале регистрации инструктажа, там же фиксируются дата, вид инструктажа и моя подпись. Если что-то забыли или столкнулись с неисправностью, опасностью на рабочем месте — не ждите следующего инструктажа: звоните или пишите специалисту по охране труда, обращайтесь к руководителю подразделения. При прямой угрозе жизни и здоровью — единый номер 112. Безопасность офиса зависит от того, насколько быстро вы сообщаете о проблеме.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20ea388d27e4069c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c15850a7587ea2ab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9158910974e502fa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0783d24e97b47c1a.png"/><Relationship Id="rId4" Type="http://schemas.openxmlformats.org/officeDocument/2006/relationships/image" Target="../media/m5951e7b9d9972ed9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3a6442ba48205693.png"/><Relationship Id="rId4" Type="http://schemas.openxmlformats.org/officeDocument/2006/relationships/image" Target="../media/ma60638c04398665a.png"/><Relationship Id="rId5" Type="http://schemas.openxmlformats.org/officeDocument/2006/relationships/image" Target="../media/m32fe88e964185ef8.svg"/><Relationship Id="rId6" Type="http://schemas.openxmlformats.org/officeDocument/2006/relationships/image" Target="../media/m55821a66c6a99624.png"/><Relationship Id="rId8" Type="http://schemas.openxmlformats.org/officeDocument/2006/relationships/image" Target="../media/mc07b446964883ce5.png"/><Relationship Id="rId9" Type="http://schemas.openxmlformats.org/officeDocument/2006/relationships/image" Target="../media/mf5e16af8f26bc4fc.svg"/><Relationship Id="rId10" Type="http://schemas.openxmlformats.org/officeDocument/2006/relationships/image" Target="../media/m2b3a83b7cfd67c37.png"/><Relationship Id="rId11" Type="http://schemas.openxmlformats.org/officeDocument/2006/relationships/image" Target="../media/me93c861248b3df43.svg"/><Relationship Id="rId12" Type="http://schemas.openxmlformats.org/officeDocument/2006/relationships/image" Target="../media/m8eb6c026d7d5540f.png"/><Relationship Id="rId13" Type="http://schemas.openxmlformats.org/officeDocument/2006/relationships/image" Target="../media/mf55e5e43d4deec89.svg"/><Relationship Id="rId14" Type="http://schemas.openxmlformats.org/officeDocument/2006/relationships/image" Target="../media/m76a03bfb112afc1c.png"/><Relationship Id="rId15" Type="http://schemas.openxmlformats.org/officeDocument/2006/relationships/image" Target="../media/m7fc067f5b09f794b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b4edf107ece8fe31.png"/><Relationship Id="rId4" Type="http://schemas.openxmlformats.org/officeDocument/2006/relationships/image" Target="../media/maf1f9d2f3bc44e96.png"/><Relationship Id="rId5" Type="http://schemas.openxmlformats.org/officeDocument/2006/relationships/image" Target="../media/m77ba34a25502ccac.sv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3a6442ba48205693.png"/><Relationship Id="rId4" Type="http://schemas.openxmlformats.org/officeDocument/2006/relationships/image" Target="../media/mda711c5d23375192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3a6442ba48205693.png"/><Relationship Id="rId4" Type="http://schemas.openxmlformats.org/officeDocument/2006/relationships/image" Target="../media/m5f1b97fbf98b7264.png"/><Relationship Id="rId5" Type="http://schemas.openxmlformats.org/officeDocument/2006/relationships/image" Target="../media/mb58fca806c594e65.svg"/><Relationship Id="rId6" Type="http://schemas.openxmlformats.org/officeDocument/2006/relationships/image" Target="../media/m9aaf178560758453.png"/><Relationship Id="rId7" Type="http://schemas.openxmlformats.org/officeDocument/2006/relationships/image" Target="../media/mb58fca806c594e65.svg"/><Relationship Id="rId8" Type="http://schemas.openxmlformats.org/officeDocument/2006/relationships/image" Target="../media/m5f1b97fbf98b7264.png"/><Relationship Id="rId9" Type="http://schemas.openxmlformats.org/officeDocument/2006/relationships/image" Target="../media/mb58fca806c594e65.svg"/><Relationship Id="rId10" Type="http://schemas.openxmlformats.org/officeDocument/2006/relationships/image" Target="../media/mad63cf6469a9e2bb.png"/><Relationship Id="rId11" Type="http://schemas.openxmlformats.org/officeDocument/2006/relationships/image" Target="../media/mb1b7ecba341d5044.svg"/><Relationship Id="rId12" Type="http://schemas.openxmlformats.org/officeDocument/2006/relationships/image" Target="../media/m36dcbd15733813c6.png"/><Relationship Id="rId13" Type="http://schemas.openxmlformats.org/officeDocument/2006/relationships/image" Target="../media/mb1b7ecba341d5044.svg"/><Relationship Id="rId14" Type="http://schemas.openxmlformats.org/officeDocument/2006/relationships/image" Target="../media/mad63cf6469a9e2bb.png"/><Relationship Id="rId15" Type="http://schemas.openxmlformats.org/officeDocument/2006/relationships/image" Target="../media/mb1b7ecba341d5044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76071af04069fd6c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742c3d74c5105b4.png"/><Relationship Id="rId4" Type="http://schemas.openxmlformats.org/officeDocument/2006/relationships/image" Target="../media/m1c5009952d592168.png"/><Relationship Id="rId5" Type="http://schemas.openxmlformats.org/officeDocument/2006/relationships/image" Target="../media/mfaaa100ebe1a1c43.svg"/><Relationship Id="rId6" Type="http://schemas.openxmlformats.org/officeDocument/2006/relationships/image" Target="../media/m15e6e4d0df865f29.png"/><Relationship Id="rId7" Type="http://schemas.openxmlformats.org/officeDocument/2006/relationships/image" Target="../media/mfaaa100ebe1a1c43.svg"/><Relationship Id="rId8" Type="http://schemas.openxmlformats.org/officeDocument/2006/relationships/image" Target="../media/md6eba987f5658260.png"/><Relationship Id="rId9" Type="http://schemas.openxmlformats.org/officeDocument/2006/relationships/image" Target="../media/mfaaa100ebe1a1c43.sv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ae354af10d77b0b8.png"/><Relationship Id="rId4" Type="http://schemas.openxmlformats.org/officeDocument/2006/relationships/image" Target="../media/m006a45b755668ff3.png"/><Relationship Id="rId5" Type="http://schemas.openxmlformats.org/officeDocument/2006/relationships/image" Target="../media/m7cab5f4de92af5fc.svg"/><Relationship Id="rId6" Type="http://schemas.openxmlformats.org/officeDocument/2006/relationships/image" Target="../media/m006a45b755668ff3.png"/><Relationship Id="rId7" Type="http://schemas.openxmlformats.org/officeDocument/2006/relationships/image" Target="../media/m7cab5f4de92af5fc.svg"/><Relationship Id="rId8" Type="http://schemas.openxmlformats.org/officeDocument/2006/relationships/image" Target="../media/m43a6bd4da9b9a9b4.png"/><Relationship Id="rId9" Type="http://schemas.openxmlformats.org/officeDocument/2006/relationships/image" Target="../media/m7cab5f4de92af5fc.svg"/><Relationship Id="rId10" Type="http://schemas.openxmlformats.org/officeDocument/2006/relationships/image" Target="../media/m36fef637fdc9ae7b.png"/><Relationship Id="rId11" Type="http://schemas.openxmlformats.org/officeDocument/2006/relationships/image" Target="../media/m7cab5f4de92af5fc.svg"/><Relationship Id="rId12" Type="http://schemas.openxmlformats.org/officeDocument/2006/relationships/image" Target="../media/m43a6bd4da9b9a9b4.png"/><Relationship Id="rId13" Type="http://schemas.openxmlformats.org/officeDocument/2006/relationships/image" Target="../media/m7cab5f4de92af5fc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70875" y="279400"/>
            <a:ext cx="3159125" cy="250130"/>
          </a:xfrm>
          <a:prstGeom prst="roundRect">
            <a:avLst>
              <a:gd name="adj" fmla="val 2284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25475"/>
            <a:ext cx="2056487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ООО «Офис-Центр»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0445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9C"/>
                </a:solidFill>
                <a:latin typeface="Manrope"/>
              </a:rPr>
              <a:t>Инструктаж по охране труда · Офис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7775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Инструктаж по охране труда для офисных сотрудников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4554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Обязательный инструктаж для новых работников офиса и сотрудников, проходящих повторный инструктаж. Офис на 120 человек в бизнес-центре.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48350"/>
            <a:ext cx="296923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57900"/>
            <a:ext cx="284833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Специалист по охране труда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42010" y="5848350"/>
            <a:ext cx="210555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Дата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542010" y="6057900"/>
            <a:ext cx="198465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Сентябрь 2026 года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602288" y="5848350"/>
            <a:ext cx="452586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Кому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602288" y="6057900"/>
            <a:ext cx="452586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Новым работникам и на повторный инструктаж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347075" y="323850"/>
            <a:ext cx="3608070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324600" y="1676400"/>
            <a:ext cx="4914900" cy="1041400"/>
          </a:xfrm>
          <a:prstGeom prst="roundRect">
            <a:avLst>
              <a:gd name="adj" fmla="val 21951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324600" y="2844800"/>
            <a:ext cx="4914900" cy="1041400"/>
          </a:xfrm>
          <a:prstGeom prst="roundRect">
            <a:avLst>
              <a:gd name="adj" fmla="val 21951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24600" y="4013200"/>
            <a:ext cx="4914900" cy="1041400"/>
          </a:xfrm>
          <a:prstGeom prst="roundRect">
            <a:avLst>
              <a:gd name="adj" fmla="val 21951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308100" y="2174081"/>
            <a:ext cx="2384250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Обязанности сторон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2440087"/>
            <a:ext cx="5549900" cy="3860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940"/>
              </a:lnSpc>
            </a:pPr>
            <a:r>
              <a:rPr lang="ru-RU" sz="2800" b="1" spc="-55">
                <a:solidFill>
                  <a:srgbClr val="15171C"/>
                </a:solidFill>
                <a:latin typeface="Manrope"/>
              </a:rPr>
              <a:t>Зачем нужен инструктаж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3027462"/>
            <a:ext cx="4940300" cy="15212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Работодатель обязан обеспечивать безопасные условия труда и обучение по охране труда — статья 214 Трудового кодекса РФ; порядок обучения установлен Постановлением Правительства РФ № 2464 от 24.12.2021. Работник обязан проходить инструктажи, соблюдать требования охраны труда и немедленно сообщать руководителю о любом происшествии.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565900" y="1879600"/>
            <a:ext cx="50673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9D9EA0"/>
                </a:solidFill>
                <a:latin typeface="Manrope"/>
              </a:rPr>
              <a:t>Работодатель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565900" y="2070100"/>
            <a:ext cx="4457700" cy="457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50"/>
              </a:lnSpc>
            </a:pPr>
            <a:r>
              <a:rPr lang="ru-RU" sz="1250" b="1">
                <a:solidFill>
                  <a:srgbClr val="2A3140"/>
                </a:solidFill>
                <a:latin typeface="Manrope"/>
              </a:rPr>
              <a:t>Обеспечить безопасные условия и обучение по охране труда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565900" y="3048000"/>
            <a:ext cx="50673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9D9EA0"/>
                </a:solidFill>
                <a:latin typeface="Manrope"/>
              </a:rPr>
              <a:t>Работник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565900" y="3238500"/>
            <a:ext cx="4457700" cy="457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50"/>
              </a:lnSpc>
            </a:pPr>
            <a:r>
              <a:rPr lang="ru-RU" sz="1250" b="1">
                <a:solidFill>
                  <a:srgbClr val="2A3140"/>
                </a:solidFill>
                <a:latin typeface="Manrope"/>
              </a:rPr>
              <a:t>Проходить инструктажи и соблюдать требования охраны труда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65900" y="4216400"/>
            <a:ext cx="50673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FFFFFF"/>
                </a:solidFill>
                <a:latin typeface="Manrope"/>
              </a:rPr>
              <a:t>Предмет инструктажа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65900" y="4406900"/>
            <a:ext cx="4457700" cy="457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50"/>
              </a:lnSpc>
            </a:pPr>
            <a:r>
              <a:rPr lang="ru-RU" sz="1250" b="1">
                <a:solidFill>
                  <a:srgbClr val="FFFFFF"/>
                </a:solidFill>
                <a:latin typeface="Manrope"/>
              </a:rPr>
              <a:t>Порядок безопасной работы в офисе и действия в нештатных ситуациях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Трудовой кодекс РФ, ст. 214; Постановление Правительства РФ № 2464 от 24.12.2021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191816"/>
            <a:ext cx="10668000" cy="4870450"/>
          </a:xfrm>
          <a:prstGeom prst="roundRect">
            <a:avLst>
              <a:gd name="adj" fmla="val 4693"/>
            </a:avLst>
          </a:prstGeom>
          <a:noFill/>
          <a:ln w="12700" cap="flat">
            <a:solidFill>
              <a:srgbClr val="E0E7F3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1204516"/>
            <a:ext cx="2956322" cy="59055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1795066"/>
            <a:ext cx="2956322" cy="85090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2645966"/>
            <a:ext cx="2956322" cy="85090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3496866"/>
            <a:ext cx="2956322" cy="85090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504656" y="4347766"/>
            <a:ext cx="2956322" cy="111125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5504656" y="5459016"/>
            <a:ext cx="2956322" cy="59055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166985"/>
            <a:ext cx="2904077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Обучение по охране труда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94891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Виды инструктажей и когда их проходят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65200" y="1369616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Вид инструктажа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437624" y="1369616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4E9C"/>
                </a:solidFill>
                <a:latin typeface="Manrope"/>
              </a:rPr>
              <a:t>Когда проходят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93946" y="1369616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Кто проводит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209034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Вводный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437624" y="20903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При приёме на работу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638778" y="1960166"/>
            <a:ext cx="260072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Специалист по охране труда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65200" y="294124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Первичный на рабочем месте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682456" y="2811066"/>
            <a:ext cx="260072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До начала самостоятельной работы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393946" y="29412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Руководитель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65200" y="379214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Повторный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682456" y="3661966"/>
            <a:ext cx="260072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Не реже одного раза в шесть месяцев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393946" y="37921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Руководитель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4773216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Внеплановый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682456" y="4512866"/>
            <a:ext cx="2600722" cy="7937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При изменениях в работе, после несчастного случая, по предписанию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638778" y="4643041"/>
            <a:ext cx="260072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Руководитель / специалист по охране труда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65200" y="5624116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Целевой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5437624" y="5624116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Перед разовыми работами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393946" y="5624116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Руководитель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762000" y="6214666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Порядок обучения по охране труда установлен Постановлением Правительства РФ № 2464 от 24.12.2021.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Постановление Правительства РФ № 2464 от 24.12.2021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06400"/>
            <a:ext cx="6324600" cy="6045200"/>
          </a:xfrm>
          <a:prstGeom prst="roundRect">
            <a:avLst>
              <a:gd name="adj" fmla="val 3781"/>
            </a:avLst>
          </a:prstGeom>
          <a:solidFill>
            <a:srgbClr val="F4F5F7"/>
          </a:solidFill>
          <a:ln>
            <a:noFill/>
          </a:ln>
          <a:effectLst>
            <a:outerShdw blurRad="381000" dist="152400" dir="5400000" rotWithShape="0">
              <a:srgbClr val="15151C">
                <a:alpha val="14118"/>
              </a:srgbClr>
            </a:outerShdw>
          </a:effectLst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406400"/>
            <a:ext cx="6324600" cy="6045200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7493000" y="650280"/>
            <a:ext cx="39624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000" cap="all" spc="180">
                <a:solidFill>
                  <a:srgbClr val="1F4E9C"/>
                </a:solidFill>
                <a:latin typeface="Manrope"/>
              </a:rPr>
              <a:t>Инструктаж по охране труда · сентябрь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493000" y="1069380"/>
            <a:ext cx="3962400" cy="8203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180"/>
              </a:lnSpc>
            </a:pPr>
            <a:r>
              <a:rPr lang="ru-RU" sz="3000" b="1" spc="-59">
                <a:solidFill>
                  <a:srgbClr val="15171C"/>
                </a:solidFill>
                <a:latin typeface="Manrope"/>
              </a:rPr>
              <a:t>Как настроить рабочее место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937500" y="2245320"/>
            <a:ext cx="41275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Монитор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937500" y="2502495"/>
            <a:ext cx="35179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Верх экрана — на уровне глаз; расстояние до экрана около 50–70 см.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937500" y="3127970"/>
            <a:ext cx="41275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Стол и стул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937500" y="3385145"/>
            <a:ext cx="35179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Стопы полностью на полу, предплечья горизонтально, спина с опорой на спинку.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937500" y="4010620"/>
            <a:ext cx="41275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Клавиатура и свет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937500" y="4267795"/>
            <a:ext cx="35179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Клавиатура под небольшим наклоном; свет слева, без бликов на экране.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937500" y="4893270"/>
            <a:ext cx="41275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Режим перерывов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937500" y="5150445"/>
            <a:ext cx="35179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Перерыв 10–15 минут каждый час работы за компьютером.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493000" y="5826720"/>
            <a:ext cx="39624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Значения ориентировочные, практические — подбирайте положение под свой рост и мебель.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511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016000" y="21924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68800" y="19511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622800" y="21924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975600" y="19511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8229600" y="21924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40593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1016000" y="43006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4368800" y="40593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4622800" y="43006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7975600" y="4059337"/>
            <a:ext cx="3454400" cy="1955800"/>
          </a:xfrm>
          <a:prstGeom prst="roundRect">
            <a:avLst>
              <a:gd name="adj" fmla="val 11688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4" name="card14"/>
          <p:cNvSpPr/>
          <p:nvPr/>
        </p:nvSpPr>
        <p:spPr>
          <a:xfrm>
            <a:off x="8229600" y="4300637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</p:spPr>
      </p:sp>
      <p:pic>
        <p:nvPicPr>
          <p:cNvPr id="15" name="pic15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2294037"/>
            <a:ext cx="177800" cy="177800"/>
          </a:xfrm>
          <a:prstGeom prst="rect">
            <a:avLst/>
          </a:prstGeom>
        </p:spPr>
      </p:pic>
      <p:pic>
        <p:nvPicPr>
          <p:cNvPr id="16" name="pic16"/>
          <p:cNvPicPr/>
          <p:nvPr/>
        </p:nvPicPr>
        <p:blipFill>
          <a:blip r:embed="rId6"/>
          <a:stretch>
            <a:fillRect/>
          </a:stretch>
        </p:blipFill>
        <p:spPr>
          <a:xfrm>
            <a:off x="4724400" y="2294037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1200" y="2294037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7600" y="4402237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24400" y="4402237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1200" y="4402237"/>
            <a:ext cx="177800" cy="177800"/>
          </a:xfrm>
          <a:prstGeom prst="rect">
            <a:avLst/>
          </a:prstGeom>
        </p:spPr>
      </p:pic>
      <p:sp>
        <p:nvSpPr>
          <p:cNvPr id="21" name="text21"/>
          <p:cNvSpPr>
            <a:spLocks noChangeArrowheads="1"/>
          </p:cNvSpPr>
          <p:nvPr/>
        </p:nvSpPr>
        <p:spPr>
          <a:xfrm>
            <a:off x="1117600" y="615950"/>
            <a:ext cx="3113088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Опасные и вредные факторы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62000" y="7041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Вредные и опасные факторы в офисе и простая мера защиты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16000" y="27385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Зрительная нагрузка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16000" y="3033812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Перерывы каждые 1–2 часа, гимнастика для глаз, взгляд вдаль на 20 секунд.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22800" y="27385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Длительная статическая поза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22800" y="303381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Менять положение тела, вставать и разминаться, не сидеть неподвижно весь день.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29600" y="27385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Электрический ток 220 В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29600" y="3033812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Только исправные розетки и вилки, сухие руки, не тянуть за провод.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1016000" y="48467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Падение и скольжение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16000" y="5142012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Держаться за поручни на лестницах, обходить мокрый пол, нескользящая обувь.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4622800" y="48467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Оргтехника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22800" y="5142012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Принтер, МФУ, чайник — только по инструкции, не ремонтировать самостоятельно.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8229600" y="4846737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Перенос тяжестей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29600" y="5142012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Громоздкие коробки не поднимать в одиночку — просить помощь или тележку.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698500"/>
            <a:ext cx="1281807" cy="330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300063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77875"/>
            <a:ext cx="127400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36569"/>
                </a:solidFill>
                <a:latin typeface="Manrope"/>
              </a:rPr>
              <a:t>Разрешено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36569"/>
                </a:solidFill>
                <a:latin typeface="Manrope"/>
              </a:rPr>
              <a:t>Что можно делать с электроприборами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075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+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16992" y="2308225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Включать технику в исправные розетки и сетевые фильтры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01879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+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16992" y="3019425"/>
            <a:ext cx="3140631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Вынимать вилку, держа за корпус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483531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+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16992" y="3484166"/>
            <a:ext cx="4489152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Отключать технику от сети в конце рабочего дня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3948271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+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992" y="3948906"/>
            <a:ext cx="489366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Использовать один сетевой фильтр на рабочее место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908800" y="777875"/>
            <a:ext cx="129591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Manrope"/>
              </a:rPr>
              <a:t>Запрещено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31000" y="12636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FFFFF"/>
                </a:solidFill>
                <a:latin typeface="Manrope"/>
              </a:rPr>
              <a:t>Что недопустимо в офисе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195834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—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022108" y="1958975"/>
            <a:ext cx="492799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Вынимать вилку мокрыми руками или тянуть за провод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2423081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—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7022108" y="2423716"/>
            <a:ext cx="4417616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Ремонтировать технику, не отключив её от сети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731000" y="2887821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—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022108" y="2888456"/>
            <a:ext cx="4433292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Соединять провода скрутками и нагружать один удлинитель чайником, обогревателем и оргтехникой одновременно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731000" y="3846671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—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7022108" y="3847306"/>
            <a:ext cx="439836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Оставлять включённые приборы без присмотра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963837"/>
            <a:ext cx="10668000" cy="3700363"/>
          </a:xfrm>
          <a:prstGeom prst="rect">
            <a:avLst/>
          </a:prstGeom>
        </p:spPr>
      </p:pic>
      <p:sp>
        <p:nvSpPr>
          <p:cNvPr id="4" name="text4"/>
          <p:cNvSpPr>
            <a:spLocks noChangeArrowheads="1"/>
          </p:cNvSpPr>
          <p:nvPr/>
        </p:nvSpPr>
        <p:spPr>
          <a:xfrm>
            <a:off x="1117600" y="615950"/>
            <a:ext cx="314305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Инструктаж по охране труда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8184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Пожарная безопасность: порядок действий по сигналу тревоги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829300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Огнетушители — у эвакуационных выходов и на путях эвакуации этажа; струю направляйте на очаг возгорания.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Трудовой кодекс РФ, ст. 214; Постановление Правительства РФ № 2464 от 24.12.2021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49896"/>
            <a:ext cx="5257800" cy="4673104"/>
          </a:xfrm>
          <a:prstGeom prst="roundRect">
            <a:avLst>
              <a:gd name="adj" fmla="val 4891"/>
            </a:avLst>
          </a:prstGeom>
          <a:noFill/>
          <a:ln w="6350" cap="flat">
            <a:solidFill>
              <a:srgbClr val="E0E7F3"/>
            </a:solidFill>
          </a:ln>
        </p:spPr>
      </p:sp>
      <p:sp>
        <p:nvSpPr>
          <p:cNvPr id="4" name="card4"/>
          <p:cNvSpPr/>
          <p:nvPr/>
        </p:nvSpPr>
        <p:spPr>
          <a:xfrm>
            <a:off x="1073150" y="2178546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1073150" y="2804021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073150" y="3429496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6172200" y="1549896"/>
            <a:ext cx="5257800" cy="4673104"/>
          </a:xfrm>
          <a:prstGeom prst="roundRect">
            <a:avLst>
              <a:gd name="adj" fmla="val 4891"/>
            </a:avLst>
          </a:prstGeom>
          <a:noFill/>
          <a:ln w="6350" cap="flat">
            <a:solidFill>
              <a:srgbClr val="E0E7F3"/>
            </a:solidFill>
          </a:ln>
        </p:spPr>
      </p:sp>
      <p:sp>
        <p:nvSpPr>
          <p:cNvPr id="8" name="card8"/>
          <p:cNvSpPr/>
          <p:nvPr/>
        </p:nvSpPr>
        <p:spPr>
          <a:xfrm>
            <a:off x="6483350" y="2178546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6483350" y="2804021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483350" y="3199309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0E7F3"/>
          </a:solidFill>
          <a:ln>
            <a:noFill/>
          </a:ln>
        </p:spPr>
      </p:sp>
      <p:pic>
        <p:nvPicPr>
          <p:cNvPr id="11" name="pic11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6650" y="2251571"/>
            <a:ext cx="101600" cy="8255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6650" y="2877046"/>
            <a:ext cx="101600" cy="8255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6650" y="3502521"/>
            <a:ext cx="101600" cy="8255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53200" y="2248396"/>
            <a:ext cx="88900" cy="889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53200" y="2873871"/>
            <a:ext cx="88900" cy="88900"/>
          </a:xfrm>
          <a:prstGeom prst="rect">
            <a:avLst/>
          </a:prstGeom>
        </p:spPr>
      </p:pic>
      <p:pic>
        <p:nvPicPr>
          <p:cNvPr id="16" name="pic16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53200" y="3269159"/>
            <a:ext cx="88900" cy="88900"/>
          </a:xfrm>
          <a:prstGeom prst="rect">
            <a:avLst/>
          </a:prstGeom>
        </p:spPr>
      </p:pic>
      <p:sp>
        <p:nvSpPr>
          <p:cNvPr id="17" name="text17"/>
          <p:cNvSpPr>
            <a:spLocks noChangeArrowheads="1"/>
          </p:cNvSpPr>
          <p:nvPr/>
        </p:nvSpPr>
        <p:spPr>
          <a:xfrm>
            <a:off x="1117600" y="615950"/>
            <a:ext cx="4524970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Инструктаж по охране труда · Сентябрь 2026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Первая помощь и аптечка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73150" y="1835646"/>
            <a:ext cx="52705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44">
                <a:solidFill>
                  <a:srgbClr val="1F4E9C"/>
                </a:solidFill>
                <a:latin typeface="Manrope"/>
              </a:rPr>
              <a:t>Что делать: порез, ожог, обморок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441450" y="2174577"/>
            <a:ext cx="42926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При порезе: надеть перчатки, промыть, обработать антисептиком, наложить давящую повязку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441450" y="2800052"/>
            <a:ext cx="42926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При ожоге: охлаждать прохладной водой, не вскрывать пузыри и не наносить масло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441450" y="3425527"/>
            <a:ext cx="42926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При обмороке: уложить, приподнять ноги, обеспечить доступ воздуха, не оставлять одного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483350" y="1835646"/>
            <a:ext cx="52705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44">
                <a:solidFill>
                  <a:srgbClr val="15171C"/>
                </a:solidFill>
                <a:latin typeface="Manrope"/>
              </a:rPr>
              <a:t>Состав офисной аптечки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851650" y="2174577"/>
            <a:ext cx="42926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Аптечка: бинты и салфетки, пластыри, жгут, антисептик, перчатки, ножницы, инструкция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851650" y="2800052"/>
            <a:ext cx="4256584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При длительной потере сознания — вызвать 103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851650" y="3195340"/>
            <a:ext cx="42926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5171C"/>
                </a:solidFill>
                <a:latin typeface="Manrope"/>
              </a:rPr>
              <a:t>Сообщить руководителю и специалисту по охране труда; при необходимости — 103 или 112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38328" y="1139568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1896409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2653249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341009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4166931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8328" y="4923772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38328" y="5680612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98425"/>
            <a:ext cx="260761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Охрана труда · Запреты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94580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5171C"/>
                </a:solidFill>
                <a:latin typeface="Manrope"/>
              </a:rPr>
              <a:t>Категорически запрещено в офисе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1055291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Загромождать проходы и выходы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Нельзя оставлять коробки, мебель и вещи в коридорах, на лестницах и у эвакуационных выходов — это мешает эвакуации.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1812131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Самодельные обогреватели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Приносить кустарные и самодельные обогревательные приборы запрещено — они не проверены и пожароопасны.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9500" y="2568972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Ремонт техники под напряжением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Нельзя ремонтировать оргтехнику и приборы, не отключив их от сети; ремонт выполняет только специалист.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9500" y="3325813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Неисправное оборудование и провода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Работать на неисправной технике и приборах с повреждёнными проводами и вилками запрещено.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9500" y="4082653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Без присмотра — чайники и обогреватели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Нельзя оставлять включёнными без присмотра чайники, кофемашины и обогреватели.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9500" y="4839494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Неисправные удлинители и тройники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Запрещено использовать повреждённые удлинители, тройники и перегружать одну розетку несколькими приборами.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9500" y="5596334"/>
            <a:ext cx="9232900" cy="515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Кресло или стул вместо стремянки</a:t>
            </a:r>
            <a:r>
              <a:rPr lang="ru-RU" sz="1500">
                <a:solidFill>
                  <a:srgbClr val="15171C"/>
                </a:solidFill>
                <a:latin typeface="Manrope"/>
              </a:rPr>
              <a:t> Не вставайте на кресло или стул, чтобы дотянуться до верхних полок, — используйте устойчивую стремянку.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62000" y="6283325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Соблюдайте инструкции работодателя и сообщайте о неисправностях ответственному сотруднику.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06786"/>
            <a:ext cx="2247900" cy="4538266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568700" y="1906786"/>
            <a:ext cx="2247900" cy="4538266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75400" y="1906786"/>
            <a:ext cx="2247900" cy="4538266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182100" y="1906786"/>
            <a:ext cx="2247900" cy="4538266"/>
          </a:xfrm>
          <a:prstGeom prst="roundRect">
            <a:avLst>
              <a:gd name="adj" fmla="val 10169"/>
            </a:avLst>
          </a:prstGeom>
          <a:solidFill>
            <a:srgbClr val="15171C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4067969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4067969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4067969"/>
            <a:ext cx="254000" cy="2159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393799"/>
            <a:ext cx="2123504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Порядок действий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48200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Несчастный случай на работе: что делать и как фиксируется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212268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3075186"/>
            <a:ext cx="16637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Оказать первую помощь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722291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Немедленно помочь пострадавшему и вызвать скорую: 103 или единый номер 112. Не оставлять человека одного до приезда медиков.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3873500" y="212268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3075186"/>
            <a:ext cx="1663700" cy="812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Сообщить руководителю и службе ОТ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988991"/>
            <a:ext cx="1663700" cy="213796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Известить непосредственного руководителя и специалиста по охране труда. Скрывать травму или недомогание, связанное с работой, нельзя.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680200" y="212268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3075186"/>
            <a:ext cx="1663700" cy="812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Сохранить обстановку на месте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3988991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По возможности не менять обстановку на месте происшествия, если это не угрожает другим работникам.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486900" y="2122686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FFFFF"/>
                </a:solidFill>
                <a:latin typeface="Manrope"/>
              </a:rPr>
              <a:t>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3075186"/>
            <a:ext cx="1663700" cy="812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FFFFFF"/>
                </a:solidFill>
                <a:latin typeface="Manrope"/>
              </a:rPr>
              <a:t>Расследование и оформление материалов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3988991"/>
            <a:ext cx="1663700" cy="19018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BDBEBF"/>
                </a:solidFill>
                <a:latin typeface="Manrope"/>
              </a:rPr>
              <a:t>Работодатель обязан организовать расследование и оформить материалы в порядке, установленном Трудовым кодексом РФ.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9510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5098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31337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8227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5116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2052638"/>
            <a:ext cx="152400" cy="1270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611438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235325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3924300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613275"/>
            <a:ext cx="152400" cy="127000"/>
          </a:xfrm>
          <a:prstGeom prst="rect">
            <a:avLst/>
          </a:prstGeom>
        </p:spPr>
      </p:pic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1875334"/>
            <a:ext cx="2221968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Итоги инструктажа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2134989"/>
            <a:ext cx="3962400" cy="18260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15171C"/>
                </a:solidFill>
                <a:latin typeface="Manrope"/>
              </a:rPr>
              <a:t>Проверка знаний, подпись в журнале и к кому обращаться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195018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После инструктажа — устная проверка знаний и запись в журнале регистрации. С вопросами обращайтесь сразу.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969000" y="1988344"/>
            <a:ext cx="5040015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Устная проверка знаний по итогам инструктажа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2547144"/>
            <a:ext cx="5693569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Запись в журнале: дата, вид инструктажа, обе подписи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305593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Специалист по охране труда — кабинет 214, внутренний номер 2-14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374491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Руководитель подразделения — по вопросам работы и безопасности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443388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Единый номер 112 — при опасности, неисправности или несчастном случае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Трудовой кодекс РФ, ст. 214; Постановление Правительства РФ № 2464 от 24.12.2021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Охрана труда в офисе — пример презентации для инструктажа сотрудников</dc:title>
  <dc:creator>Слайда</dc:creator>
</cp:coreProperties>
</file>