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2D6CDF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Линейный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Круговая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Столбчатая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Динамика</c:v>
                </c:pt>
                <c:pt idx="1">
                  <c:v>Доли</c:v>
                </c:pt>
                <c:pt idx="2">
                  <c:v>Сравнение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Привет! Сегодня разберём десять правил оформления презентаций — тех, что отличают любительские слайды от профессиональных. Это практическое руководство: каждый пункт можно применить уже сегодня к своим материалам.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Воздух — это пустое пространство вокруг элементов и поля слайда. Смотрите: слева плотный слайд, где заполнено всё до краёв, а справа — свободный, с полями и промежутками. Плотный слайд утомляет: глазу не за что зацепиться, всё слипается в один ком. Свободный — наоборот, даёт глазу отдохнуть, и акценты читаются сразу. Правило простое: не заполняйте слайд целиком, оставляйте поля и воздух между блоками. Тогда ваш слайд будет выглядеть профессионально, а не как простыня текста.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я листаю чужую презентацию, первое, что бросается в глаза, — это хаос: заголовки то крупные, то мелкие, подписи то слева, то справа, картинки в разных местах. Глаз постоянно спотыкается, и вместо содержания ты рассматриваешь, почему всё разъехалось. Единообразие — это когда все слайды собраны по одному шаблону: одинаковый кегль заголовков, одинаковое положение подписей, одинаковые поля. Тогда зритель перестаёт замечать форму и начинает видеть только смысл. Поэтому правило девятое — сделайте один макет и не отступайте от него ни на слайд.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 последнее правило — перед показом пробегитесь по чек-листу. Всего шесть пунктов, на каждый уходит по несколько секунд. Проверьте, что на слайде одна мысль, не больше двух шрифтов и трёх цветов, что всё выровнено по сетке, текст — тезисами, а цифры — графиками. И оставьте воздух: пустые поля — это не пустота, а часть дизайна. Плюс убедитесь, что все слайды выглядят единообразно. Если всё сходится — можно выходить к аудитории.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говорить о правилах, давайте посмотрим, что чаще всего портит слайды. Я выделил четыре типичные ошибки. Первая — стена текста: когда на слайд вываливают абзацы мелким шрифтом, зритель перестаёт читать и теряет главную мысль. Вторая — пять разных шрифтов на одном слайде: это сразу создаёт ощущение небрежности. Третья — случайные цвета, которые кричат и отвлекают от содержания. И четвёртая — картинки низкого качества: растянутые и пиксельные, они удешевляют любую работу. Дальше я разберу десять правил, которые помогают этих ошибок избежать.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этот слайд. Слева — типичная ошибка: три темы, абзацы, таблица. Зритель не знает, куда смотреть, и в итоге не запоминает ничего. Справа — тот же материал, но сформулированный как одна мысль. Один слайд — одна мысль: это первое и главное правило, из которого вырастают все остальные.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Правило второе — про шрифты. Здесь работает принцип «меньше, но лучше»: не больше двух шрифтовых семейств на слайде. Классическая пара — гротеск для заголовков и антиква для основного текста: они дают контраст, но не спорят друг с другом. Внутри этой пары достаточно трёх кеглей — крупный заголовок, средний подзаголовок и основной текст. Когда размеров больше трёх, слайд начинает выглядеть как винегрет, и глаз не понимает, за что зацепиться. Иерархия из двух семейств и трёх кеглей — это и есть порядок чтения, который работает без слов.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Третье правило — про цвет. Достаточно трёх цветов: основной для фона, дополнительный для заголовков и рамок и один акцентный, которым вы подсвечиваете только самое важное — кнопки, ключевые цифры, выводы. Если цветов больше, глаз не понимает, куда смотреть, и акценты перестают работать. Акцентный цвет — самый дорогой ресурс на слайде, поэтому используйте его дозированно, буквально на нескольких элементах. Так слайд выглядит цельным и профессиональным.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Четвёртое правило — про каркас слайда. Когда все блоки выровнены по единой сетке, слайд читается как цельная композиция, а не как набор случайных элементов. Начните с направляющих: разметьте колонки и строки, задайте одинаковые поля от краёв. Затем привяжите к сетке заголовки, текст и картинки — их края должны совпадать. В конце просто включите направляющие и проверьте, что ни один элемент не выбивается. Это займёт минуту, а слайд сразу станет аккуратнее.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Пятое правило — про текст. На слайде не место абзацам: их никто не читает, а если и читает, то не слушает вас. Вместо этого — тезисы: короткие, ёмкие, по одному на строку. И помните про длину строки: 40–60 знаков — это комфортно для глаза. Если строк больше шести-семи, слайд перегружен, и мысль теряется. Лучший способ проверить себя — переписать абзац в три-четыре тезиса, как в примере на слайде.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на слайде много чисел, таблица — это худший способ их показать. Глаз не находит главное, а мозг тратит силы на чтение, а не на понимание. Вместо таблицы всегда используйте график — но правильный. Если показываете динамику — берите линейный график: тренд виден сразу. Если доли — круговую диаграмму: сразу видно, что занимает больше всего. Если сравниваете величины — столбчатую: длина столбца говорит сама за себя. Запомните простое правило: задача определяет тип диаграммы, и тогда цифры начинают работать на вас.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Картинки — это половина впечатления от слайда. Если они размытые или растянутые, даже хороший текст не спасёт. Поэтому правило седьмое: берите изображения высокого разрешения, кадрируйте их под формат слайда и приводите к единому стилю — одинаковые фильтры и обработка. Посмотрите на эти три примера: слева — чёткое фото, в центре — кадрированное под нужный формат, справа — в единой цветовой гамме. Такой подход делает презентацию цельной и профессиональной.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5b26678595ba7f51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Relationship Id="rId4" Type="http://schemas.openxmlformats.org/officeDocument/2006/relationships/image" Target="../media/m6fbcb38efa63d295.png"/><Relationship Id="rId5" Type="http://schemas.openxmlformats.org/officeDocument/2006/relationships/image" Target="../media/m8189ec0400d4de12.sv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b4edf107ece8fe31.png"/><Relationship Id="rId4" Type="http://schemas.openxmlformats.org/officeDocument/2006/relationships/image" Target="../media/m6fbcb38efa63d295.png"/><Relationship Id="rId5" Type="http://schemas.openxmlformats.org/officeDocument/2006/relationships/image" Target="../media/m8189ec0400d4de12.sv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733a29e9441d8148.png"/><Relationship Id="rId4" Type="http://schemas.openxmlformats.org/officeDocument/2006/relationships/image" Target="../media/md6c8c15d1c7e7c5e.png"/><Relationship Id="rId5" Type="http://schemas.openxmlformats.org/officeDocument/2006/relationships/image" Target="../media/m788015e0f5770224.svg"/><Relationship Id="rId6" Type="http://schemas.openxmlformats.org/officeDocument/2006/relationships/image" Target="../media/md6c8c15d1c7e7c5e.png"/><Relationship Id="rId7" Type="http://schemas.openxmlformats.org/officeDocument/2006/relationships/image" Target="../media/m788015e0f5770224.svg"/><Relationship Id="rId8" Type="http://schemas.openxmlformats.org/officeDocument/2006/relationships/image" Target="../media/md6c8c15d1c7e7c5e.png"/><Relationship Id="rId9" Type="http://schemas.openxmlformats.org/officeDocument/2006/relationships/image" Target="../media/m788015e0f5770224.svg"/><Relationship Id="rId10" Type="http://schemas.openxmlformats.org/officeDocument/2006/relationships/image" Target="../media/md6c8c15d1c7e7c5e.png"/><Relationship Id="rId11" Type="http://schemas.openxmlformats.org/officeDocument/2006/relationships/image" Target="../media/m788015e0f5770224.svg"/><Relationship Id="rId12" Type="http://schemas.openxmlformats.org/officeDocument/2006/relationships/image" Target="../media/md6c8c15d1c7e7c5e.png"/><Relationship Id="rId13" Type="http://schemas.openxmlformats.org/officeDocument/2006/relationships/image" Target="../media/m788015e0f5770224.svg"/><Relationship Id="rId14" Type="http://schemas.openxmlformats.org/officeDocument/2006/relationships/image" Target="../media/mb0802c5826c6c15f.png"/><Relationship Id="rId15" Type="http://schemas.openxmlformats.org/officeDocument/2006/relationships/image" Target="../media/m788015e0f5770224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dc2dc33f0b4f4482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b4edf107ece8fe31.png"/><Relationship Id="rId4" Type="http://schemas.openxmlformats.org/officeDocument/2006/relationships/image" Target="../media/m6fbcb38efa63d295.png"/><Relationship Id="rId5" Type="http://schemas.openxmlformats.org/officeDocument/2006/relationships/image" Target="../media/m8189ec0400d4de12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5da6ca501677ac03.png"/><Relationship Id="rId4" Type="http://schemas.openxmlformats.org/officeDocument/2006/relationships/image" Target="../media/m5300c165c064b718.png"/><Relationship Id="rId5" Type="http://schemas.openxmlformats.org/officeDocument/2006/relationships/image" Target="../media/mc942bff9e7a92c6e.svg"/><Relationship Id="rId6" Type="http://schemas.openxmlformats.org/officeDocument/2006/relationships/image" Target="../media/m43258d571e99d3d3.png"/><Relationship Id="rId7" Type="http://schemas.openxmlformats.org/officeDocument/2006/relationships/image" Target="../media/mc942bff9e7a92c6e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dc2dc33f0b4f4482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e84fccfa63675f4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0a5e4f86d88108b4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99ed3ce4259ab98e.png"/><Relationship Id="rId4" Type="http://schemas.openxmlformats.org/officeDocument/2006/relationships/image" Target="../media/ma9e57e43efef8da2.jpeg"/><Relationship Id="rId6" Type="http://schemas.openxmlformats.org/officeDocument/2006/relationships/image" Target="../media/m703e776f25d44f3d.jpeg"/><Relationship Id="rId8" Type="http://schemas.openxmlformats.org/officeDocument/2006/relationships/image" Target="../media/mcc4e8d739d3dd54e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168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2D6CDF"/>
                </a:solidFill>
                <a:latin typeface="Manrope"/>
              </a:rPr>
              <a:t>Практическое руководство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2898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Оформление презентации: 10 правил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37880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Как сделать слайды, которые выглядят профессионально и доносят мысль без лишнего шума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48350"/>
            <a:ext cx="86494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57900"/>
            <a:ext cx="74404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Слайда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785441" y="5848350"/>
            <a:ext cx="242297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785441" y="6057900"/>
            <a:ext cx="230207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Дизайнер презентаций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10236" y="5848350"/>
            <a:ext cx="590470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10236" y="6057900"/>
            <a:ext cx="590470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студентов и специалистов, которые собирают слайды сами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698500"/>
            <a:ext cx="1225550" cy="330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886520" cy="330200"/>
          </a:xfrm>
          <a:prstGeom prst="roundRect">
            <a:avLst>
              <a:gd name="adj" fmla="val 50000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77875"/>
            <a:ext cx="12065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36569"/>
                </a:solidFill>
                <a:latin typeface="Manrope"/>
              </a:rPr>
              <a:t>Правило 8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Воздух: пустое пространство и поля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3075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3108" y="2308225"/>
            <a:ext cx="3432334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Слайд заполнен целиком, нет полей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77233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3108" y="2772966"/>
            <a:ext cx="2459474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Взгляд не за что зацепить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23707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53108" y="3237706"/>
            <a:ext cx="2340293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Текст и блоки слипаются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777875"/>
            <a:ext cx="82048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После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126365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Свободный слайд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195834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2D6CDF"/>
                </a:solidFill>
                <a:latin typeface="Manrope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85992" y="1958975"/>
            <a:ext cx="4441825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Пустые поля вокруг элементов и между блоками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242308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2D6CDF"/>
                </a:solidFill>
                <a:latin typeface="Manrope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985992" y="2423716"/>
            <a:ext cx="3750588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Глаз отдыхает, акценты читаются сразу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288782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2D6CDF"/>
                </a:solidFill>
                <a:latin typeface="Manrope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985992" y="2888456"/>
            <a:ext cx="4796631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Элементы дышат, структура считывается мгновенно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698500"/>
            <a:ext cx="1230709" cy="330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1606550" cy="330200"/>
          </a:xfrm>
          <a:prstGeom prst="roundRect">
            <a:avLst>
              <a:gd name="adj" fmla="val 50000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77875"/>
            <a:ext cx="1212691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36569"/>
                </a:solidFill>
                <a:latin typeface="Manrope"/>
              </a:rPr>
              <a:t>Правило 9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Единообразие: одинаковые заголовки и подписи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3075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3108" y="2308225"/>
            <a:ext cx="3701772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Заголовки прыгают по размеру и месту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77233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3108" y="2772966"/>
            <a:ext cx="3636526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Подписи и нумерация в разных местах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23707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53108" y="3237706"/>
            <a:ext cx="343412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Элементы сдвинуты и не выровнены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777875"/>
            <a:ext cx="16637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Единообразно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Единый стиль: заголовки, подписи, расположение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23075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2D6CDF"/>
                </a:solidFill>
                <a:latin typeface="Manrope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85992" y="230822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Один и тот же кегль и позиция заголовка на каждом слайде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30187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2D6CDF"/>
                </a:solidFill>
                <a:latin typeface="Manrope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985992" y="301942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Подписи, номера и логотип стоят на одних и тех же местах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37299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2D6CDF"/>
                </a:solidFill>
                <a:latin typeface="Manrope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985992" y="373062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Блоки выровнены по одной сетке, поля одинаковы везде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1000" y="1866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24257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29845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461000" y="35433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1000" y="41021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461000" y="4660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D6CDF"/>
          </a:solidFill>
          <a:ln>
            <a:noFill/>
          </a:ln>
        </p:spPr>
      </p:sp>
      <p:pic>
        <p:nvPicPr>
          <p:cNvPr id="9" name="pic9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1968500"/>
            <a:ext cx="152400" cy="1270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2527300"/>
            <a:ext cx="152400" cy="1270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3086100"/>
            <a:ext cx="152400" cy="1270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49900" y="3644900"/>
            <a:ext cx="152400" cy="1270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9900" y="4203700"/>
            <a:ext cx="152400" cy="1270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49900" y="4762500"/>
            <a:ext cx="152400" cy="1270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2456557"/>
            <a:ext cx="131745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D6CDF"/>
                </a:solidFill>
                <a:latin typeface="Manrope"/>
              </a:rPr>
              <a:t>Правило 10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2716213"/>
            <a:ext cx="3962400" cy="9193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Проверка перед показом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3869581"/>
            <a:ext cx="3962400" cy="5244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Шесть пунктов, которые займут пару минут и уберегут от неловкости на сцене.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969000" y="1904206"/>
            <a:ext cx="246661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Одна мысль на слайде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969000" y="2463006"/>
            <a:ext cx="2469713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Два шрифта, три кегля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969000" y="3021806"/>
            <a:ext cx="220491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Три цвета в палитре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969000" y="3580606"/>
            <a:ext cx="2480429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Сетка и выравнивание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969000" y="4139406"/>
            <a:ext cx="1933337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Тезисы и графики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969000" y="4698206"/>
            <a:ext cx="2592110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Воздух и единообразие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204658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D6CDF"/>
                </a:solidFill>
                <a:latin typeface="Manrope"/>
              </a:rPr>
              <a:t>Типичные ошибки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чаще всего портит слайды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D6CDF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Стена текста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11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Абзацы мелким шрифтом: никто не читает, все теряют мысль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D6CDF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Пять шрифтов на слайде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11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Разнобой гарнитур и кеглей — слайд выглядит небрежно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D6CDF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Случайные цвета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13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Кричащая палитра без системы отвлекает от содержания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D6CDF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Картинки низкого качества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13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Растянутые и пиксельные изображения удешевляют работу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698500"/>
            <a:ext cx="1201440" cy="330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886520" cy="330200"/>
          </a:xfrm>
          <a:prstGeom prst="roundRect">
            <a:avLst>
              <a:gd name="adj" fmla="val 50000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77875"/>
            <a:ext cx="1177568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36569"/>
                </a:solidFill>
                <a:latin typeface="Manrope"/>
              </a:rPr>
              <a:t>Правило 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6365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Три темы на одном слайде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95834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3108" y="1958975"/>
            <a:ext cx="4681041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Три темы в одном слайде: бюджет, команда и сроки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42308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3108" y="2423716"/>
            <a:ext cx="316099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Абзацы текста и плотная таблица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288782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53108" y="2888456"/>
            <a:ext cx="459234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Взгляд зрителя блуждает, вывод не запоминается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777875"/>
            <a:ext cx="82048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После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Одна мысль — и слайд читается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23075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2D6CDF"/>
                </a:solidFill>
                <a:latin typeface="Manrope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85992" y="2308225"/>
            <a:ext cx="4582716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Одна мысль, которую легко удержать и запомнить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277233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2D6CDF"/>
                </a:solidFill>
                <a:latin typeface="Manrope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985992" y="2772966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Крупный заголовок и один тезис, который поддерживает мысль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348353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2D6CDF"/>
                </a:solidFill>
                <a:latin typeface="Manrope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985992" y="3484166"/>
            <a:ext cx="5054798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Взгляд сразу находит главное, вывод остаётся в памяти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668588"/>
            <a:ext cx="3183434" cy="2588022"/>
          </a:xfrm>
          <a:prstGeom prst="roundRect">
            <a:avLst>
              <a:gd name="adj" fmla="val 883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668588"/>
            <a:ext cx="3183533" cy="2588022"/>
          </a:xfrm>
          <a:prstGeom prst="roundRect">
            <a:avLst>
              <a:gd name="adj" fmla="val 883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668588"/>
            <a:ext cx="3183434" cy="2588022"/>
          </a:xfrm>
          <a:prstGeom prst="roundRect">
            <a:avLst>
              <a:gd name="adj" fmla="val 8833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582241"/>
            <a:ext cx="121898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D6CDF"/>
                </a:solidFill>
                <a:latin typeface="Manrope"/>
              </a:rPr>
              <a:t>Правило 2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67044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Шрифты: два семейства, три кегля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884488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D6CDF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836988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Два семейства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21739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Гротеск для заголовков + антиква для текста — контраст и читаемость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884488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D6CDF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836988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Три кегля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217392"/>
            <a:ext cx="2599333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Заголовок 36–40, подзаголовок 24–28, основной текст 18–20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884488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D6CDF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836988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Иерархия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421739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Размер и начертание задают порядок чтения — взгляд сам идёт по смыслу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121696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D6CDF"/>
                </a:solidFill>
                <a:latin typeface="Manrope"/>
              </a:rPr>
              <a:t>Правило 3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Цвет: палитра из трёх цветов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D6CDF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Основной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Фон и крупные поверхности. Нейтральный, спокойный — белый, светло-серый или тёмный.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D6CDF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Дополнительный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Заголовки, подзаголовки, рамки. Один сдержанный цвет, который сочетается с основным.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D6CDF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Акцентный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Кнопки, выделения, ключевые цифры. Один яркий цвет — его используют дозированно.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869777"/>
            <a:ext cx="122089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D6CDF"/>
                </a:solidFill>
                <a:latin typeface="Manrope"/>
              </a:rPr>
              <a:t>Правило 4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95798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Сетка, поля и выравнивание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0196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D6CDF"/>
                </a:solidFill>
                <a:latin typeface="Manrope"/>
              </a:rPr>
              <a:t>Шаг 1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7054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Единая сетка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51498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Разметьте слайд направляющими: колонки и строки, к которым привязаны все блоки.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0196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D6CDF"/>
                </a:solidFill>
                <a:latin typeface="Manrope"/>
              </a:rPr>
              <a:t>Шаг 2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7054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Одинаковые поля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0514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Отступы от краёв слайда одинаковы на всех страницах — контент не «плавает».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0196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D6CDF"/>
                </a:solidFill>
                <a:latin typeface="Manrope"/>
              </a:rPr>
              <a:t>Шаг 3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7054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Выравнивание блоков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051498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Края заголовков, текста и картинок совпадают по направляющим — визуальный порядок.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0196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Шаг 4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7054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Проверка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0514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Включите направляющие и проверьте: ни один элемент не выходит за сетку и поля.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3613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29082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2203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1497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D6CD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091605"/>
            <a:ext cx="121755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D6CDF"/>
                </a:solidFill>
                <a:latin typeface="Manrope"/>
              </a:rPr>
              <a:t>Правило 5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2877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Текст на слайде: тезисы вместо абзацев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2796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Тезисы вместо абзацев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Разбивайте длинный текст на короткие тезисы — так информация воспринимается быстрее.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2091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Длина строки 40–60 знаков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Оптимальная длина строки для чтения с экрана — 40–60 знаков, включая пробелы.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1386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Не более 6–7 строк на слайд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Ограничьте количество строк: больше — слайд перегружен, мысль теряется.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50680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Пример: абзац → тезисы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Было: «Презентация должна быть понятной...» Стало: «Понятная структура», «Минимум текста», «Одна мысль на слайд».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488505"/>
          <a:ext cx="10668000" cy="215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159444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Правило 6. Числа: график вместо таблицы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95230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Выбирайте тип диаграммы под задачу: динамика — линия, доли — круг, сравнение — столбцы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2161381"/>
            <a:ext cx="6223496" cy="3934619"/>
          </a:xfrm>
          <a:prstGeom prst="rect">
            <a:avLst/>
          </a:prstGeom>
        </p:spPr>
      </p:pic>
      <p:pic>
        <p:nvPicPr>
          <p:cNvPr id="4" name="pic4"/>
          <p:cNvPicPr/>
          <p:nvPr/>
        </p:nvPicPr>
        <p:blipFill>
          <a:blip r:embed="rId6"/>
          <a:stretch>
            <a:fillRect/>
          </a:stretch>
        </p:blipFill>
        <p:spPr>
          <a:xfrm>
            <a:off x="7137896" y="2161381"/>
            <a:ext cx="4292005" cy="1891109"/>
          </a:xfrm>
          <a:prstGeom prst="rect">
            <a:avLst/>
          </a:prstGeom>
        </p:spPr>
      </p:pic>
      <p:pic>
        <p:nvPicPr>
          <p:cNvPr id="5" name="pic5"/>
          <p:cNvPicPr/>
          <p:nvPr/>
        </p:nvPicPr>
        <p:blipFill>
          <a:blip r:embed="rId8"/>
          <a:stretch>
            <a:fillRect/>
          </a:stretch>
        </p:blipFill>
        <p:spPr>
          <a:xfrm>
            <a:off x="7137896" y="4204891"/>
            <a:ext cx="4292005" cy="1891109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762000" y="635000"/>
            <a:ext cx="76962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2D6CDF"/>
                </a:solidFill>
                <a:latin typeface="Manrope"/>
              </a:rPr>
              <a:t>Правило 7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889000"/>
            <a:ext cx="70866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Картинки: разрешение, кадрирование, единый стиль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102600" y="851694"/>
            <a:ext cx="3327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875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Выбирайте изображения высокого разрешения, кадрируйте их под формат слайда и приводите к единому стилю — одинаковые фильтры и обработка.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27100" y="5778500"/>
            <a:ext cx="652829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Высокое разрешение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302996" y="3734991"/>
            <a:ext cx="459680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Кадрирование под формат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302996" y="5778500"/>
            <a:ext cx="459680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Единый стиль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презентации: 10 правил</dc:title>
  <dc:creator>Слайда</dc:creator>
</cp:coreProperties>
</file>