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  <p:sldId id="267" r:id="rId112"/>
  </p:sldIdLst>
  <p:sldSz cx="12192000" cy="6858000"/>
  <p:notesSz cx="6858000" cy="9144000"/>
  <p:embeddedFontLst>
    <p:embeddedFont>
      <p:font typeface="Golos Text"/>
      <p:regular r:id="rIdFont0"/>
      <p:bold r:id="rIdFont1"/>
    </p:embeddedFont>
    <p:embeddedFont>
      <p:font typeface="Lora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112" Type="http://schemas.openxmlformats.org/officeDocument/2006/relationships/slide" Target="slides/slide12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7A2E2E"/>
            </a:solidFill>
            <a:ln>
              <a:noFill/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10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14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50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40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Слайдов на 7 минут</c:v>
                </c:pt>
                <c:pt idx="1">
                  <c:v>Слайдов на 10 минут</c:v>
                </c:pt>
                <c:pt idx="2">
                  <c:v>Слов на слайде — максимум</c:v>
                </c:pt>
                <c:pt idx="3">
                  <c:v>Слов на слайде — норма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14</c:v>
                </c:pt>
                <c:pt idx="2">
                  <c:v>50</c:v>
                </c:pt>
                <c:pt idx="3">
                  <c:v>40</c:v>
                </c:pt>
              </c:numCache>
            </c:numRef>
          </c:val>
        </c:ser>
        <c:gapWidth val="60"/>
        <c:axId val="101"/>
        <c:axId val="102"/>
      </c:barChart>
      <c:catAx>
        <c:axId val="101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A2622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b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600">
          <a:solidFill>
            <a:srgbClr val="706C67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Этот разбор — для вас, если вы готовите презентацию к защите учебной работы и хотите сдать её без замечаний. Мы пройдём по слайдам ровно в том порядке, в каком требования идут в методичке: титульный лист, источники требований, объём, шрифт, цвет, сетка, таблицы, рисунки, формулы, источники и финальный чек-лист. Главный принцип — методичка кафедры старше любого совета из интернета. Дальше разберём каждый пункт по порядку.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Требования к презентации не берутся из головы — у них есть три источника. Первый и главный — методичка кафедры: именно в ней прописано, как оформлять работу и презентацию к ней. Второй — государственный стандарт на оформление учебных работ, он задаёт общие рамки. Третий — регламент защиты: сколько минут даётся на доклад и в каком порядке он строится. Запомните правило приоритета: если методичка и стандарт расходятся, действует методичка. А советы из интернета и чужие шаблоны — лишь ориентир, они не могут перевесить официальные документы.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Титульный слайд — это первое, что видит комиссия, и здесь важна не красота, а точность. Реквизиты идут в жёстком порядке: сначала учебное заведение и кафедра, затем вид работы и полная тема, потом автор с группой и научный руководитель, и в самом низу — город. Тема должна быть переписана дословно из задания: любая перефразировка или усечение считается ошибкой оформления. Обратите внимание: на титульном слайде не бывает ни картинок, ни анимации, ни декоративных элементов — только текст. Если сомневаетесь в порядке строк, откройте методичку кафедры: там этот перечень приведён полностью.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Считаем просто: один слайд доклада — это примерно 45–60 секунд. Значит, на семь минут укладывается около десяти слайдов, на десять — не больше четырнадцати, и в это число уже входят титульный и финальный. Дальше ограничение по тексту: до 40–50 слов на слайде, не больше шести строк, и каждая строка — один тезис. Сравните два варианта: перегруженный слайд вы читаете вслух, аудитория вас не слушает, а слайд по норме — это опора, которую вы проговариваете своими словами. Поэтому сначала уложите доклад в минуты, а потом уже набирайте текст.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Кегль — это не вопрос вкуса, а вопрос того, увидят ли ваш текст с последнего ряда. Заголовок держим в диапазоне 28–36 пунктов, основной текст — 20–24, а минимальный порог, ниже которого слайд уже не читается, — 18 пунктов. Подписи к рисункам могут быть чуть мельче, но не меньше 16–18 пунктов, иначе они превращаются в шум. Отдельно про гарнитуры: их должно быть не больше двух — одна для заголовков, одна для текста, с межстрочным интервалом 1,2–1,5. Курсив и подчёркивание оставьте для смысла, а не для украшения: они отвлекают и мешают читать.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Контраст — это не про красоту, а про то, дойдёт ли смысл до последнего ряда. Проектор съедает светлое на светлом, тонкие линии, заливки во весь слайд и красный с зелёным рядом — на экране они сливаются в одно пятно. Поэтому базовое правило простое: тёмный текст на светлом фоне, спокойная подложка, никакой картинки под текстом. Быстрая проверка занимает две минуты: распечатайте слайд в чёрно-белом виде — если всё читается, значит и на проекторе будет читаться. Дальше посмотрим, как из этих же принципов собрать поля и единую сетку на всю деку.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Сравните две деки. В первой каждый слайд оформлен как отдельная работа: заголовок то сверху, то сбоку, поля разные, шрифты прыгают. Во второй всё сделано по одному шаблону. Разница не в красоте, а в том, что во второй деке аудитория тратит силы на содержание, а не на поиск, где на этом слайде заголовок. Шаблон задаётся один раз: поля не меньше сантиметра от краёв, три-четыре вертикали выравнивания, заголовок всегда на одном месте, единые шрифты и цвета, колонтитул с темой и номером слайда. Дальше вы просто набиваете слайды в этот каркас, и дека выглядит цельной без дополнительных усилий. Перейдём к таблицам — там свои ограничения по объёму.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Таблица на слайде — это не место для данных, а место для вывода. Практическое правило: до пяти-шести строк и четырёх-пяти столбцов, кегль внутри не меньше восемнадцати пунктов, а номер и название — над таблицей, чтобы её можно было назвать вслух. Всё, что не влезает — полные выборки, длинные перечни, несколько таблиц подряд — уходит в раздаточный материал и приложение. На слайде из такой таблицы остаётся одна строка с выводом, которую вы и произносите. Дальше разберём рисунки и графики: как их подписывать и как ссылаться на них в речи.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Изображения убеждают сильнее слов, но только если оформлены по правилам. Подпись всегда идёт под рисунком: сначала номер, потом название. Нумерация сквозная по всей презентации, а не заново на каждом слайде — так вам и слушателям проще ссылаться. Графики держите в едином стиле: одни оси, одни подписи, одна легенда. И главное — мелкие скриншоты заменяйте перерисованными схемами, потому что с последнего ряда их не видно. И не забывайте проговаривать каждое изображение вслух: «как показано на рисунке», «на графике видно, что» — иначе картинка просто висит фоном.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Формула на слайде — это не вывод, а результат: зритель должен за секунды понять, что именно вы считали и какими символами это обозначено. Поэтому по центру — только итоговое выражение, а под ним короткая расшифровка: символ, что означает, в каких единицах измеряется. Все промежуточные преобразования, громоздкие подстановки и полный список обозначений уходят в приложение — на защите их не читают, к ним обращаются только по вопросу. Обязательно дайте формуле номер, чтобы в речи ссылаться на неё одной фразой: «по формуле два среднее равно…». И проверьте, что каждый символ на слайде совпадает с обозначением в тексте работы — расхождение в индексах комиссия замечает сразу.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 источниками работают на двух уровнях, и их легко перепутать. Полный список литературы живёт в самой работе и оформляется строго по методичке кафедры — порядок, реквизиты, единый стиль. А на слайде рядом с цифрой или рисунком достаточно короткой ссылки в квадратных скобках: это номер позиции из вашего списка. Весь список на слайд не переносят — его не прочитать с экрана, и он съедает время доклада. И главное: любая чужая цифра без ссылки — это готовое замечание на защите. Поэтому дальше соберём короткий чек-лист, по которому вы проверите деку перед сдачей.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Перед сдачей прогоните работу по семи пунктам. Сначала сверьтесь с методичкой кафедры — она старше любого совета из интернета. Затем проверьте титульный слайд: все обязательные реквизиты на месте и в нужном порядке. Отдельно засеките время: доклад должен укладываться в семь-десять минут. Дальше техническое — кегль не меньше восемнадцати пунктов, не больше двух гарнитур, контраст, который выдержит и проектор, и чёрно-белую печать, единые поля и шаблон. И последнее: подписи, нумерация рисунков и ссылки на источники. Финальный совет — проговорите доклад вслух и отметьте слайды, где сбиваетесь.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0cca3f8fa9768233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0cb521c58910e1fa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3c0bcf619426b427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2f4df1e512ea5814.png"/><Relationship Id="rIdChart0" Type="http://schemas.openxmlformats.org/officeDocument/2006/relationships/chart" Target="../charts/char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3c0bcf619426b427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f6ea33d4b04846c0.png"/><Relationship Id="rId4" Type="http://schemas.openxmlformats.org/officeDocument/2006/relationships/image" Target="../media/mec9217d4f5c086e6.png"/><Relationship Id="rId5" Type="http://schemas.openxmlformats.org/officeDocument/2006/relationships/image" Target="../media/ma428d0b290c43e1f.sv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f6ea33d4b04846c0.png"/><Relationship Id="rId4" Type="http://schemas.openxmlformats.org/officeDocument/2006/relationships/image" Target="../media/mec9217d4f5c086e6.png"/><Relationship Id="rId5" Type="http://schemas.openxmlformats.org/officeDocument/2006/relationships/image" Target="../media/ma428d0b290c43e1f.sv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5d13c6e79ecfc889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f90569edc1fccbdb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4f0efba687ddc4ea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69c0cb77f7255f6d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m5cdc6ba853288a5d.png"/><Relationship Id="rId4" Type="http://schemas.openxmlformats.org/officeDocument/2006/relationships/image" Target="../media/mdc72735c59ab06e3.png"/><Relationship Id="rId5" Type="http://schemas.openxmlformats.org/officeDocument/2006/relationships/image" Target="../media/mc1478cb199ef8475.svg"/><Relationship Id="rId6" Type="http://schemas.openxmlformats.org/officeDocument/2006/relationships/image" Target="../media/m3e7981791a2b386c.png"/><Relationship Id="rId7" Type="http://schemas.openxmlformats.org/officeDocument/2006/relationships/image" Target="../media/mc1478cb199ef8475.svg"/><Relationship Id="rId8" Type="http://schemas.openxmlformats.org/officeDocument/2006/relationships/image" Target="../media/mdc72735c59ab06e3.png"/><Relationship Id="rId9" Type="http://schemas.openxmlformats.org/officeDocument/2006/relationships/image" Target="../media/mc1478cb199ef8475.svg"/><Relationship Id="rId10" Type="http://schemas.openxmlformats.org/officeDocument/2006/relationships/image" Target="../media/m3e7981791a2b386c.png"/><Relationship Id="rId11" Type="http://schemas.openxmlformats.org/officeDocument/2006/relationships/image" Target="../media/mc1478cb199ef8475.svg"/><Relationship Id="rId12" Type="http://schemas.openxmlformats.org/officeDocument/2006/relationships/image" Target="../media/m4883a6bb1eba35d2.png"/><Relationship Id="rId13" Type="http://schemas.openxmlformats.org/officeDocument/2006/relationships/image" Target="../media/mc1478cb199ef8475.svg"/><Relationship Id="rId14" Type="http://schemas.openxmlformats.org/officeDocument/2006/relationships/image" Target="../media/m4883a6bb1eba35d2.png"/><Relationship Id="rId15" Type="http://schemas.openxmlformats.org/officeDocument/2006/relationships/image" Target="../media/mc1478cb199ef8475.svg"/><Relationship Id="rId16" Type="http://schemas.openxmlformats.org/officeDocument/2006/relationships/image" Target="../media/mdc72735c59ab06e3.png"/><Relationship Id="rId17" Type="http://schemas.openxmlformats.org/officeDocument/2006/relationships/image" Target="../media/mc1478cb199ef847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5000"/>
            <a:ext cx="389830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A2622"/>
                </a:solidFill>
                <a:latin typeface="Golos Text"/>
              </a:rPr>
              <a:t>Методические требования кафедры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536204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A2E2E"/>
                </a:solidFill>
                <a:latin typeface="Golos Text"/>
              </a:rPr>
              <a:t>Учебный разбор · Оформление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815604"/>
            <a:ext cx="9423400" cy="21727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53">
                <a:solidFill>
                  <a:srgbClr val="2A2622"/>
                </a:solidFill>
                <a:latin typeface="Lora"/>
              </a:rPr>
              <a:t>Оформление презентации по требованиям методички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058245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706C67"/>
                </a:solidFill>
                <a:latin typeface="Golos Text"/>
              </a:rPr>
              <a:t>Пошаговый разбор: слайды строго по порядку требований методички — от титульного листа до чек-листа перед сдачей. Без отступлений и советов из интернета.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92800"/>
            <a:ext cx="6128643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Аудитория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089015"/>
            <a:ext cx="6128643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Для студента, готовящего презентацию к защите учебной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2921000" y="2180530"/>
            <a:ext cx="1524000" cy="749300"/>
          </a:xfrm>
          <a:prstGeom prst="rect">
            <a:avLst/>
          </a:prstGeom>
          <a:solidFill>
            <a:srgbClr val="2A262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2222500" y="2993330"/>
            <a:ext cx="2921000" cy="749300"/>
          </a:xfrm>
          <a:prstGeom prst="rect">
            <a:avLst/>
          </a:prstGeom>
          <a:solidFill>
            <a:srgbClr val="7A2E2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1524000" y="3806130"/>
            <a:ext cx="4318000" cy="749300"/>
          </a:xfrm>
          <a:prstGeom prst="rect">
            <a:avLst/>
          </a:prstGeom>
          <a:solidFill>
            <a:srgbClr val="9F6967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825500" y="4618930"/>
            <a:ext cx="5715000" cy="749300"/>
          </a:xfrm>
          <a:prstGeom prst="rect">
            <a:avLst/>
          </a:prstGeom>
          <a:solidFill>
            <a:srgbClr val="C4A4A0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622300"/>
            <a:ext cx="2342833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Источники требований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959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Откуда берутся требования: три источника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429500" y="2258000"/>
            <a:ext cx="463550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2A2622"/>
                </a:solidFill>
                <a:latin typeface="Golos Text"/>
              </a:rPr>
              <a:t>Советы из интернета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429500" y="2507555"/>
            <a:ext cx="40259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Шаблоны и подсказки с форумов — только вспомогательный ориентир, не основание.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429500" y="3070800"/>
            <a:ext cx="463550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2A2622"/>
                </a:solidFill>
                <a:latin typeface="Golos Text"/>
              </a:rPr>
              <a:t>Регламент защиты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429500" y="3320355"/>
            <a:ext cx="40259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Определяет длительность доклада и порядок выступления.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429500" y="3883600"/>
            <a:ext cx="463550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2A2622"/>
                </a:solidFill>
                <a:latin typeface="Golos Text"/>
              </a:rPr>
              <a:t>Государственный стандарт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429500" y="4133155"/>
            <a:ext cx="40259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Общие требования к оформлению учебных и научных работ.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429500" y="4696400"/>
            <a:ext cx="463550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2A2622"/>
                </a:solidFill>
                <a:latin typeface="Golos Text"/>
              </a:rPr>
              <a:t>Методичка кафедры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429500" y="4945955"/>
            <a:ext cx="40259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Главный документ: конкретные требования кафедры к структуре и оформлению.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725388"/>
            <a:ext cx="2535595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Титульный слайд работы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919659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Обязательные реквизиты титульного слайда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863229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2E"/>
                </a:solidFill>
                <a:latin typeface="Golos Tex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185809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Учебное заведение и кафедра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568674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Полное наименование вуза и кафедры, на которой выполнена работа. Сокращения и аббревиатуры без расшифровки не допускаются.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24600" y="1863229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2E"/>
                </a:solidFill>
                <a:latin typeface="Golos Tex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324600" y="2185809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Вид работы и полная тема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324600" y="2568674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Указывается точно так, как в задании: курсовая, дипломная, реферат. Тема приводится полностью, без усечений и перефразирования.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3820120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2E"/>
                </a:solidFill>
                <a:latin typeface="Golos Tex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4142700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Автор и научный руководитель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4525566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Фамилия и имя студента, номер группы; ниже — руководитель с учёной степенью и должностью. Порядок реквизитов фиксирован методичкой.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324600" y="3820120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2E"/>
                </a:solidFill>
                <a:latin typeface="Golos Text"/>
              </a:rPr>
              <a:t>04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324600" y="4142700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Город размещения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324600" y="4525566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Город, где находится учебное заведение, — последняя строка титульного слайда. Ни картинок, ни анимации, ни лишних элементов здесь быть не должно.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5726212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Порядок реквизитов задаёт методичка кафедры — сверяйтесь с ней, а не с шаблонами из интернета.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graphicFrame>
        <p:nvGraphicFramePr>
          <p:cNvPr id="4" name="chart4"/>
          <p:cNvGraphicFramePr/>
          <p:nvPr/>
        </p:nvGraphicFramePr>
        <p:xfrm>
          <a:off x="762000" y="2621260"/>
          <a:ext cx="10668000" cy="223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5" name="text5"/>
          <p:cNvSpPr>
            <a:spLocks noChangeArrowheads="1"/>
          </p:cNvSpPr>
          <p:nvPr/>
        </p:nvSpPr>
        <p:spPr>
          <a:xfrm>
            <a:off x="762000" y="1245890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2A2622"/>
                </a:solidFill>
                <a:latin typeface="Lora"/>
              </a:rPr>
              <a:t>Сколько слайдов и сколько текста под семь-десять минут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5161260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Перегруженный слайд — это слайд, который читают вслух; слайд по норме — опора для речи.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737916"/>
            <a:ext cx="5232400" cy="1797050"/>
          </a:xfrm>
          <a:prstGeom prst="roundRect">
            <a:avLst>
              <a:gd name="adj" fmla="val 1060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4" name="card4"/>
          <p:cNvSpPr/>
          <p:nvPr/>
        </p:nvSpPr>
        <p:spPr>
          <a:xfrm>
            <a:off x="6197600" y="1737916"/>
            <a:ext cx="5232400" cy="1797050"/>
          </a:xfrm>
          <a:prstGeom prst="roundRect">
            <a:avLst>
              <a:gd name="adj" fmla="val 1060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3738166"/>
            <a:ext cx="5232400" cy="1797050"/>
          </a:xfrm>
          <a:prstGeom prst="roundRect">
            <a:avLst>
              <a:gd name="adj" fmla="val 1060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6" name="card6"/>
          <p:cNvSpPr/>
          <p:nvPr/>
        </p:nvSpPr>
        <p:spPr>
          <a:xfrm>
            <a:off x="6197600" y="3738166"/>
            <a:ext cx="5232400" cy="1797050"/>
          </a:xfrm>
          <a:prstGeom prst="roundRect">
            <a:avLst>
              <a:gd name="adj" fmla="val 1060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725785"/>
            <a:ext cx="152118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Шрифт и кегль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983555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2A2622"/>
                </a:solidFill>
                <a:latin typeface="Lora"/>
              </a:rPr>
              <a:t>Читаемость из последнего ряда аудитории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47750" y="1960166"/>
            <a:ext cx="52959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A2E2E"/>
                </a:solidFill>
                <a:latin typeface="Lora"/>
              </a:rPr>
              <a:t>28–36 пт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7750" y="2734866"/>
            <a:ext cx="52959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Заголовок слайда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7750" y="3039666"/>
            <a:ext cx="52959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Крупнее основного текста, единый для всей деки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1960166"/>
            <a:ext cx="52959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A2E2E"/>
                </a:solidFill>
                <a:latin typeface="Lora"/>
              </a:rPr>
              <a:t>20–24 пт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734866"/>
            <a:ext cx="52959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Основной текст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83350" y="3039666"/>
            <a:ext cx="52959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Комфортный кегль для чтения с экрана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47750" y="3960416"/>
            <a:ext cx="52959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A2E2E"/>
                </a:solidFill>
                <a:latin typeface="Lora"/>
              </a:rPr>
              <a:t>18 пт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47750" y="4735116"/>
            <a:ext cx="52959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Минимум для последнего ряда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47750" y="5039916"/>
            <a:ext cx="52959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Ниже этого порога текст перестаёт читаться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3960416"/>
            <a:ext cx="52959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A2E2E"/>
                </a:solidFill>
                <a:latin typeface="Lora"/>
              </a:rPr>
              <a:t>16–18 пт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735116"/>
            <a:ext cx="52959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Подписи к рисункам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5039916"/>
            <a:ext cx="52959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Допустимо чуть мельче основного текста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762000" y="5725716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Не больше двух гарнитур: одна для заголовков, одна для текста; межстрочный интервал 1,2–1,5; курсив и подчёркивание — не украшение.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A262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6731000" y="698500"/>
            <a:ext cx="901105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F6F3EC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8" name="text8"/>
          <p:cNvSpPr>
            <a:spLocks noChangeArrowheads="1"/>
          </p:cNvSpPr>
          <p:nvPr/>
        </p:nvSpPr>
        <p:spPr>
          <a:xfrm>
            <a:off x="768350" y="1295400"/>
            <a:ext cx="5321300" cy="361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706C67"/>
                </a:solidFill>
                <a:latin typeface="Golos Text"/>
              </a:rPr>
              <a:t>Текст тонет в фоне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8350" y="196786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50627" y="196850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Светлое на светлом и тонкие линии — текст и рамки исчезают на проекторе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8350" y="267906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50627" y="267970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Насыщенная заливка во весь слайд и картинка-фон под текстом перебивают чтение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8350" y="339026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50627" y="339090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Красный и зелёный текст рядом: на проекторе цвета сливаются, смысл теряется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908800" y="787400"/>
            <a:ext cx="83506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F6F3EC"/>
                </a:solidFill>
                <a:latin typeface="Golos Text"/>
              </a:rPr>
              <a:t>После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731000" y="1289050"/>
            <a:ext cx="5334000" cy="361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F6F3EC"/>
                </a:solidFill>
                <a:latin typeface="Golos Text"/>
              </a:rPr>
              <a:t>Контраст держит читаемость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731000" y="196151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2E2E"/>
                </a:solidFill>
                <a:latin typeface="Golos Text"/>
              </a:rPr>
              <a:t>+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981230" y="196215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Максимальный контраст текста и фона: читается из последнего ряда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267271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2E2E"/>
                </a:solidFill>
                <a:latin typeface="Golos Text"/>
              </a:rPr>
              <a:t>+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81230" y="267335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Спокойный однотонный фон, текст и графика — только в свободной зоне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338391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2E2E"/>
                </a:solidFill>
                <a:latin typeface="Golos Text"/>
              </a:rPr>
              <a:t>+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981230" y="338455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Различайте смысл не цветом, а подписью, жирностью или положением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A262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6731000" y="698500"/>
            <a:ext cx="901105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F6F3EC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8" name="text8"/>
          <p:cNvSpPr>
            <a:spLocks noChangeArrowheads="1"/>
          </p:cNvSpPr>
          <p:nvPr/>
        </p:nvSpPr>
        <p:spPr>
          <a:xfrm>
            <a:off x="768350" y="1295400"/>
            <a:ext cx="5321300" cy="361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706C67"/>
                </a:solidFill>
                <a:latin typeface="Golos Text"/>
              </a:rPr>
              <a:t>Каждый слайд сам по себе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8350" y="196786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50627" y="196850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Заголовок на разных слайдах стоит в разных местах, взгляд каждый раз ищет его заново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8350" y="267906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50627" y="267970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Поля от краёв произвольные, текст то липнет к краю, то уползает вглубь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8350" y="339026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50627" y="339090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Выравнивание по случайным линиям, блоки гуляют влево-вправо от слайда к слайду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8350" y="410146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50627" y="410210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Шрифты, кегли и цвета меняются от слайда к слайду, дека выглядит собранной из чужих частей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908800" y="787400"/>
            <a:ext cx="83506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F6F3EC"/>
                </a:solidFill>
                <a:latin typeface="Golos Text"/>
              </a:rPr>
              <a:t>После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31000" y="1289050"/>
            <a:ext cx="5334000" cy="361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F6F3EC"/>
                </a:solidFill>
                <a:latin typeface="Golos Text"/>
              </a:rPr>
              <a:t>Единый шаблон на всю деку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196151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2E2E"/>
                </a:solidFill>
                <a:latin typeface="Golos Text"/>
              </a:rPr>
              <a:t>+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81230" y="196215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Заголовок закреплён на одном и том же месте на всех слайдах — аудитория сразу знает, куда смотреть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267271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2E2E"/>
                </a:solidFill>
                <a:latin typeface="Golos Text"/>
              </a:rPr>
              <a:t>+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981230" y="267335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Одинаковые поля не меньше одного сантиметра от каждого края на всех слайдах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731000" y="338391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2E2E"/>
                </a:solidFill>
                <a:latin typeface="Golos Text"/>
              </a:rPr>
              <a:t>+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981230" y="338455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Выравнивание по трём-четырём вертикалям, заданным один раз в шаблоне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731000" y="409511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2E2E"/>
                </a:solidFill>
                <a:latin typeface="Golos Text"/>
              </a:rPr>
              <a:t>+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6981230" y="409575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Единые шрифты, цвета и положение элементов; колонтитул с темой работы и номером слайда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792585"/>
            <a:ext cx="10668000" cy="4178300"/>
          </a:xfrm>
          <a:prstGeom prst="roundRect">
            <a:avLst>
              <a:gd name="adj" fmla="val 455"/>
            </a:avLst>
          </a:prstGeom>
          <a:noFill/>
          <a:ln w="12700" cap="flat">
            <a:solidFill>
              <a:srgbClr val="E7D8D1"/>
            </a:solidFill>
          </a:ln>
        </p:spPr>
      </p:sp>
      <p:sp>
        <p:nvSpPr>
          <p:cNvPr id="4" name="card4"/>
          <p:cNvSpPr/>
          <p:nvPr/>
        </p:nvSpPr>
        <p:spPr>
          <a:xfrm>
            <a:off x="5504656" y="1805285"/>
            <a:ext cx="2956322" cy="571500"/>
          </a:xfrm>
          <a:prstGeom prst="rect">
            <a:avLst/>
          </a:prstGeom>
          <a:solidFill>
            <a:srgbClr val="E7D8D1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504656" y="2376785"/>
            <a:ext cx="2956322" cy="787400"/>
          </a:xfrm>
          <a:prstGeom prst="rect">
            <a:avLst/>
          </a:prstGeom>
          <a:solidFill>
            <a:srgbClr val="E7D8D1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504656" y="3164185"/>
            <a:ext cx="2956322" cy="558800"/>
          </a:xfrm>
          <a:prstGeom prst="rect">
            <a:avLst/>
          </a:prstGeom>
          <a:solidFill>
            <a:srgbClr val="E7D8D1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504656" y="3722985"/>
            <a:ext cx="2956322" cy="558800"/>
          </a:xfrm>
          <a:prstGeom prst="rect">
            <a:avLst/>
          </a:prstGeom>
          <a:solidFill>
            <a:srgbClr val="E7D8D1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5504656" y="4281785"/>
            <a:ext cx="2956322" cy="558800"/>
          </a:xfrm>
          <a:prstGeom prst="rect">
            <a:avLst/>
          </a:prstGeom>
          <a:solidFill>
            <a:srgbClr val="E7D8D1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5504656" y="4840585"/>
            <a:ext cx="2956322" cy="558800"/>
          </a:xfrm>
          <a:prstGeom prst="rect">
            <a:avLst/>
          </a:prstGeom>
          <a:solidFill>
            <a:srgbClr val="E7D8D1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5504656" y="5399385"/>
            <a:ext cx="2956322" cy="558800"/>
          </a:xfrm>
          <a:prstGeom prst="rect">
            <a:avLst/>
          </a:prstGeom>
          <a:solidFill>
            <a:srgbClr val="E7D8D1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117600" y="328315"/>
            <a:ext cx="1968024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Таблицы на слайде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554335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2A2622"/>
                </a:solidFill>
                <a:latin typeface="Lora"/>
              </a:rPr>
              <a:t>Сколько строк помещается и что выносить в раздаточный материал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65200" y="1970385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Lora"/>
              </a:rPr>
              <a:t>Параметр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5437624" y="19703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7A2E2E"/>
                </a:solidFill>
                <a:latin typeface="Lora"/>
              </a:rPr>
              <a:t>На слайде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393946" y="19703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Lora"/>
              </a:rPr>
              <a:t>В раздатке и приложении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65200" y="2656185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Число строк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5437624" y="26561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до 5–6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638778" y="2541885"/>
            <a:ext cx="2600722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полные выборки без ограничений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965200" y="3329285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Число столбцов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5437624" y="33292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4–5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8393946" y="33292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сколько нужно по смыслу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65200" y="3888085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Кегль внутри таблицы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5437624" y="38880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не меньше 18 пт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8393946" y="38880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допускается меньше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965200" y="4446885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Название и номер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5437624" y="44468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над таблицей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8393946" y="44468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в подписи к приложению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965200" y="5005685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Длинные перечни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5437624" y="50056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одна строка с выводом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8393946" y="50056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полный перечень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965200" y="5564485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Несколько таблиц подряд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5437624" y="55644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не размещать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8393946" y="55644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выносить в приложение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762000" y="6123285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На слайде — одна таблица и вывод; всё объёмное уходит в раздаточный материал и приложение.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28961"/>
            <a:ext cx="3454400" cy="2144713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4" name="card4"/>
          <p:cNvSpPr/>
          <p:nvPr/>
        </p:nvSpPr>
        <p:spPr>
          <a:xfrm>
            <a:off x="4368800" y="1528961"/>
            <a:ext cx="3454400" cy="2144713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5" name="card5"/>
          <p:cNvSpPr/>
          <p:nvPr/>
        </p:nvSpPr>
        <p:spPr>
          <a:xfrm>
            <a:off x="7975600" y="1528961"/>
            <a:ext cx="3454400" cy="2144713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826073"/>
            <a:ext cx="3454400" cy="2144713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7" name="card7"/>
          <p:cNvSpPr/>
          <p:nvPr/>
        </p:nvSpPr>
        <p:spPr>
          <a:xfrm>
            <a:off x="4368800" y="3826073"/>
            <a:ext cx="3454400" cy="2144713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117600" y="622300"/>
            <a:ext cx="1425337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Иллюстрации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959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Рисунки и графики: подписи, нумерация, ссылки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1814711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2E"/>
                </a:solidFill>
                <a:latin typeface="Golos Text"/>
              </a:rPr>
              <a:t>01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111891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Подпись под рисунком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3150" y="2442766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Подпись ставится под изображением, а не над ним: сначала номер, затем название — так читается порядок восприятия.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79950" y="1814711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2E"/>
                </a:solidFill>
                <a:latin typeface="Golos Text"/>
              </a:rPr>
              <a:t>02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9950" y="2111891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Сквозная нумерация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9950" y="2442766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Рисунки нумеруются по порядку через всю презентацию, а не заново на каждом слайде — это упрощает ссылки в речи.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286750" y="1814711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2E"/>
                </a:solidFill>
                <a:latin typeface="Golos Text"/>
              </a:rPr>
              <a:t>03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86750" y="2111891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Единый стиль графиков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86750" y="2442766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Оси, подписи и легенды на всех графиках оформляются одинаково: один шрифт, один масштаб, одни обозначения.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73150" y="4111823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2E"/>
                </a:solidFill>
                <a:latin typeface="Golos Text"/>
              </a:rPr>
              <a:t>04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73150" y="4409003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Схема вместо скриншота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73150" y="4739878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Мелкий скриншот не читается с последнего ряда — перерисуйте его в простую схему с крупными подписями.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4679950" y="4111823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2E"/>
                </a:solidFill>
                <a:latin typeface="Golos Text"/>
              </a:rPr>
              <a:t>05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9950" y="4409003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Ссылка в речи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9950" y="4739878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Каждое изображение проговаривается: «как показано на рисунке», «на графике видно, что» — картинка не остаётся фоном.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539802"/>
            <a:ext cx="10668000" cy="1270000"/>
          </a:xfrm>
          <a:prstGeom prst="roundRect">
            <a:avLst>
              <a:gd name="adj" fmla="val 15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17600" y="622300"/>
            <a:ext cx="1012309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Формулы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8102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Формулы и обозначения: что на слайд, что в приложение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828602"/>
            <a:ext cx="106934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706C67"/>
                </a:solidFill>
                <a:latin typeface="Golos Text"/>
              </a:rPr>
              <a:t>На слайд выносится только итоговое выражение с расшифровкой величин; промежуточные выкладки и полный набор обозначений — в приложении.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4759027" y="2822277"/>
            <a:ext cx="2673846" cy="50444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237"/>
              </a:lnSpc>
            </a:pPr>
            <a:r>
              <a:rPr lang="ru-RU" sz="3872" i="1">
                <a:solidFill>
                  <a:srgbClr val="2A2622"/>
                </a:solidFill>
                <a:latin typeface="Arial"/>
              </a:rPr>
              <a:t>x</a:t>
            </a:r>
            <a:r>
              <a:rPr lang="ru-RU" sz="3872">
                <a:solidFill>
                  <a:srgbClr val="2A2622"/>
                </a:solidFill>
                <a:latin typeface="Arial"/>
              </a:rPr>
              <a:t>ˉ=</a:t>
            </a:r>
            <a:r>
              <a:rPr lang="ru-RU" sz="3872" i="1">
                <a:solidFill>
                  <a:srgbClr val="2A2622"/>
                </a:solidFill>
                <a:latin typeface="Arial"/>
              </a:rPr>
              <a:t>n</a:t>
            </a:r>
            <a:r>
              <a:rPr lang="ru-RU" sz="3872">
                <a:solidFill>
                  <a:srgbClr val="2A2622"/>
                </a:solidFill>
                <a:latin typeface="Arial"/>
              </a:rPr>
              <a:t>1</a:t>
            </a:r>
            <a:r>
              <a:rPr lang="ru-RU" sz="100">
                <a:solidFill>
                  <a:srgbClr val="2A2622"/>
                </a:solidFill>
                <a:latin typeface="Arial"/>
              </a:rPr>
              <a:t>​</a:t>
            </a:r>
            <a:r>
              <a:rPr lang="ru-RU" sz="2710" i="1">
                <a:solidFill>
                  <a:srgbClr val="2A2622"/>
                </a:solidFill>
                <a:latin typeface="Arial"/>
              </a:rPr>
              <a:t>i</a:t>
            </a:r>
            <a:r>
              <a:rPr lang="ru-RU" sz="2710">
                <a:solidFill>
                  <a:srgbClr val="2A2622"/>
                </a:solidFill>
                <a:latin typeface="Arial"/>
              </a:rPr>
              <a:t>=1</a:t>
            </a:r>
            <a:r>
              <a:rPr lang="ru-RU" sz="3872">
                <a:solidFill>
                  <a:srgbClr val="2A2622"/>
                </a:solidFill>
                <a:latin typeface="Arial"/>
              </a:rPr>
              <a:t>∑</a:t>
            </a:r>
            <a:r>
              <a:rPr lang="ru-RU" sz="2710" i="1">
                <a:solidFill>
                  <a:srgbClr val="2A2622"/>
                </a:solidFill>
                <a:latin typeface="Arial"/>
              </a:rPr>
              <a:t>n</a:t>
            </a:r>
            <a:r>
              <a:rPr lang="ru-RU" sz="100">
                <a:solidFill>
                  <a:srgbClr val="2A2622"/>
                </a:solidFill>
                <a:latin typeface="Arial"/>
              </a:rPr>
              <a:t>​</a:t>
            </a:r>
            <a:r>
              <a:rPr lang="ru-RU" sz="3872" i="1">
                <a:solidFill>
                  <a:srgbClr val="2A2622"/>
                </a:solidFill>
                <a:latin typeface="Arial"/>
              </a:rPr>
              <a:t>x</a:t>
            </a:r>
            <a:r>
              <a:rPr lang="ru-RU" sz="2710" i="1">
                <a:solidFill>
                  <a:srgbClr val="2A2622"/>
                </a:solidFill>
                <a:latin typeface="Arial"/>
              </a:rPr>
              <a:t>i</a:t>
            </a:r>
            <a:r>
              <a:rPr lang="ru-RU" sz="100">
                <a:solidFill>
                  <a:srgbClr val="2A2622"/>
                </a:solidFill>
                <a:latin typeface="Arial"/>
              </a:rPr>
              <a:t>​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4152702"/>
            <a:ext cx="977900" cy="114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67"/>
              </a:lnSpc>
            </a:pPr>
            <a:r>
              <a:rPr lang="ru-RU" sz="2057">
                <a:solidFill>
                  <a:srgbClr val="2A2622"/>
                </a:solidFill>
                <a:latin typeface="Arial"/>
              </a:rPr>
              <a:t>xˉ\bar{x}</a:t>
            </a:r>
            <a:r>
              <a:rPr lang="ru-RU" sz="2057" i="1">
                <a:solidFill>
                  <a:srgbClr val="2A2622"/>
                </a:solidFill>
                <a:latin typeface="Arial"/>
              </a:rPr>
              <a:t>x</a:t>
            </a:r>
            <a:r>
              <a:rPr lang="ru-RU" sz="2057">
                <a:solidFill>
                  <a:srgbClr val="2A2622"/>
                </a:solidFill>
                <a:latin typeface="Arial"/>
              </a:rPr>
              <a:t>ˉ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892300" y="4164032"/>
            <a:ext cx="9354245" cy="2438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2A2622"/>
                </a:solidFill>
                <a:latin typeface="Golos Text"/>
              </a:rPr>
              <a:t>Среднее значение измеряемой величины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89345" y="4184908"/>
            <a:ext cx="768787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ед. изм.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4650284"/>
            <a:ext cx="977900" cy="114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67"/>
              </a:lnSpc>
            </a:pPr>
            <a:r>
              <a:rPr lang="ru-RU" sz="2057">
                <a:solidFill>
                  <a:srgbClr val="2A2622"/>
                </a:solidFill>
                <a:latin typeface="Arial"/>
              </a:rPr>
              <a:t>x</a:t>
            </a:r>
            <a:r>
              <a:rPr lang="ru-RU" sz="1460">
                <a:solidFill>
                  <a:srgbClr val="2A2622"/>
                </a:solidFill>
                <a:latin typeface="Arial"/>
              </a:rPr>
              <a:t>i</a:t>
            </a:r>
            <a:r>
              <a:rPr lang="ru-RU" sz="2057">
                <a:solidFill>
                  <a:srgbClr val="2A2622"/>
                </a:solidFill>
                <a:latin typeface="Arial"/>
              </a:rPr>
              <a:t>x_i</a:t>
            </a:r>
            <a:r>
              <a:rPr lang="ru-RU" sz="2057" i="1">
                <a:solidFill>
                  <a:srgbClr val="2A2622"/>
                </a:solidFill>
                <a:latin typeface="Arial"/>
              </a:rPr>
              <a:t>x</a:t>
            </a:r>
            <a:r>
              <a:rPr lang="ru-RU" sz="1440" i="1">
                <a:solidFill>
                  <a:srgbClr val="2A2622"/>
                </a:solidFill>
                <a:latin typeface="Arial"/>
              </a:rPr>
              <a:t>i</a:t>
            </a:r>
            <a:r>
              <a:rPr lang="ru-RU" sz="100">
                <a:solidFill>
                  <a:srgbClr val="2A2622"/>
                </a:solidFill>
                <a:latin typeface="Arial"/>
              </a:rPr>
              <a:t>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892300" y="4671139"/>
            <a:ext cx="9354245" cy="2438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2A2622"/>
                </a:solidFill>
                <a:latin typeface="Golos Text"/>
              </a:rPr>
              <a:t>Результат отдельного измерения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789345" y="4692015"/>
            <a:ext cx="768787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ед. изм.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166916"/>
            <a:ext cx="977900" cy="114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0"/>
              </a:lnSpc>
            </a:pPr>
            <a:r>
              <a:rPr lang="ru-RU" sz="2057">
                <a:solidFill>
                  <a:srgbClr val="2A2622"/>
                </a:solidFill>
                <a:latin typeface="Arial"/>
              </a:rPr>
              <a:t>nn</a:t>
            </a:r>
            <a:r>
              <a:rPr lang="ru-RU" sz="2057" i="1">
                <a:solidFill>
                  <a:srgbClr val="2A2622"/>
                </a:solidFill>
                <a:latin typeface="Arial"/>
              </a:rPr>
              <a:t>n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892300" y="5187771"/>
            <a:ext cx="9730680" cy="2438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2A2622"/>
                </a:solidFill>
                <a:latin typeface="Golos Text"/>
              </a:rPr>
              <a:t>Число измерений в выборке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1165780" y="5208647"/>
            <a:ext cx="39122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шт.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5683548"/>
            <a:ext cx="977900" cy="114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0"/>
              </a:lnSpc>
            </a:pPr>
            <a:r>
              <a:rPr lang="ru-RU" sz="2057">
                <a:solidFill>
                  <a:srgbClr val="2A2622"/>
                </a:solidFill>
                <a:latin typeface="Arial"/>
              </a:rPr>
              <a:t>ii</a:t>
            </a:r>
            <a:r>
              <a:rPr lang="ru-RU" sz="2057" i="1">
                <a:solidFill>
                  <a:srgbClr val="2A2622"/>
                </a:solidFill>
                <a:latin typeface="Arial"/>
              </a:rPr>
              <a:t>i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892300" y="5704403"/>
            <a:ext cx="9658052" cy="2438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2A2622"/>
                </a:solidFill>
                <a:latin typeface="Golos Text"/>
              </a:rPr>
              <a:t>Номер измерения по порядку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1093152" y="5725279"/>
            <a:ext cx="463848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1…n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762000" y="6263045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Допущение: выборка однородна, грубые промахи исключены до расчёта.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525389"/>
            <a:ext cx="1182330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Источники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719659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Ссылки на источники: два уровня работы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860080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2A2622"/>
                </a:solidFill>
                <a:latin typeface="Golos Text"/>
              </a:rPr>
              <a:t>На слайде — короткая ссылка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288655"/>
            <a:ext cx="5092700" cy="143500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Рядом с цифрой, таблицей или рисунком ставится сжатая ссылка в квадратных скобках — номер позиции из списка литературы. Полный список на слайд не переносится: он не читается с экрана и отнимает время доклада.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6362700" y="2860080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2A2622"/>
                </a:solidFill>
                <a:latin typeface="Golos Text"/>
              </a:rPr>
              <a:t>В работе — полный список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62700" y="3288655"/>
            <a:ext cx="5092700" cy="143500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Список литературы оформляется по требованиям методички кафедры: порядок, состав реквизитов, единый стиль. Чужие данные без ссылки — прямое замечание на защите, поэтому источник указывается у каждой заимствованной цифры.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5122426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Ссылка на слайде — номер позиции из списка литературы, оформленного по методичке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5461000" y="132715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461000" y="1951038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461000" y="2640013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461000" y="3328988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461000" y="39528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5461000" y="45116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5461000" y="5135563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11" name="pic11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9900" y="1428750"/>
            <a:ext cx="152400" cy="127000"/>
          </a:xfrm>
          <a:prstGeom prst="rect">
            <a:avLst/>
          </a:prstGeom>
        </p:spPr>
      </p:pic>
      <p:pic>
        <p:nvPicPr>
          <p:cNvPr id="12" name="pic12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9900" y="2052638"/>
            <a:ext cx="152400" cy="12700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9900" y="2741613"/>
            <a:ext cx="152400" cy="127000"/>
          </a:xfrm>
          <a:prstGeom prst="rect">
            <a:avLst/>
          </a:prstGeom>
        </p:spPr>
      </p:pic>
      <p:pic>
        <p:nvPicPr>
          <p:cNvPr id="14" name="pic14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9900" y="3430588"/>
            <a:ext cx="152400" cy="127000"/>
          </a:xfrm>
          <a:prstGeom prst="rect">
            <a:avLst/>
          </a:prstGeom>
        </p:spPr>
      </p:pic>
      <p:pic>
        <p:nvPicPr>
          <p:cNvPr id="15" name="pic15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49900" y="4054475"/>
            <a:ext cx="152400" cy="127000"/>
          </a:xfrm>
          <a:prstGeom prst="rect">
            <a:avLst/>
          </a:prstGeom>
        </p:spPr>
      </p:pic>
      <p:pic>
        <p:nvPicPr>
          <p:cNvPr id="16" name="pic16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549900" y="4613275"/>
            <a:ext cx="152400" cy="127000"/>
          </a:xfrm>
          <a:prstGeom prst="rect">
            <a:avLst/>
          </a:prstGeom>
        </p:spPr>
      </p:pic>
      <p:pic>
        <p:nvPicPr>
          <p:cNvPr id="17" name="pic17"/>
          <p:cNvPicPr/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549900" y="5237163"/>
            <a:ext cx="152400" cy="127000"/>
          </a:xfrm>
          <a:prstGeom prst="rect">
            <a:avLst/>
          </a:prstGeom>
        </p:spPr>
      </p:pic>
      <p:sp>
        <p:nvSpPr>
          <p:cNvPr id="18" name="text18"/>
          <p:cNvSpPr>
            <a:spLocks noChangeArrowheads="1"/>
          </p:cNvSpPr>
          <p:nvPr/>
        </p:nvSpPr>
        <p:spPr>
          <a:xfrm>
            <a:off x="1117600" y="2118816"/>
            <a:ext cx="1412359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Перед сдачей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762000" y="2370237"/>
            <a:ext cx="3962400" cy="13726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570"/>
              </a:lnSpc>
            </a:pPr>
            <a:r>
              <a:rPr lang="ru-RU" sz="3400" b="1" spc="-33">
                <a:solidFill>
                  <a:srgbClr val="2A2622"/>
                </a:solidFill>
                <a:latin typeface="Lora"/>
              </a:rPr>
              <a:t>Чек-лист перед сдачей: семь проверок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62000" y="3954711"/>
            <a:ext cx="3962400" cy="78035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15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Прогоните деку по пунктам сверху вниз — каждая проверка закрывает типичную причину снижения оценки.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5969000" y="1376363"/>
            <a:ext cx="5935166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Сверьте структуру и оформление с методичкой кафедры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5969000" y="1885156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Проверьте обязательные реквизиты титульного слайда и их порядок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5969000" y="2574131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Прогоните доклад вслух: укладываетесь в семь-десять минут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5969000" y="3263106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Кегль не меньше 18 пт, гарнитур на слайде не больше двух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5969000" y="4002088"/>
            <a:ext cx="5748734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Проверьте контраст, в том числе в чёрно-белой печати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5969000" y="4560888"/>
            <a:ext cx="4451747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Единые поля и один шаблон на всей деке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5969000" y="5069681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Подписи и нумерация рисунков, ссылки на источники на месте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Оформление презентации по требованиям методички</dc:title>
  <dc:creator>Слайда</dc:creator>
</cp:coreProperties>
</file>